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7" r:id="rId1"/>
  </p:sldMasterIdLst>
  <p:notesMasterIdLst>
    <p:notesMasterId r:id="rId67"/>
  </p:notesMasterIdLst>
  <p:handoutMasterIdLst>
    <p:handoutMasterId r:id="rId68"/>
  </p:handoutMasterIdLst>
  <p:sldIdLst>
    <p:sldId id="355" r:id="rId2"/>
    <p:sldId id="358" r:id="rId3"/>
    <p:sldId id="359" r:id="rId4"/>
    <p:sldId id="269" r:id="rId5"/>
    <p:sldId id="280" r:id="rId6"/>
    <p:sldId id="270" r:id="rId7"/>
    <p:sldId id="281" r:id="rId8"/>
    <p:sldId id="273" r:id="rId9"/>
    <p:sldId id="274" r:id="rId10"/>
    <p:sldId id="333" r:id="rId11"/>
    <p:sldId id="334" r:id="rId12"/>
    <p:sldId id="335" r:id="rId13"/>
    <p:sldId id="365" r:id="rId14"/>
    <p:sldId id="282" r:id="rId15"/>
    <p:sldId id="283" r:id="rId16"/>
    <p:sldId id="336" r:id="rId17"/>
    <p:sldId id="285" r:id="rId18"/>
    <p:sldId id="337" r:id="rId19"/>
    <p:sldId id="338" r:id="rId20"/>
    <p:sldId id="339" r:id="rId21"/>
    <p:sldId id="360" r:id="rId22"/>
    <p:sldId id="286" r:id="rId23"/>
    <p:sldId id="361" r:id="rId24"/>
    <p:sldId id="342" r:id="rId25"/>
    <p:sldId id="288" r:id="rId26"/>
    <p:sldId id="343" r:id="rId27"/>
    <p:sldId id="344" r:id="rId28"/>
    <p:sldId id="276" r:id="rId29"/>
    <p:sldId id="345" r:id="rId30"/>
    <p:sldId id="362" r:id="rId31"/>
    <p:sldId id="277" r:id="rId32"/>
    <p:sldId id="278" r:id="rId33"/>
    <p:sldId id="346" r:id="rId34"/>
    <p:sldId id="347" r:id="rId35"/>
    <p:sldId id="364" r:id="rId36"/>
    <p:sldId id="363" r:id="rId37"/>
    <p:sldId id="356" r:id="rId38"/>
    <p:sldId id="279" r:id="rId39"/>
    <p:sldId id="291" r:id="rId40"/>
    <p:sldId id="292" r:id="rId41"/>
    <p:sldId id="302" r:id="rId42"/>
    <p:sldId id="303" r:id="rId43"/>
    <p:sldId id="305" r:id="rId44"/>
    <p:sldId id="306" r:id="rId45"/>
    <p:sldId id="307" r:id="rId46"/>
    <p:sldId id="348" r:id="rId47"/>
    <p:sldId id="295" r:id="rId48"/>
    <p:sldId id="296" r:id="rId49"/>
    <p:sldId id="298" r:id="rId50"/>
    <p:sldId id="316" r:id="rId51"/>
    <p:sldId id="349" r:id="rId52"/>
    <p:sldId id="317" r:id="rId53"/>
    <p:sldId id="318" r:id="rId54"/>
    <p:sldId id="319" r:id="rId55"/>
    <p:sldId id="320" r:id="rId56"/>
    <p:sldId id="350" r:id="rId57"/>
    <p:sldId id="357" r:id="rId58"/>
    <p:sldId id="315" r:id="rId59"/>
    <p:sldId id="321" r:id="rId60"/>
    <p:sldId id="351" r:id="rId61"/>
    <p:sldId id="322" r:id="rId62"/>
    <p:sldId id="323" r:id="rId63"/>
    <p:sldId id="326" r:id="rId64"/>
    <p:sldId id="353" r:id="rId65"/>
    <p:sldId id="331" r:id="rId66"/>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itchFamily="-110"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10"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10"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10"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10" charset="0"/>
        <a:ea typeface="+mn-ea"/>
        <a:cs typeface="+mn-cs"/>
      </a:defRPr>
    </a:lvl5pPr>
    <a:lvl6pPr marL="2286000" algn="l" defTabSz="457200" rtl="0" eaLnBrk="1" latinLnBrk="0" hangingPunct="1">
      <a:defRPr sz="2400" kern="1200">
        <a:solidFill>
          <a:schemeClr val="tx1"/>
        </a:solidFill>
        <a:latin typeface="Times New Roman" pitchFamily="-110" charset="0"/>
        <a:ea typeface="+mn-ea"/>
        <a:cs typeface="+mn-cs"/>
      </a:defRPr>
    </a:lvl6pPr>
    <a:lvl7pPr marL="2743200" algn="l" defTabSz="457200" rtl="0" eaLnBrk="1" latinLnBrk="0" hangingPunct="1">
      <a:defRPr sz="2400" kern="1200">
        <a:solidFill>
          <a:schemeClr val="tx1"/>
        </a:solidFill>
        <a:latin typeface="Times New Roman" pitchFamily="-110" charset="0"/>
        <a:ea typeface="+mn-ea"/>
        <a:cs typeface="+mn-cs"/>
      </a:defRPr>
    </a:lvl7pPr>
    <a:lvl8pPr marL="3200400" algn="l" defTabSz="457200" rtl="0" eaLnBrk="1" latinLnBrk="0" hangingPunct="1">
      <a:defRPr sz="2400" kern="1200">
        <a:solidFill>
          <a:schemeClr val="tx1"/>
        </a:solidFill>
        <a:latin typeface="Times New Roman" pitchFamily="-110" charset="0"/>
        <a:ea typeface="+mn-ea"/>
        <a:cs typeface="+mn-cs"/>
      </a:defRPr>
    </a:lvl8pPr>
    <a:lvl9pPr marL="3657600" algn="l" defTabSz="457200" rtl="0" eaLnBrk="1" latinLnBrk="0" hangingPunct="1">
      <a:defRPr sz="2400" kern="1200">
        <a:solidFill>
          <a:schemeClr val="tx1"/>
        </a:solidFill>
        <a:latin typeface="Times New Roman" pitchFamily="-110"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66FF"/>
    <a:srgbClr val="8000FF"/>
    <a:srgbClr val="6666FF"/>
    <a:srgbClr val="80808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76" autoAdjust="0"/>
    <p:restoredTop sz="77691" autoAdjust="0"/>
  </p:normalViewPr>
  <p:slideViewPr>
    <p:cSldViewPr>
      <p:cViewPr varScale="1">
        <p:scale>
          <a:sx n="56" d="100"/>
          <a:sy n="56" d="100"/>
        </p:scale>
        <p:origin x="48" y="416"/>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Lst>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_rels/viewProps.xml.rels><?xml version="1.0" encoding="UTF-8" standalone="yes"?>
<Relationships xmlns="http://schemas.openxmlformats.org/package/2006/relationships"><Relationship Id="rId8" Type="http://schemas.openxmlformats.org/officeDocument/2006/relationships/slide" Target="slides/slide17.xml"/><Relationship Id="rId13" Type="http://schemas.openxmlformats.org/officeDocument/2006/relationships/slide" Target="slides/slide32.xml"/><Relationship Id="rId18" Type="http://schemas.openxmlformats.org/officeDocument/2006/relationships/slide" Target="slides/slide44.xml"/><Relationship Id="rId3" Type="http://schemas.openxmlformats.org/officeDocument/2006/relationships/slide" Target="slides/slide6.xml"/><Relationship Id="rId21" Type="http://schemas.openxmlformats.org/officeDocument/2006/relationships/slide" Target="slides/slide48.xml"/><Relationship Id="rId7" Type="http://schemas.openxmlformats.org/officeDocument/2006/relationships/slide" Target="slides/slide16.xml"/><Relationship Id="rId12" Type="http://schemas.openxmlformats.org/officeDocument/2006/relationships/slide" Target="slides/slide31.xml"/><Relationship Id="rId17" Type="http://schemas.openxmlformats.org/officeDocument/2006/relationships/slide" Target="slides/slide42.xml"/><Relationship Id="rId2" Type="http://schemas.openxmlformats.org/officeDocument/2006/relationships/slide" Target="slides/slide5.xml"/><Relationship Id="rId16" Type="http://schemas.openxmlformats.org/officeDocument/2006/relationships/slide" Target="slides/slide41.xml"/><Relationship Id="rId20" Type="http://schemas.openxmlformats.org/officeDocument/2006/relationships/slide" Target="slides/slide47.xml"/><Relationship Id="rId1" Type="http://schemas.openxmlformats.org/officeDocument/2006/relationships/slide" Target="slides/slide4.xml"/><Relationship Id="rId6" Type="http://schemas.openxmlformats.org/officeDocument/2006/relationships/slide" Target="slides/slide15.xml"/><Relationship Id="rId11" Type="http://schemas.openxmlformats.org/officeDocument/2006/relationships/slide" Target="slides/slide25.xml"/><Relationship Id="rId24" Type="http://schemas.openxmlformats.org/officeDocument/2006/relationships/slide" Target="slides/slide65.xml"/><Relationship Id="rId5" Type="http://schemas.openxmlformats.org/officeDocument/2006/relationships/slide" Target="slides/slide14.xml"/><Relationship Id="rId15" Type="http://schemas.openxmlformats.org/officeDocument/2006/relationships/slide" Target="slides/slide39.xml"/><Relationship Id="rId23" Type="http://schemas.openxmlformats.org/officeDocument/2006/relationships/slide" Target="slides/slide58.xml"/><Relationship Id="rId10" Type="http://schemas.openxmlformats.org/officeDocument/2006/relationships/slide" Target="slides/slide22.xml"/><Relationship Id="rId19" Type="http://schemas.openxmlformats.org/officeDocument/2006/relationships/slide" Target="slides/slide45.xml"/><Relationship Id="rId4" Type="http://schemas.openxmlformats.org/officeDocument/2006/relationships/slide" Target="slides/slide8.xml"/><Relationship Id="rId9" Type="http://schemas.openxmlformats.org/officeDocument/2006/relationships/slide" Target="slides/slide20.xml"/><Relationship Id="rId14" Type="http://schemas.openxmlformats.org/officeDocument/2006/relationships/slide" Target="slides/slide38.xml"/><Relationship Id="rId22" Type="http://schemas.openxmlformats.org/officeDocument/2006/relationships/slide" Target="slides/slide4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628641-2417-B341-BDCC-47285D1F6C68}" type="doc">
      <dgm:prSet loTypeId="urn:microsoft.com/office/officeart/2005/8/layout/hList6" loCatId="list" qsTypeId="urn:microsoft.com/office/officeart/2005/8/quickstyle/simple4" qsCatId="simple" csTypeId="urn:microsoft.com/office/officeart/2005/8/colors/accent1_2" csCatId="accent1" phldr="1"/>
      <dgm:spPr/>
      <dgm:t>
        <a:bodyPr/>
        <a:lstStyle/>
        <a:p>
          <a:endParaRPr lang="en-US"/>
        </a:p>
      </dgm:t>
    </dgm:pt>
    <dgm:pt modelId="{F70BA48B-2A3D-B54F-B09E-5121C16CAC75}">
      <dgm:prSet custT="1"/>
      <dgm:spPr>
        <a:solidFill>
          <a:schemeClr val="accent3"/>
        </a:solidFill>
        <a:ln>
          <a:solidFill>
            <a:schemeClr val="tx2"/>
          </a:solidFill>
        </a:ln>
        <a:effectLst/>
      </dgm:spPr>
      <dgm:t>
        <a:bodyPr/>
        <a:lstStyle/>
        <a:p>
          <a:pPr rtl="0"/>
          <a:r>
            <a:rPr lang="en-US" sz="1800" b="1" dirty="0" err="1">
              <a:effectLst>
                <a:outerShdw blurRad="38100" dist="38100" dir="2700000" algn="tl">
                  <a:srgbClr val="000000">
                    <a:alpha val="43137"/>
                  </a:srgbClr>
                </a:outerShdw>
              </a:effectLst>
            </a:rPr>
            <a:t>Nặng</a:t>
          </a:r>
          <a:r>
            <a:rPr lang="en-US" sz="1800" b="1" dirty="0">
              <a:effectLst>
                <a:outerShdw blurRad="38100" dist="38100" dir="2700000" algn="tl">
                  <a:srgbClr val="000000">
                    <a:alpha val="43137"/>
                  </a:srgbClr>
                </a:outerShdw>
              </a:effectLst>
            </a:rPr>
            <a:t> </a:t>
          </a:r>
          <a:br>
            <a:rPr lang="en-US" sz="1800" b="1" dirty="0">
              <a:effectLst>
                <a:outerShdw blurRad="38100" dist="38100" dir="2700000" algn="tl">
                  <a:srgbClr val="000000">
                    <a:alpha val="43137"/>
                  </a:srgbClr>
                </a:outerShdw>
              </a:effectLst>
            </a:rPr>
          </a:br>
          <a:r>
            <a:rPr lang="en-US" sz="1800" b="1" dirty="0">
              <a:effectLst>
                <a:outerShdw blurRad="38100" dist="38100" dir="2700000" algn="tl">
                  <a:srgbClr val="000000">
                    <a:alpha val="43137"/>
                  </a:srgbClr>
                </a:outerShdw>
              </a:effectLst>
            </a:rPr>
            <a:t>30 </a:t>
          </a:r>
          <a:br>
            <a:rPr lang="en-US" sz="1800" b="1" dirty="0">
              <a:effectLst>
                <a:outerShdw blurRad="38100" dist="38100" dir="2700000" algn="tl">
                  <a:srgbClr val="000000">
                    <a:alpha val="43137"/>
                  </a:srgbClr>
                </a:outerShdw>
              </a:effectLst>
            </a:rPr>
          </a:br>
          <a:r>
            <a:rPr lang="en-US" sz="1800" b="1" dirty="0" err="1">
              <a:effectLst>
                <a:outerShdw blurRad="38100" dist="38100" dir="2700000" algn="tl">
                  <a:srgbClr val="000000">
                    <a:alpha val="43137"/>
                  </a:srgbClr>
                </a:outerShdw>
              </a:effectLst>
            </a:rPr>
            <a:t>tấn</a:t>
          </a:r>
          <a:endParaRPr lang="en-US" sz="1800" b="1" dirty="0">
            <a:effectLst>
              <a:outerShdw blurRad="38100" dist="38100" dir="2700000" algn="tl">
                <a:srgbClr val="000000">
                  <a:alpha val="43137"/>
                </a:srgbClr>
              </a:outerShdw>
            </a:effectLst>
          </a:endParaRPr>
        </a:p>
      </dgm:t>
    </dgm:pt>
    <dgm:pt modelId="{9F2D49E3-5853-594F-A5B3-083CD0F613C6}" type="parTrans" cxnId="{9E3EBC7F-FDC3-C94E-8058-D02369F88F85}">
      <dgm:prSet/>
      <dgm:spPr/>
      <dgm:t>
        <a:bodyPr/>
        <a:lstStyle/>
        <a:p>
          <a:endParaRPr lang="en-US"/>
        </a:p>
      </dgm:t>
    </dgm:pt>
    <dgm:pt modelId="{F719C99A-AF4B-BD48-B8FA-C7F4EDC2F4FB}" type="sibTrans" cxnId="{9E3EBC7F-FDC3-C94E-8058-D02369F88F85}">
      <dgm:prSet/>
      <dgm:spPr/>
      <dgm:t>
        <a:bodyPr/>
        <a:lstStyle/>
        <a:p>
          <a:endParaRPr lang="en-US"/>
        </a:p>
      </dgm:t>
    </dgm:pt>
    <dgm:pt modelId="{F02483DA-7CF6-2E44-B9CE-17FFE286BC6E}">
      <dgm:prSet custT="1"/>
      <dgm:spPr>
        <a:ln>
          <a:solidFill>
            <a:schemeClr val="tx2"/>
          </a:solidFill>
        </a:ln>
        <a:effectLst/>
      </dgm:spPr>
      <dgm:t>
        <a:bodyPr/>
        <a:lstStyle/>
        <a:p>
          <a:pPr rtl="0"/>
          <a:r>
            <a:rPr lang="en-US" sz="1800" b="1" dirty="0" err="1">
              <a:effectLst>
                <a:outerShdw blurRad="38100" dist="38100" dir="2700000" algn="tl">
                  <a:srgbClr val="000000">
                    <a:alpha val="43137"/>
                  </a:srgbClr>
                </a:outerShdw>
              </a:effectLst>
            </a:rPr>
            <a:t>Chiếm</a:t>
          </a:r>
          <a:br>
            <a:rPr lang="en-US" sz="1800" b="1" dirty="0">
              <a:effectLst>
                <a:outerShdw blurRad="38100" dist="38100" dir="2700000" algn="tl">
                  <a:srgbClr val="000000">
                    <a:alpha val="43137"/>
                  </a:srgbClr>
                </a:outerShdw>
              </a:effectLst>
            </a:rPr>
          </a:br>
          <a:r>
            <a:rPr lang="en-US" sz="1800" b="1" dirty="0">
              <a:effectLst>
                <a:outerShdw blurRad="38100" dist="38100" dir="2700000" algn="tl">
                  <a:srgbClr val="000000">
                    <a:alpha val="43137"/>
                  </a:srgbClr>
                </a:outerShdw>
              </a:effectLst>
            </a:rPr>
            <a:t>1500</a:t>
          </a:r>
          <a:br>
            <a:rPr lang="en-US" sz="1800" b="1" dirty="0">
              <a:effectLst>
                <a:outerShdw blurRad="38100" dist="38100" dir="2700000" algn="tl">
                  <a:srgbClr val="000000">
                    <a:alpha val="43137"/>
                  </a:srgbClr>
                </a:outerShdw>
              </a:effectLst>
            </a:rPr>
          </a:br>
          <a:r>
            <a:rPr lang="en-US" sz="1800" b="1" dirty="0">
              <a:effectLst>
                <a:outerShdw blurRad="38100" dist="38100" dir="2700000" algn="tl">
                  <a:srgbClr val="000000">
                    <a:alpha val="43137"/>
                  </a:srgbClr>
                </a:outerShdw>
              </a:effectLst>
            </a:rPr>
            <a:t>m2</a:t>
          </a:r>
          <a:br>
            <a:rPr lang="en-US" sz="1800" b="1" dirty="0">
              <a:effectLst>
                <a:outerShdw blurRad="38100" dist="38100" dir="2700000" algn="tl">
                  <a:srgbClr val="000000">
                    <a:alpha val="43137"/>
                  </a:srgbClr>
                </a:outerShdw>
              </a:effectLst>
            </a:rPr>
          </a:br>
          <a:r>
            <a:rPr lang="en-US" sz="1800" b="1" dirty="0" err="1">
              <a:effectLst>
                <a:outerShdw blurRad="38100" dist="38100" dir="2700000" algn="tl">
                  <a:srgbClr val="000000">
                    <a:alpha val="43137"/>
                  </a:srgbClr>
                </a:outerShdw>
              </a:effectLst>
            </a:rPr>
            <a:t>diện</a:t>
          </a:r>
          <a:br>
            <a:rPr lang="en-US" sz="1800" b="1" dirty="0">
              <a:effectLst>
                <a:outerShdw blurRad="38100" dist="38100" dir="2700000" algn="tl">
                  <a:srgbClr val="000000">
                    <a:alpha val="43137"/>
                  </a:srgbClr>
                </a:outerShdw>
              </a:effectLst>
            </a:rPr>
          </a:br>
          <a:r>
            <a:rPr lang="en-US" sz="1800" b="1" dirty="0" err="1">
              <a:effectLst>
                <a:outerShdw blurRad="38100" dist="38100" dir="2700000" algn="tl">
                  <a:srgbClr val="000000">
                    <a:alpha val="43137"/>
                  </a:srgbClr>
                </a:outerShdw>
              </a:effectLst>
            </a:rPr>
            <a:t>tích</a:t>
          </a:r>
          <a:br>
            <a:rPr lang="en-US" sz="1800" b="1" dirty="0">
              <a:effectLst>
                <a:outerShdw blurRad="38100" dist="38100" dir="2700000" algn="tl">
                  <a:srgbClr val="000000">
                    <a:alpha val="43137"/>
                  </a:srgbClr>
                </a:outerShdw>
              </a:effectLst>
            </a:rPr>
          </a:br>
          <a:r>
            <a:rPr lang="en-US" sz="1800" b="1" dirty="0" err="1">
              <a:effectLst>
                <a:outerShdw blurRad="38100" dist="38100" dir="2700000" algn="tl">
                  <a:srgbClr val="000000">
                    <a:alpha val="43137"/>
                  </a:srgbClr>
                </a:outerShdw>
              </a:effectLst>
            </a:rPr>
            <a:t>sàn</a:t>
          </a:r>
          <a:endParaRPr lang="en-US" sz="1800" b="1" dirty="0">
            <a:effectLst>
              <a:outerShdw blurRad="38100" dist="38100" dir="2700000" algn="tl">
                <a:srgbClr val="000000">
                  <a:alpha val="43137"/>
                </a:srgbClr>
              </a:outerShdw>
            </a:effectLst>
          </a:endParaRPr>
        </a:p>
      </dgm:t>
    </dgm:pt>
    <dgm:pt modelId="{1BEAAD57-4C0C-594A-96F5-EB1F0052E708}" type="parTrans" cxnId="{AD3D2F6B-2355-1A43-B3E8-10256B76F36D}">
      <dgm:prSet/>
      <dgm:spPr/>
      <dgm:t>
        <a:bodyPr/>
        <a:lstStyle/>
        <a:p>
          <a:endParaRPr lang="en-US"/>
        </a:p>
      </dgm:t>
    </dgm:pt>
    <dgm:pt modelId="{D7E2CAD3-7F92-3441-A93E-93633E8CD6F7}" type="sibTrans" cxnId="{AD3D2F6B-2355-1A43-B3E8-10256B76F36D}">
      <dgm:prSet/>
      <dgm:spPr/>
      <dgm:t>
        <a:bodyPr/>
        <a:lstStyle/>
        <a:p>
          <a:endParaRPr lang="en-US"/>
        </a:p>
      </dgm:t>
    </dgm:pt>
    <dgm:pt modelId="{94375650-C888-3A44-A0C6-7E577AB21A98}">
      <dgm:prSet custT="1"/>
      <dgm:spPr>
        <a:solidFill>
          <a:schemeClr val="accent3"/>
        </a:solidFill>
        <a:ln>
          <a:solidFill>
            <a:schemeClr val="tx2"/>
          </a:solidFill>
        </a:ln>
        <a:effectLst/>
      </dgm:spPr>
      <dgm:t>
        <a:bodyPr/>
        <a:lstStyle/>
        <a:p>
          <a:pPr rtl="0"/>
          <a:r>
            <a:rPr lang="en-US" sz="1800" b="1" dirty="0" err="1">
              <a:effectLst>
                <a:outerShdw blurRad="38100" dist="38100" dir="2700000" algn="tl">
                  <a:srgbClr val="000000">
                    <a:alpha val="43137"/>
                  </a:srgbClr>
                </a:outerShdw>
              </a:effectLst>
            </a:rPr>
            <a:t>Gồm</a:t>
          </a:r>
          <a:br>
            <a:rPr lang="en-US" sz="1800" b="1" dirty="0">
              <a:effectLst>
                <a:outerShdw blurRad="38100" dist="38100" dir="2700000" algn="tl">
                  <a:srgbClr val="000000">
                    <a:alpha val="43137"/>
                  </a:srgbClr>
                </a:outerShdw>
              </a:effectLst>
            </a:rPr>
          </a:br>
          <a:r>
            <a:rPr lang="en-US" sz="1800" b="1" dirty="0">
              <a:effectLst>
                <a:outerShdw blurRad="38100" dist="38100" dir="2700000" algn="tl">
                  <a:srgbClr val="000000">
                    <a:alpha val="43137"/>
                  </a:srgbClr>
                </a:outerShdw>
              </a:effectLst>
            </a:rPr>
            <a:t>18000</a:t>
          </a:r>
          <a:br>
            <a:rPr lang="en-US" sz="1800" b="1" dirty="0">
              <a:effectLst>
                <a:outerShdw blurRad="38100" dist="38100" dir="2700000" algn="tl">
                  <a:srgbClr val="000000">
                    <a:alpha val="43137"/>
                  </a:srgbClr>
                </a:outerShdw>
              </a:effectLst>
            </a:rPr>
          </a:br>
          <a:r>
            <a:rPr lang="en-US" sz="1800" b="1" dirty="0" err="1">
              <a:effectLst>
                <a:outerShdw blurRad="38100" dist="38100" dir="2700000" algn="tl">
                  <a:srgbClr val="000000">
                    <a:alpha val="43137"/>
                  </a:srgbClr>
                </a:outerShdw>
              </a:effectLst>
            </a:rPr>
            <a:t>đèn</a:t>
          </a:r>
          <a:br>
            <a:rPr lang="en-US" sz="1800" b="1" dirty="0">
              <a:effectLst>
                <a:outerShdw blurRad="38100" dist="38100" dir="2700000" algn="tl">
                  <a:srgbClr val="000000">
                    <a:alpha val="43137"/>
                  </a:srgbClr>
                </a:outerShdw>
              </a:effectLst>
            </a:rPr>
          </a:br>
          <a:r>
            <a:rPr lang="en-US" sz="1800" b="1" dirty="0" err="1">
              <a:effectLst>
                <a:outerShdw blurRad="38100" dist="38100" dir="2700000" algn="tl">
                  <a:srgbClr val="000000">
                    <a:alpha val="43137"/>
                  </a:srgbClr>
                </a:outerShdw>
              </a:effectLst>
            </a:rPr>
            <a:t>điện</a:t>
          </a:r>
          <a:br>
            <a:rPr lang="en-US" sz="1800" b="1" dirty="0">
              <a:effectLst>
                <a:outerShdw blurRad="38100" dist="38100" dir="2700000" algn="tl">
                  <a:srgbClr val="000000">
                    <a:alpha val="43137"/>
                  </a:srgbClr>
                </a:outerShdw>
              </a:effectLst>
            </a:rPr>
          </a:br>
          <a:r>
            <a:rPr lang="en-US" sz="1800" b="1" dirty="0" err="1">
              <a:effectLst>
                <a:outerShdw blurRad="38100" dist="38100" dir="2700000" algn="tl">
                  <a:srgbClr val="000000">
                    <a:alpha val="43137"/>
                  </a:srgbClr>
                </a:outerShdw>
              </a:effectLst>
            </a:rPr>
            <a:t>tử</a:t>
          </a:r>
          <a:r>
            <a:rPr lang="en-US" sz="1800" b="1" dirty="0">
              <a:effectLst>
                <a:outerShdw blurRad="38100" dist="38100" dir="2700000" algn="tl">
                  <a:srgbClr val="000000">
                    <a:alpha val="43137"/>
                  </a:srgbClr>
                </a:outerShdw>
              </a:effectLst>
            </a:rPr>
            <a:t>,</a:t>
          </a:r>
          <a:br>
            <a:rPr lang="en-US" sz="1800" b="1" dirty="0">
              <a:effectLst>
                <a:outerShdw blurRad="38100" dist="38100" dir="2700000" algn="tl">
                  <a:srgbClr val="000000">
                    <a:alpha val="43137"/>
                  </a:srgbClr>
                </a:outerShdw>
              </a:effectLst>
            </a:rPr>
          </a:br>
          <a:r>
            <a:rPr lang="en-US" sz="1800" b="1" dirty="0">
              <a:effectLst>
                <a:outerShdw blurRad="38100" dist="38100" dir="2700000" algn="tl">
                  <a:srgbClr val="000000">
                    <a:alpha val="43137"/>
                  </a:srgbClr>
                </a:outerShdw>
              </a:effectLst>
            </a:rPr>
            <a:t>1500</a:t>
          </a:r>
          <a:br>
            <a:rPr lang="en-US" sz="1800" b="1" dirty="0">
              <a:effectLst>
                <a:outerShdw blurRad="38100" dist="38100" dir="2700000" algn="tl">
                  <a:srgbClr val="000000">
                    <a:alpha val="43137"/>
                  </a:srgbClr>
                </a:outerShdw>
              </a:effectLst>
            </a:rPr>
          </a:br>
          <a:r>
            <a:rPr lang="en-US" sz="1800" b="1" dirty="0" err="1">
              <a:effectLst>
                <a:outerShdw blurRad="38100" dist="38100" dir="2700000" algn="tl">
                  <a:srgbClr val="000000">
                    <a:alpha val="43137"/>
                  </a:srgbClr>
                </a:outerShdw>
              </a:effectLst>
            </a:rPr>
            <a:t>công</a:t>
          </a:r>
          <a:br>
            <a:rPr lang="en-US" sz="1800" b="1" dirty="0">
              <a:effectLst>
                <a:outerShdw blurRad="38100" dist="38100" dir="2700000" algn="tl">
                  <a:srgbClr val="000000">
                    <a:alpha val="43137"/>
                  </a:srgbClr>
                </a:outerShdw>
              </a:effectLst>
            </a:rPr>
          </a:br>
          <a:r>
            <a:rPr lang="en-US" sz="1800" b="1" dirty="0" err="1">
              <a:effectLst>
                <a:outerShdw blurRad="38100" dist="38100" dir="2700000" algn="tl">
                  <a:srgbClr val="000000">
                    <a:alpha val="43137"/>
                  </a:srgbClr>
                </a:outerShdw>
              </a:effectLst>
            </a:rPr>
            <a:t>tắc</a:t>
          </a:r>
          <a:br>
            <a:rPr lang="en-US" sz="1800" b="1" dirty="0">
              <a:effectLst>
                <a:outerShdw blurRad="38100" dist="38100" dir="2700000" algn="tl">
                  <a:srgbClr val="000000">
                    <a:alpha val="43137"/>
                  </a:srgbClr>
                </a:outerShdw>
              </a:effectLst>
            </a:rPr>
          </a:br>
          <a:r>
            <a:rPr lang="en-US" sz="1800" b="1" dirty="0" err="1">
              <a:effectLst>
                <a:outerShdw blurRad="38100" dist="38100" dir="2700000" algn="tl">
                  <a:srgbClr val="000000">
                    <a:alpha val="43137"/>
                  </a:srgbClr>
                </a:outerShdw>
              </a:effectLst>
            </a:rPr>
            <a:t>điện</a:t>
          </a:r>
          <a:br>
            <a:rPr lang="en-US" sz="1800" b="1" dirty="0">
              <a:effectLst>
                <a:outerShdw blurRad="38100" dist="38100" dir="2700000" algn="tl">
                  <a:srgbClr val="000000">
                    <a:alpha val="43137"/>
                  </a:srgbClr>
                </a:outerShdw>
              </a:effectLst>
            </a:rPr>
          </a:br>
          <a:r>
            <a:rPr lang="en-US" sz="1800" b="1" dirty="0" err="1">
              <a:effectLst>
                <a:outerShdw blurRad="38100" dist="38100" dir="2700000" algn="tl">
                  <a:srgbClr val="000000">
                    <a:alpha val="43137"/>
                  </a:srgbClr>
                </a:outerShdw>
              </a:effectLst>
            </a:rPr>
            <a:t>tử</a:t>
          </a:r>
          <a:endParaRPr lang="en-US" sz="1800" b="1" dirty="0">
            <a:effectLst>
              <a:outerShdw blurRad="38100" dist="38100" dir="2700000" algn="tl">
                <a:srgbClr val="000000">
                  <a:alpha val="43137"/>
                </a:srgbClr>
              </a:outerShdw>
            </a:effectLst>
          </a:endParaRPr>
        </a:p>
      </dgm:t>
    </dgm:pt>
    <dgm:pt modelId="{AB8ABD81-94F4-824A-86CD-571263EC2F8B}" type="parTrans" cxnId="{F988A990-C572-764C-A4F7-04A9E4A2BE4C}">
      <dgm:prSet/>
      <dgm:spPr/>
      <dgm:t>
        <a:bodyPr/>
        <a:lstStyle/>
        <a:p>
          <a:endParaRPr lang="en-US"/>
        </a:p>
      </dgm:t>
    </dgm:pt>
    <dgm:pt modelId="{6D5215AC-4037-BD4A-A1F9-9AE39D954339}" type="sibTrans" cxnId="{F988A990-C572-764C-A4F7-04A9E4A2BE4C}">
      <dgm:prSet/>
      <dgm:spPr/>
      <dgm:t>
        <a:bodyPr/>
        <a:lstStyle/>
        <a:p>
          <a:endParaRPr lang="en-US"/>
        </a:p>
      </dgm:t>
    </dgm:pt>
    <dgm:pt modelId="{C34CFD14-EBA2-3041-8306-270926D48E88}">
      <dgm:prSet custT="1"/>
      <dgm:spPr>
        <a:ln>
          <a:solidFill>
            <a:schemeClr val="tx2"/>
          </a:solidFill>
        </a:ln>
        <a:effectLst/>
      </dgm:spPr>
      <dgm:t>
        <a:bodyPr/>
        <a:lstStyle/>
        <a:p>
          <a:pPr rtl="0"/>
          <a:r>
            <a:rPr lang="en-US" sz="1800" b="1" dirty="0" err="1">
              <a:effectLst>
                <a:outerShdw blurRad="38100" dist="38100" dir="2700000" algn="tl">
                  <a:srgbClr val="000000">
                    <a:alpha val="43137"/>
                  </a:srgbClr>
                </a:outerShdw>
              </a:effectLst>
            </a:rPr>
            <a:t>Tiêu</a:t>
          </a:r>
          <a:br>
            <a:rPr lang="en-US" sz="1800" b="1" dirty="0">
              <a:effectLst>
                <a:outerShdw blurRad="38100" dist="38100" dir="2700000" algn="tl">
                  <a:srgbClr val="000000">
                    <a:alpha val="43137"/>
                  </a:srgbClr>
                </a:outerShdw>
              </a:effectLst>
            </a:rPr>
          </a:br>
          <a:r>
            <a:rPr lang="en-US" sz="1800" b="1" dirty="0" err="1">
              <a:effectLst>
                <a:outerShdw blurRad="38100" dist="38100" dir="2700000" algn="tl">
                  <a:srgbClr val="000000">
                    <a:alpha val="43137"/>
                  </a:srgbClr>
                </a:outerShdw>
              </a:effectLst>
            </a:rPr>
            <a:t>thụ</a:t>
          </a:r>
          <a:br>
            <a:rPr lang="en-US" sz="1800" b="1" dirty="0">
              <a:effectLst>
                <a:outerShdw blurRad="38100" dist="38100" dir="2700000" algn="tl">
                  <a:srgbClr val="000000">
                    <a:alpha val="43137"/>
                  </a:srgbClr>
                </a:outerShdw>
              </a:effectLst>
            </a:rPr>
          </a:br>
          <a:r>
            <a:rPr lang="en-US" sz="1800" b="1" dirty="0">
              <a:effectLst>
                <a:outerShdw blurRad="38100" dist="38100" dir="2700000" algn="tl">
                  <a:srgbClr val="000000">
                    <a:alpha val="43137"/>
                  </a:srgbClr>
                </a:outerShdw>
              </a:effectLst>
            </a:rPr>
            <a:t>14 kWh</a:t>
          </a:r>
        </a:p>
      </dgm:t>
    </dgm:pt>
    <dgm:pt modelId="{E98D93E2-224E-7F45-BFD9-AAFA046C98FE}" type="parTrans" cxnId="{0E5ACF81-4A1D-6249-B137-A162D87EE525}">
      <dgm:prSet/>
      <dgm:spPr/>
      <dgm:t>
        <a:bodyPr/>
        <a:lstStyle/>
        <a:p>
          <a:endParaRPr lang="en-US"/>
        </a:p>
      </dgm:t>
    </dgm:pt>
    <dgm:pt modelId="{D8721CE7-86F7-B141-BDD2-907DFA14A225}" type="sibTrans" cxnId="{0E5ACF81-4A1D-6249-B137-A162D87EE525}">
      <dgm:prSet/>
      <dgm:spPr/>
      <dgm:t>
        <a:bodyPr/>
        <a:lstStyle/>
        <a:p>
          <a:endParaRPr lang="en-US"/>
        </a:p>
      </dgm:t>
    </dgm:pt>
    <dgm:pt modelId="{30E0722D-81DE-C34D-AE26-4717CC2CCBCB}">
      <dgm:prSet custT="1"/>
      <dgm:spPr>
        <a:ln>
          <a:solidFill>
            <a:schemeClr val="tx2"/>
          </a:solidFill>
        </a:ln>
        <a:effectLst/>
      </dgm:spPr>
      <dgm:t>
        <a:bodyPr/>
        <a:lstStyle/>
        <a:p>
          <a:pPr rtl="0"/>
          <a:r>
            <a:rPr lang="en-US" sz="1800" b="1" dirty="0" err="1">
              <a:effectLst>
                <a:outerShdw blurRad="38100" dist="38100" dir="2700000" algn="tl">
                  <a:srgbClr val="000000">
                    <a:alpha val="43137"/>
                  </a:srgbClr>
                </a:outerShdw>
              </a:effectLst>
            </a:rPr>
            <a:t>Tính</a:t>
          </a:r>
          <a:br>
            <a:rPr lang="en-US" sz="1800" b="1" dirty="0">
              <a:effectLst>
                <a:outerShdw blurRad="38100" dist="38100" dir="2700000" algn="tl">
                  <a:srgbClr val="000000">
                    <a:alpha val="43137"/>
                  </a:srgbClr>
                </a:outerShdw>
              </a:effectLst>
            </a:rPr>
          </a:br>
          <a:r>
            <a:rPr lang="en-US" sz="1800" b="1" dirty="0" err="1">
              <a:effectLst>
                <a:outerShdw blurRad="38100" dist="38100" dir="2700000" algn="tl">
                  <a:srgbClr val="000000">
                    <a:alpha val="43137"/>
                  </a:srgbClr>
                </a:outerShdw>
              </a:effectLst>
            </a:rPr>
            <a:t>toán</a:t>
          </a:r>
          <a:br>
            <a:rPr lang="en-US" sz="1800" b="1" dirty="0">
              <a:effectLst>
                <a:outerShdw blurRad="38100" dist="38100" dir="2700000" algn="tl">
                  <a:srgbClr val="000000">
                    <a:alpha val="43137"/>
                  </a:srgbClr>
                </a:outerShdw>
              </a:effectLst>
            </a:rPr>
          </a:br>
          <a:r>
            <a:rPr lang="en-US" sz="1800" b="1" dirty="0" err="1">
              <a:effectLst>
                <a:outerShdw blurRad="38100" dist="38100" dir="2700000" algn="tl">
                  <a:srgbClr val="000000">
                    <a:alpha val="43137"/>
                  </a:srgbClr>
                </a:outerShdw>
              </a:effectLst>
            </a:rPr>
            <a:t>trên</a:t>
          </a:r>
          <a:br>
            <a:rPr lang="en-US" sz="1800" b="1" dirty="0">
              <a:effectLst>
                <a:outerShdw blurRad="38100" dist="38100" dir="2700000" algn="tl">
                  <a:srgbClr val="000000">
                    <a:alpha val="43137"/>
                  </a:srgbClr>
                </a:outerShdw>
              </a:effectLst>
            </a:rPr>
          </a:br>
          <a:r>
            <a:rPr lang="en-US" sz="1800" b="1" dirty="0" err="1">
              <a:effectLst>
                <a:outerShdw blurRad="38100" dist="38100" dir="2700000" algn="tl">
                  <a:srgbClr val="000000">
                    <a:alpha val="43137"/>
                  </a:srgbClr>
                </a:outerShdw>
              </a:effectLst>
            </a:rPr>
            <a:t>số</a:t>
          </a:r>
          <a:br>
            <a:rPr lang="en-US" sz="1800" b="1" dirty="0">
              <a:effectLst>
                <a:outerShdw blurRad="38100" dist="38100" dir="2700000" algn="tl">
                  <a:srgbClr val="000000">
                    <a:alpha val="43137"/>
                  </a:srgbClr>
                </a:outerShdw>
              </a:effectLst>
            </a:rPr>
          </a:br>
          <a:r>
            <a:rPr lang="en-US" sz="1800" b="1" dirty="0" err="1">
              <a:effectLst>
                <a:outerShdw blurRad="38100" dist="38100" dir="2700000" algn="tl">
                  <a:srgbClr val="000000">
                    <a:alpha val="43137"/>
                  </a:srgbClr>
                </a:outerShdw>
              </a:effectLst>
            </a:rPr>
            <a:t>thập</a:t>
          </a:r>
          <a:br>
            <a:rPr lang="en-US" sz="1800" b="1" dirty="0">
              <a:effectLst>
                <a:outerShdw blurRad="38100" dist="38100" dir="2700000" algn="tl">
                  <a:srgbClr val="000000">
                    <a:alpha val="43137"/>
                  </a:srgbClr>
                </a:outerShdw>
              </a:effectLst>
            </a:rPr>
          </a:br>
          <a:r>
            <a:rPr lang="en-US" sz="1800" b="1" dirty="0" err="1">
              <a:effectLst>
                <a:outerShdw blurRad="38100" dist="38100" dir="2700000" algn="tl">
                  <a:srgbClr val="000000">
                    <a:alpha val="43137"/>
                  </a:srgbClr>
                </a:outerShdw>
              </a:effectLst>
            </a:rPr>
            <a:t>phân</a:t>
          </a:r>
          <a:endParaRPr lang="en-US" sz="1800" b="1" dirty="0">
            <a:effectLst>
              <a:outerShdw blurRad="38100" dist="38100" dir="2700000" algn="tl">
                <a:srgbClr val="000000">
                  <a:alpha val="43137"/>
                </a:srgbClr>
              </a:outerShdw>
            </a:effectLst>
          </a:endParaRPr>
        </a:p>
      </dgm:t>
    </dgm:pt>
    <dgm:pt modelId="{E64ECDC3-E646-3B4F-8EB5-37CC0BDE8520}" type="parTrans" cxnId="{D7DB1010-1ED4-9B48-BE61-95293BF8F9C0}">
      <dgm:prSet/>
      <dgm:spPr/>
      <dgm:t>
        <a:bodyPr/>
        <a:lstStyle/>
        <a:p>
          <a:endParaRPr lang="en-US"/>
        </a:p>
      </dgm:t>
    </dgm:pt>
    <dgm:pt modelId="{04808F15-F678-3540-80D3-F78C312C53DF}" type="sibTrans" cxnId="{D7DB1010-1ED4-9B48-BE61-95293BF8F9C0}">
      <dgm:prSet/>
      <dgm:spPr/>
      <dgm:t>
        <a:bodyPr/>
        <a:lstStyle/>
        <a:p>
          <a:endParaRPr lang="en-US"/>
        </a:p>
      </dgm:t>
    </dgm:pt>
    <dgm:pt modelId="{0253558E-FCA9-8244-A643-348797FAB9E4}">
      <dgm:prSet custT="1"/>
      <dgm:spPr>
        <a:solidFill>
          <a:schemeClr val="accent3"/>
        </a:solidFill>
        <a:ln>
          <a:solidFill>
            <a:schemeClr val="tx2"/>
          </a:solidFill>
        </a:ln>
        <a:effectLst/>
      </dgm:spPr>
      <dgm:t>
        <a:bodyPr/>
        <a:lstStyle/>
        <a:p>
          <a:pPr rtl="0"/>
          <a:r>
            <a:rPr lang="en-US" sz="1800" b="1" dirty="0" err="1">
              <a:effectLst>
                <a:outerShdw blurRad="38100" dist="38100" dir="2700000" algn="tl">
                  <a:srgbClr val="000000">
                    <a:alpha val="43137"/>
                  </a:srgbClr>
                </a:outerShdw>
              </a:effectLst>
            </a:rPr>
            <a:t>Bộ</a:t>
          </a:r>
          <a:r>
            <a:rPr lang="en-US" sz="1800" b="1" dirty="0">
              <a:effectLst>
                <a:outerShdw blurRad="38100" dist="38100" dir="2700000" algn="tl">
                  <a:srgbClr val="000000">
                    <a:alpha val="43137"/>
                  </a:srgbClr>
                </a:outerShdw>
              </a:effectLst>
            </a:rPr>
            <a:t> </a:t>
          </a:r>
          <a:r>
            <a:rPr lang="en-US" sz="1800" b="1" dirty="0" err="1">
              <a:effectLst>
                <a:outerShdw blurRad="38100" dist="38100" dir="2700000" algn="tl">
                  <a:srgbClr val="000000">
                    <a:alpha val="43137"/>
                  </a:srgbClr>
                </a:outerShdw>
              </a:effectLst>
            </a:rPr>
            <a:t>nhớ</a:t>
          </a:r>
          <a:br>
            <a:rPr lang="en-US" sz="1800" b="1" dirty="0">
              <a:effectLst>
                <a:outerShdw blurRad="38100" dist="38100" dir="2700000" algn="tl">
                  <a:srgbClr val="000000">
                    <a:alpha val="43137"/>
                  </a:srgbClr>
                </a:outerShdw>
              </a:effectLst>
            </a:rPr>
          </a:br>
          <a:r>
            <a:rPr lang="en-US" sz="1800" b="1" dirty="0" err="1">
              <a:effectLst>
                <a:outerShdw blurRad="38100" dist="38100" dir="2700000" algn="tl">
                  <a:srgbClr val="000000">
                    <a:alpha val="43137"/>
                  </a:srgbClr>
                </a:outerShdw>
              </a:effectLst>
            </a:rPr>
            <a:t>gồm</a:t>
          </a:r>
          <a:br>
            <a:rPr lang="en-US" sz="1800" b="1" dirty="0">
              <a:effectLst>
                <a:outerShdw blurRad="38100" dist="38100" dir="2700000" algn="tl">
                  <a:srgbClr val="000000">
                    <a:alpha val="43137"/>
                  </a:srgbClr>
                </a:outerShdw>
              </a:effectLst>
            </a:rPr>
          </a:br>
          <a:r>
            <a:rPr lang="en-US" sz="1800" b="1" dirty="0">
              <a:effectLst>
                <a:outerShdw blurRad="38100" dist="38100" dir="2700000" algn="tl">
                  <a:srgbClr val="000000">
                    <a:alpha val="43137"/>
                  </a:srgbClr>
                </a:outerShdw>
              </a:effectLst>
            </a:rPr>
            <a:t>20 </a:t>
          </a:r>
          <a:br>
            <a:rPr lang="en-US" sz="1800" b="1" dirty="0">
              <a:effectLst>
                <a:outerShdw blurRad="38100" dist="38100" dir="2700000" algn="tl">
                  <a:srgbClr val="000000">
                    <a:alpha val="43137"/>
                  </a:srgbClr>
                </a:outerShdw>
              </a:effectLst>
            </a:rPr>
          </a:br>
          <a:r>
            <a:rPr lang="en-US" sz="1800" b="1" dirty="0">
              <a:effectLst>
                <a:outerShdw blurRad="38100" dist="38100" dir="2700000" algn="tl">
                  <a:srgbClr val="000000">
                    <a:alpha val="43137"/>
                  </a:srgbClr>
                </a:outerShdw>
              </a:effectLst>
            </a:rPr>
            <a:t>thanh</a:t>
          </a:r>
          <a:br>
            <a:rPr lang="en-US" sz="1800" b="1" dirty="0">
              <a:effectLst>
                <a:outerShdw blurRad="38100" dist="38100" dir="2700000" algn="tl">
                  <a:srgbClr val="000000">
                    <a:alpha val="43137"/>
                  </a:srgbClr>
                </a:outerShdw>
              </a:effectLst>
            </a:rPr>
          </a:br>
          <a:r>
            <a:rPr lang="en-US" sz="1800" b="1" dirty="0" err="1">
              <a:effectLst>
                <a:outerShdw blurRad="38100" dist="38100" dir="2700000" algn="tl">
                  <a:srgbClr val="000000">
                    <a:alpha val="43137"/>
                  </a:srgbClr>
                </a:outerShdw>
              </a:effectLst>
            </a:rPr>
            <a:t>ghi</a:t>
          </a:r>
          <a:r>
            <a:rPr lang="en-US" sz="1800" b="1" dirty="0">
              <a:effectLst>
                <a:outerShdw blurRad="38100" dist="38100" dir="2700000" algn="tl">
                  <a:srgbClr val="000000">
                    <a:alpha val="43137"/>
                  </a:srgbClr>
                </a:outerShdw>
              </a:effectLst>
            </a:rPr>
            <a:t>: </a:t>
          </a:r>
          <a:r>
            <a:rPr lang="en-US" sz="1800" b="1" dirty="0" err="1">
              <a:effectLst>
                <a:outerShdw blurRad="38100" dist="38100" dir="2700000" algn="tl">
                  <a:srgbClr val="000000">
                    <a:alpha val="43137"/>
                  </a:srgbClr>
                </a:outerShdw>
              </a:effectLst>
            </a:rPr>
            <a:t>lưu</a:t>
          </a:r>
          <a:r>
            <a:rPr lang="en-US" sz="1800" b="1" dirty="0">
              <a:effectLst>
                <a:outerShdw blurRad="38100" dist="38100" dir="2700000" algn="tl">
                  <a:srgbClr val="000000">
                    <a:alpha val="43137"/>
                  </a:srgbClr>
                </a:outerShdw>
              </a:effectLst>
            </a:rPr>
            <a:t> </a:t>
          </a:r>
          <a:r>
            <a:rPr lang="en-US" sz="1800" b="1" dirty="0" err="1">
              <a:effectLst>
                <a:outerShdw blurRad="38100" dist="38100" dir="2700000" algn="tl">
                  <a:srgbClr val="000000">
                    <a:alpha val="43137"/>
                  </a:srgbClr>
                </a:outerShdw>
              </a:effectLst>
            </a:rPr>
            <a:t>trữ</a:t>
          </a:r>
          <a:r>
            <a:rPr lang="en-US" sz="1800" b="1" dirty="0">
              <a:effectLst>
                <a:outerShdw blurRad="38100" dist="38100" dir="2700000" algn="tl">
                  <a:srgbClr val="000000">
                    <a:alpha val="43137"/>
                  </a:srgbClr>
                </a:outerShdw>
              </a:effectLst>
            </a:rPr>
            <a:t> </a:t>
          </a:r>
          <a:r>
            <a:rPr lang="en-US" sz="1800" b="1" dirty="0" err="1">
              <a:effectLst>
                <a:outerShdw blurRad="38100" dist="38100" dir="2700000" algn="tl">
                  <a:srgbClr val="000000">
                    <a:alpha val="43137"/>
                  </a:srgbClr>
                </a:outerShdw>
              </a:effectLst>
            </a:rPr>
            <a:t>số</a:t>
          </a:r>
          <a:r>
            <a:rPr lang="en-US" sz="1800" b="1" dirty="0">
              <a:effectLst>
                <a:outerShdw blurRad="38100" dist="38100" dir="2700000" algn="tl">
                  <a:srgbClr val="000000">
                    <a:alpha val="43137"/>
                  </a:srgbClr>
                </a:outerShdw>
              </a:effectLst>
            </a:rPr>
            <a:t> </a:t>
          </a:r>
          <a:r>
            <a:rPr lang="en-US" sz="1800" b="1" dirty="0" err="1">
              <a:effectLst>
                <a:outerShdw blurRad="38100" dist="38100" dir="2700000" algn="tl">
                  <a:srgbClr val="000000">
                    <a:alpha val="43137"/>
                  </a:srgbClr>
                </a:outerShdw>
              </a:effectLst>
            </a:rPr>
            <a:t>thập</a:t>
          </a:r>
          <a:r>
            <a:rPr lang="en-US" sz="1800" b="1" dirty="0">
              <a:effectLst>
                <a:outerShdw blurRad="38100" dist="38100" dir="2700000" algn="tl">
                  <a:srgbClr val="000000">
                    <a:alpha val="43137"/>
                  </a:srgbClr>
                </a:outerShdw>
              </a:effectLst>
            </a:rPr>
            <a:t> </a:t>
          </a:r>
          <a:r>
            <a:rPr lang="en-US" sz="1800" b="1" dirty="0" err="1">
              <a:effectLst>
                <a:outerShdw blurRad="38100" dist="38100" dir="2700000" algn="tl">
                  <a:srgbClr val="000000">
                    <a:alpha val="43137"/>
                  </a:srgbClr>
                </a:outerShdw>
              </a:effectLst>
            </a:rPr>
            <a:t>phân</a:t>
          </a:r>
          <a:r>
            <a:rPr lang="en-US" sz="1800" b="1" dirty="0">
              <a:effectLst>
                <a:outerShdw blurRad="38100" dist="38100" dir="2700000" algn="tl">
                  <a:srgbClr val="000000">
                    <a:alpha val="43137"/>
                  </a:srgbClr>
                </a:outerShdw>
              </a:effectLst>
            </a:rPr>
            <a:t> 10 </a:t>
          </a:r>
          <a:r>
            <a:rPr lang="en-US" sz="1800" b="1" dirty="0" err="1">
              <a:effectLst>
                <a:outerShdw blurRad="38100" dist="38100" dir="2700000" algn="tl">
                  <a:srgbClr val="000000">
                    <a:alpha val="43137"/>
                  </a:srgbClr>
                </a:outerShdw>
              </a:effectLst>
            </a:rPr>
            <a:t>chữ</a:t>
          </a:r>
          <a:r>
            <a:rPr lang="en-US" sz="1800" b="1" dirty="0">
              <a:effectLst>
                <a:outerShdw blurRad="38100" dist="38100" dir="2700000" algn="tl">
                  <a:srgbClr val="000000">
                    <a:alpha val="43137"/>
                  </a:srgbClr>
                </a:outerShdw>
              </a:effectLst>
            </a:rPr>
            <a:t> </a:t>
          </a:r>
          <a:r>
            <a:rPr lang="en-US" sz="1800" b="1" dirty="0" err="1">
              <a:effectLst>
                <a:outerShdw blurRad="38100" dist="38100" dir="2700000" algn="tl">
                  <a:srgbClr val="000000">
                    <a:alpha val="43137"/>
                  </a:srgbClr>
                </a:outerShdw>
              </a:effectLst>
            </a:rPr>
            <a:t>số</a:t>
          </a:r>
          <a:endParaRPr lang="en-US" sz="1800" b="1" dirty="0">
            <a:effectLst>
              <a:outerShdw blurRad="38100" dist="38100" dir="2700000" algn="tl">
                <a:srgbClr val="000000">
                  <a:alpha val="43137"/>
                </a:srgbClr>
              </a:outerShdw>
            </a:effectLst>
          </a:endParaRPr>
        </a:p>
      </dgm:t>
    </dgm:pt>
    <dgm:pt modelId="{32B013DD-780D-6142-B7B9-D80382F3EBF1}" type="parTrans" cxnId="{BE549E63-B706-6F47-A515-A2F0A3C50E3A}">
      <dgm:prSet/>
      <dgm:spPr/>
      <dgm:t>
        <a:bodyPr/>
        <a:lstStyle/>
        <a:p>
          <a:endParaRPr lang="en-US"/>
        </a:p>
      </dgm:t>
    </dgm:pt>
    <dgm:pt modelId="{2267D7AE-C262-7943-AF02-1BDB495502E5}" type="sibTrans" cxnId="{BE549E63-B706-6F47-A515-A2F0A3C50E3A}">
      <dgm:prSet/>
      <dgm:spPr/>
      <dgm:t>
        <a:bodyPr/>
        <a:lstStyle/>
        <a:p>
          <a:endParaRPr lang="en-US"/>
        </a:p>
      </dgm:t>
    </dgm:pt>
    <dgm:pt modelId="{DB6AC2BA-0B75-684B-94ED-1AE2D9C9F707}">
      <dgm:prSet custT="1"/>
      <dgm:spPr>
        <a:ln>
          <a:solidFill>
            <a:schemeClr val="tx2"/>
          </a:solidFill>
        </a:ln>
        <a:effectLst/>
      </dgm:spPr>
      <dgm:t>
        <a:bodyPr/>
        <a:lstStyle/>
        <a:p>
          <a:pPr rtl="0">
            <a:lnSpc>
              <a:spcPct val="90000"/>
            </a:lnSpc>
            <a:spcBef>
              <a:spcPct val="0"/>
            </a:spcBef>
            <a:spcAft>
              <a:spcPct val="35000"/>
            </a:spcAft>
          </a:pPr>
          <a:r>
            <a:rPr lang="en-GB" sz="1800" b="1" dirty="0">
              <a:effectLst>
                <a:outerShdw blurRad="38100" dist="38100" dir="2700000" algn="tl">
                  <a:srgbClr val="000000">
                    <a:alpha val="43137"/>
                  </a:srgbClr>
                </a:outerShdw>
              </a:effectLst>
            </a:rPr>
            <a:t>Lập </a:t>
          </a:r>
          <a:r>
            <a:rPr lang="en-GB" sz="1800" b="1" dirty="0" err="1">
              <a:effectLst>
                <a:outerShdw blurRad="38100" dist="38100" dir="2700000" algn="tl">
                  <a:srgbClr val="000000">
                    <a:alpha val="43137"/>
                  </a:srgbClr>
                </a:outerShdw>
              </a:effectLst>
            </a:rPr>
            <a:t>trình</a:t>
          </a:r>
          <a:r>
            <a:rPr lang="en-GB" sz="1800" b="1" dirty="0">
              <a:effectLst>
                <a:outerShdw blurRad="38100" dist="38100" dir="2700000" algn="tl">
                  <a:srgbClr val="000000">
                    <a:alpha val="43137"/>
                  </a:srgbClr>
                </a:outerShdw>
              </a:effectLst>
            </a:rPr>
            <a:t> </a:t>
          </a:r>
          <a:r>
            <a:rPr lang="en-GB" sz="1800" b="1" dirty="0" err="1">
              <a:effectLst>
                <a:outerShdw blurRad="38100" dist="38100" dir="2700000" algn="tl">
                  <a:srgbClr val="000000">
                    <a:alpha val="43137"/>
                  </a:srgbClr>
                </a:outerShdw>
              </a:effectLst>
            </a:rPr>
            <a:t>thủ</a:t>
          </a:r>
          <a:r>
            <a:rPr lang="en-GB" sz="1800" b="1" dirty="0">
              <a:effectLst>
                <a:outerShdw blurRad="38100" dist="38100" dir="2700000" algn="tl">
                  <a:srgbClr val="000000">
                    <a:alpha val="43137"/>
                  </a:srgbClr>
                </a:outerShdw>
              </a:effectLst>
            </a:rPr>
            <a:t> </a:t>
          </a:r>
          <a:r>
            <a:rPr lang="en-GB" sz="1800" b="1" dirty="0" err="1">
              <a:effectLst>
                <a:outerShdw blurRad="38100" dist="38100" dir="2700000" algn="tl">
                  <a:srgbClr val="000000">
                    <a:alpha val="43137"/>
                  </a:srgbClr>
                </a:outerShdw>
              </a:effectLst>
            </a:rPr>
            <a:t>công</a:t>
          </a:r>
          <a:r>
            <a:rPr lang="en-GB" sz="1800" b="1" dirty="0">
              <a:effectLst>
                <a:outerShdw blurRad="38100" dist="38100" dir="2700000" algn="tl">
                  <a:srgbClr val="000000">
                    <a:alpha val="43137"/>
                  </a:srgbClr>
                </a:outerShdw>
              </a:effectLst>
            </a:rPr>
            <a:t> </a:t>
          </a:r>
          <a:r>
            <a:rPr lang="en-GB" sz="1800" b="1" dirty="0" err="1">
              <a:effectLst>
                <a:outerShdw blurRad="38100" dist="38100" dir="2700000" algn="tl">
                  <a:srgbClr val="000000">
                    <a:alpha val="43137"/>
                  </a:srgbClr>
                </a:outerShdw>
              </a:effectLst>
            </a:rPr>
            <a:t>bằng</a:t>
          </a:r>
          <a:r>
            <a:rPr lang="en-GB" sz="1800" b="1" dirty="0">
              <a:effectLst>
                <a:outerShdw blurRad="38100" dist="38100" dir="2700000" algn="tl">
                  <a:srgbClr val="000000">
                    <a:alpha val="43137"/>
                  </a:srgbClr>
                </a:outerShdw>
              </a:effectLst>
            </a:rPr>
            <a:t> </a:t>
          </a:r>
          <a:r>
            <a:rPr lang="en-GB" sz="1800" b="1" dirty="0" err="1">
              <a:effectLst>
                <a:outerShdw blurRad="38100" dist="38100" dir="2700000" algn="tl">
                  <a:srgbClr val="000000">
                    <a:alpha val="43137"/>
                  </a:srgbClr>
                </a:outerShdw>
              </a:effectLst>
            </a:rPr>
            <a:t>cách</a:t>
          </a:r>
          <a:r>
            <a:rPr lang="en-GB" sz="1800" b="1" dirty="0">
              <a:effectLst>
                <a:outerShdw blurRad="38100" dist="38100" dir="2700000" algn="tl">
                  <a:srgbClr val="000000">
                    <a:alpha val="43137"/>
                  </a:srgbClr>
                </a:outerShdw>
              </a:effectLst>
            </a:rPr>
            <a:t> </a:t>
          </a:r>
          <a:r>
            <a:rPr lang="en-GB" sz="1800" b="1" dirty="0" err="1">
              <a:effectLst>
                <a:outerShdw blurRad="38100" dist="38100" dir="2700000" algn="tl">
                  <a:srgbClr val="000000">
                    <a:alpha val="43137"/>
                  </a:srgbClr>
                </a:outerShdw>
              </a:effectLst>
            </a:rPr>
            <a:t>thiết</a:t>
          </a:r>
          <a:r>
            <a:rPr lang="en-GB" sz="1800" b="1" dirty="0">
              <a:effectLst>
                <a:outerShdw blurRad="38100" dist="38100" dir="2700000" algn="tl">
                  <a:srgbClr val="000000">
                    <a:alpha val="43137"/>
                  </a:srgbClr>
                </a:outerShdw>
              </a:effectLst>
            </a:rPr>
            <a:t> </a:t>
          </a:r>
          <a:r>
            <a:rPr lang="en-GB" sz="1800" b="1" dirty="0" err="1">
              <a:effectLst>
                <a:outerShdw blurRad="38100" dist="38100" dir="2700000" algn="tl">
                  <a:srgbClr val="000000">
                    <a:alpha val="43137"/>
                  </a:srgbClr>
                </a:outerShdw>
              </a:effectLst>
            </a:rPr>
            <a:t>lập</a:t>
          </a:r>
          <a:r>
            <a:rPr lang="en-GB" sz="1800" b="1" dirty="0">
              <a:effectLst>
                <a:outerShdw blurRad="38100" dist="38100" dir="2700000" algn="tl">
                  <a:srgbClr val="000000">
                    <a:alpha val="43137"/>
                  </a:srgbClr>
                </a:outerShdw>
              </a:effectLst>
            </a:rPr>
            <a:t> </a:t>
          </a:r>
          <a:r>
            <a:rPr lang="en-GB" sz="1800" b="1" dirty="0" err="1">
              <a:effectLst>
                <a:outerShdw blurRad="38100" dist="38100" dir="2700000" algn="tl">
                  <a:srgbClr val="000000">
                    <a:alpha val="43137"/>
                  </a:srgbClr>
                </a:outerShdw>
              </a:effectLst>
            </a:rPr>
            <a:t>các</a:t>
          </a:r>
          <a:r>
            <a:rPr lang="en-GB" sz="1800" b="1" dirty="0">
              <a:effectLst>
                <a:outerShdw blurRad="38100" dist="38100" dir="2700000" algn="tl">
                  <a:srgbClr val="000000">
                    <a:alpha val="43137"/>
                  </a:srgbClr>
                </a:outerShdw>
              </a:effectLst>
            </a:rPr>
            <a:t> </a:t>
          </a:r>
          <a:r>
            <a:rPr lang="en-GB" sz="1800" b="1" dirty="0" err="1">
              <a:effectLst>
                <a:outerShdw blurRad="38100" dist="38100" dir="2700000" algn="tl">
                  <a:srgbClr val="000000">
                    <a:alpha val="43137"/>
                  </a:srgbClr>
                </a:outerShdw>
              </a:effectLst>
            </a:rPr>
            <a:t>công</a:t>
          </a:r>
          <a:r>
            <a:rPr lang="en-GB" sz="1800" b="1" dirty="0">
              <a:effectLst>
                <a:outerShdw blurRad="38100" dist="38100" dir="2700000" algn="tl">
                  <a:srgbClr val="000000">
                    <a:alpha val="43137"/>
                  </a:srgbClr>
                </a:outerShdw>
              </a:effectLst>
            </a:rPr>
            <a:t> </a:t>
          </a:r>
          <a:r>
            <a:rPr lang="en-GB" sz="1800" b="1" dirty="0" err="1">
              <a:effectLst>
                <a:outerShdw blurRad="38100" dist="38100" dir="2700000" algn="tl">
                  <a:srgbClr val="000000">
                    <a:alpha val="43137"/>
                  </a:srgbClr>
                </a:outerShdw>
              </a:effectLst>
            </a:rPr>
            <a:t>tắc</a:t>
          </a:r>
          <a:r>
            <a:rPr lang="en-GB" sz="1800" b="1" dirty="0">
              <a:effectLst>
                <a:outerShdw blurRad="38100" dist="38100" dir="2700000" algn="tl">
                  <a:srgbClr val="000000">
                    <a:alpha val="43137"/>
                  </a:srgbClr>
                </a:outerShdw>
              </a:effectLst>
            </a:rPr>
            <a:t> </a:t>
          </a:r>
          <a:r>
            <a:rPr lang="en-GB" sz="1800" b="1" dirty="0" err="1">
              <a:effectLst>
                <a:outerShdw blurRad="38100" dist="38100" dir="2700000" algn="tl">
                  <a:srgbClr val="000000">
                    <a:alpha val="43137"/>
                  </a:srgbClr>
                </a:outerShdw>
              </a:effectLst>
            </a:rPr>
            <a:t>và</a:t>
          </a:r>
          <a:r>
            <a:rPr lang="en-GB" sz="1800" b="1" dirty="0">
              <a:effectLst>
                <a:outerShdw blurRad="38100" dist="38100" dir="2700000" algn="tl">
                  <a:srgbClr val="000000">
                    <a:alpha val="43137"/>
                  </a:srgbClr>
                </a:outerShdw>
              </a:effectLst>
            </a:rPr>
            <a:t> </a:t>
          </a:r>
          <a:r>
            <a:rPr lang="en-GB" sz="1800" b="1" dirty="0" err="1">
              <a:effectLst>
                <a:outerShdw blurRad="38100" dist="38100" dir="2700000" algn="tl">
                  <a:srgbClr val="000000">
                    <a:alpha val="43137"/>
                  </a:srgbClr>
                </a:outerShdw>
              </a:effectLst>
            </a:rPr>
            <a:t>cắm</a:t>
          </a:r>
          <a:r>
            <a:rPr lang="en-GB" sz="1800" b="1" dirty="0">
              <a:effectLst>
                <a:outerShdw blurRad="38100" dist="38100" dir="2700000" algn="tl">
                  <a:srgbClr val="000000">
                    <a:alpha val="43137"/>
                  </a:srgbClr>
                </a:outerShdw>
              </a:effectLst>
            </a:rPr>
            <a:t> </a:t>
          </a:r>
          <a:r>
            <a:rPr lang="en-GB" sz="1800" b="1" dirty="0" err="1">
              <a:effectLst>
                <a:outerShdw blurRad="38100" dist="38100" dir="2700000" algn="tl">
                  <a:srgbClr val="000000">
                    <a:alpha val="43137"/>
                  </a:srgbClr>
                </a:outerShdw>
              </a:effectLst>
            </a:rPr>
            <a:t>và</a:t>
          </a:r>
          <a:r>
            <a:rPr lang="en-GB" sz="1800" b="1" dirty="0">
              <a:effectLst>
                <a:outerShdw blurRad="38100" dist="38100" dir="2700000" algn="tl">
                  <a:srgbClr val="000000">
                    <a:alpha val="43137"/>
                  </a:srgbClr>
                </a:outerShdw>
              </a:effectLst>
            </a:rPr>
            <a:t> </a:t>
          </a:r>
          <a:r>
            <a:rPr lang="en-GB" sz="1800" b="1" dirty="0" err="1">
              <a:effectLst>
                <a:outerShdw blurRad="38100" dist="38100" dir="2700000" algn="tl">
                  <a:srgbClr val="000000">
                    <a:alpha val="43137"/>
                  </a:srgbClr>
                </a:outerShdw>
              </a:effectLst>
            </a:rPr>
            <a:t>rút</a:t>
          </a:r>
          <a:r>
            <a:rPr lang="en-GB" sz="1800" b="1" dirty="0">
              <a:effectLst>
                <a:outerShdw blurRad="38100" dist="38100" dir="2700000" algn="tl">
                  <a:srgbClr val="000000">
                    <a:alpha val="43137"/>
                  </a:srgbClr>
                </a:outerShdw>
              </a:effectLst>
            </a:rPr>
            <a:t> </a:t>
          </a:r>
          <a:r>
            <a:rPr lang="en-GB" sz="1800" b="1" dirty="0" err="1">
              <a:effectLst>
                <a:outerShdw blurRad="38100" dist="38100" dir="2700000" algn="tl">
                  <a:srgbClr val="000000">
                    <a:alpha val="43137"/>
                  </a:srgbClr>
                </a:outerShdw>
              </a:effectLst>
            </a:rPr>
            <a:t>dây</a:t>
          </a:r>
          <a:r>
            <a:rPr lang="en-GB" sz="1800" b="1" dirty="0">
              <a:effectLst>
                <a:outerShdw blurRad="38100" dist="38100" dir="2700000" algn="tl">
                  <a:srgbClr val="000000">
                    <a:alpha val="43137"/>
                  </a:srgbClr>
                </a:outerShdw>
              </a:effectLst>
            </a:rPr>
            <a:t> </a:t>
          </a:r>
          <a:r>
            <a:rPr lang="en-GB" sz="1800" b="1" dirty="0" err="1">
              <a:effectLst>
                <a:outerShdw blurRad="38100" dist="38100" dir="2700000" algn="tl">
                  <a:srgbClr val="000000">
                    <a:alpha val="43137"/>
                  </a:srgbClr>
                </a:outerShdw>
              </a:effectLst>
            </a:rPr>
            <a:t>cáp</a:t>
          </a:r>
          <a:endParaRPr lang="en-US" sz="1800" b="1" dirty="0">
            <a:effectLst>
              <a:outerShdw blurRad="38100" dist="38100" dir="2700000" algn="tl">
                <a:srgbClr val="000000">
                  <a:alpha val="43137"/>
                </a:srgbClr>
              </a:outerShdw>
            </a:effectLst>
          </a:endParaRPr>
        </a:p>
      </dgm:t>
    </dgm:pt>
    <dgm:pt modelId="{2AEA05D9-338A-E245-9FDB-3CAAE51AEF73}" type="parTrans" cxnId="{BAFFEA74-A6C3-2945-860F-8E6FD5A45DD8}">
      <dgm:prSet/>
      <dgm:spPr/>
      <dgm:t>
        <a:bodyPr/>
        <a:lstStyle/>
        <a:p>
          <a:endParaRPr lang="en-US"/>
        </a:p>
      </dgm:t>
    </dgm:pt>
    <dgm:pt modelId="{71ED023E-4DCF-C34D-98EA-406EFD2ACB04}" type="sibTrans" cxnId="{BAFFEA74-A6C3-2945-860F-8E6FD5A45DD8}">
      <dgm:prSet/>
      <dgm:spPr/>
      <dgm:t>
        <a:bodyPr/>
        <a:lstStyle/>
        <a:p>
          <a:endParaRPr lang="en-US"/>
        </a:p>
      </dgm:t>
    </dgm:pt>
    <dgm:pt modelId="{A73F7EBA-B217-0347-8D3E-39F27B040868}">
      <dgm:prSet custT="1"/>
      <dgm:spPr>
        <a:ln>
          <a:solidFill>
            <a:schemeClr val="tx2"/>
          </a:solidFill>
        </a:ln>
        <a:effectLst/>
      </dgm:spPr>
      <dgm:t>
        <a:bodyPr/>
        <a:lstStyle/>
        <a:p>
          <a:pPr rtl="0"/>
          <a:r>
            <a:rPr lang="en-US" sz="1800" b="1" dirty="0" err="1">
              <a:effectLst>
                <a:outerShdw blurRad="38100" dist="38100" dir="2700000" algn="tl">
                  <a:srgbClr val="000000">
                    <a:alpha val="43137"/>
                  </a:srgbClr>
                </a:outerShdw>
              </a:effectLst>
            </a:rPr>
            <a:t>Có</a:t>
          </a:r>
          <a:r>
            <a:rPr lang="en-US" sz="1800" b="1" dirty="0">
              <a:effectLst>
                <a:outerShdw blurRad="38100" dist="38100" dir="2700000" algn="tl">
                  <a:srgbClr val="000000">
                    <a:alpha val="43137"/>
                  </a:srgbClr>
                </a:outerShdw>
              </a:effectLst>
            </a:rPr>
            <a:t> </a:t>
          </a:r>
          <a:r>
            <a:rPr lang="en-US" sz="1800" b="1" dirty="0" err="1">
              <a:effectLst>
                <a:outerShdw blurRad="38100" dist="38100" dir="2700000" algn="tl">
                  <a:srgbClr val="000000">
                    <a:alpha val="43137"/>
                  </a:srgbClr>
                </a:outerShdw>
              </a:effectLst>
            </a:rPr>
            <a:t>khả</a:t>
          </a:r>
          <a:br>
            <a:rPr lang="en-US" sz="1800" b="1" dirty="0">
              <a:effectLst>
                <a:outerShdw blurRad="38100" dist="38100" dir="2700000" algn="tl">
                  <a:srgbClr val="000000">
                    <a:alpha val="43137"/>
                  </a:srgbClr>
                </a:outerShdw>
              </a:effectLst>
            </a:rPr>
          </a:br>
          <a:r>
            <a:rPr lang="en-US" sz="1800" b="1" dirty="0" err="1">
              <a:effectLst>
                <a:outerShdw blurRad="38100" dist="38100" dir="2700000" algn="tl">
                  <a:srgbClr val="000000">
                    <a:alpha val="43137"/>
                  </a:srgbClr>
                </a:outerShdw>
              </a:effectLst>
            </a:rPr>
            <a:t>năng</a:t>
          </a:r>
          <a:br>
            <a:rPr lang="en-US" sz="1800" b="1" dirty="0">
              <a:effectLst>
                <a:outerShdw blurRad="38100" dist="38100" dir="2700000" algn="tl">
                  <a:srgbClr val="000000">
                    <a:alpha val="43137"/>
                  </a:srgbClr>
                </a:outerShdw>
              </a:effectLst>
            </a:rPr>
          </a:br>
          <a:r>
            <a:rPr lang="en-US" sz="1800" b="1" dirty="0" err="1">
              <a:effectLst>
                <a:outerShdw blurRad="38100" dist="38100" dir="2700000" algn="tl">
                  <a:srgbClr val="000000">
                    <a:alpha val="43137"/>
                  </a:srgbClr>
                </a:outerShdw>
              </a:effectLst>
            </a:rPr>
            <a:t>thực</a:t>
          </a:r>
          <a:br>
            <a:rPr lang="en-US" sz="1800" b="1" dirty="0">
              <a:effectLst>
                <a:outerShdw blurRad="38100" dist="38100" dir="2700000" algn="tl">
                  <a:srgbClr val="000000">
                    <a:alpha val="43137"/>
                  </a:srgbClr>
                </a:outerShdw>
              </a:effectLst>
            </a:rPr>
          </a:br>
          <a:r>
            <a:rPr lang="en-US" sz="1800" b="1" dirty="0" err="1">
              <a:effectLst>
                <a:outerShdw blurRad="38100" dist="38100" dir="2700000" algn="tl">
                  <a:srgbClr val="000000">
                    <a:alpha val="43137"/>
                  </a:srgbClr>
                </a:outerShdw>
              </a:effectLst>
            </a:rPr>
            <a:t>hiện</a:t>
          </a:r>
          <a:br>
            <a:rPr lang="en-US" sz="1800" b="1" dirty="0">
              <a:effectLst>
                <a:outerShdw blurRad="38100" dist="38100" dir="2700000" algn="tl">
                  <a:srgbClr val="000000">
                    <a:alpha val="43137"/>
                  </a:srgbClr>
                </a:outerShdw>
              </a:effectLst>
            </a:rPr>
          </a:br>
          <a:r>
            <a:rPr lang="en-US" sz="1800" b="1" dirty="0">
              <a:effectLst>
                <a:outerShdw blurRad="38100" dist="38100" dir="2700000" algn="tl">
                  <a:srgbClr val="000000">
                    <a:alpha val="43137"/>
                  </a:srgbClr>
                </a:outerShdw>
              </a:effectLst>
            </a:rPr>
            <a:t>5000</a:t>
          </a:r>
          <a:br>
            <a:rPr lang="en-US" sz="1800" b="1" dirty="0">
              <a:effectLst>
                <a:outerShdw blurRad="38100" dist="38100" dir="2700000" algn="tl">
                  <a:srgbClr val="000000">
                    <a:alpha val="43137"/>
                  </a:srgbClr>
                </a:outerShdw>
              </a:effectLst>
            </a:rPr>
          </a:br>
          <a:r>
            <a:rPr lang="en-US" sz="1800" b="1" dirty="0" err="1">
              <a:effectLst>
                <a:outerShdw blurRad="38100" dist="38100" dir="2700000" algn="tl">
                  <a:srgbClr val="000000">
                    <a:alpha val="43137"/>
                  </a:srgbClr>
                </a:outerShdw>
              </a:effectLst>
            </a:rPr>
            <a:t>phép</a:t>
          </a:r>
          <a:br>
            <a:rPr lang="en-US" sz="1800" b="1" dirty="0">
              <a:effectLst>
                <a:outerShdw blurRad="38100" dist="38100" dir="2700000" algn="tl">
                  <a:srgbClr val="000000">
                    <a:alpha val="43137"/>
                  </a:srgbClr>
                </a:outerShdw>
              </a:effectLst>
            </a:rPr>
          </a:br>
          <a:r>
            <a:rPr lang="en-US" sz="1800" b="1" dirty="0" err="1">
              <a:effectLst>
                <a:outerShdw blurRad="38100" dist="38100" dir="2700000" algn="tl">
                  <a:srgbClr val="000000">
                    <a:alpha val="43137"/>
                  </a:srgbClr>
                </a:outerShdw>
              </a:effectLst>
            </a:rPr>
            <a:t>tính</a:t>
          </a:r>
          <a:br>
            <a:rPr lang="en-US" sz="1800" b="1" dirty="0">
              <a:effectLst>
                <a:outerShdw blurRad="38100" dist="38100" dir="2700000" algn="tl">
                  <a:srgbClr val="000000">
                    <a:alpha val="43137"/>
                  </a:srgbClr>
                </a:outerShdw>
              </a:effectLst>
            </a:rPr>
          </a:br>
          <a:r>
            <a:rPr lang="en-US" sz="1800" b="1" dirty="0" err="1">
              <a:effectLst>
                <a:outerShdw blurRad="38100" dist="38100" dir="2700000" algn="tl">
                  <a:srgbClr val="000000">
                    <a:alpha val="43137"/>
                  </a:srgbClr>
                </a:outerShdw>
              </a:effectLst>
            </a:rPr>
            <a:t>trên</a:t>
          </a:r>
          <a:br>
            <a:rPr lang="en-US" sz="1800" b="1" dirty="0">
              <a:effectLst>
                <a:outerShdw blurRad="38100" dist="38100" dir="2700000" algn="tl">
                  <a:srgbClr val="000000">
                    <a:alpha val="43137"/>
                  </a:srgbClr>
                </a:outerShdw>
              </a:effectLst>
            </a:rPr>
          </a:br>
          <a:r>
            <a:rPr lang="en-US" sz="1800" b="1" dirty="0">
              <a:effectLst>
                <a:outerShdw blurRad="38100" dist="38100" dir="2700000" algn="tl">
                  <a:srgbClr val="000000">
                    <a:alpha val="43137"/>
                  </a:srgbClr>
                </a:outerShdw>
              </a:effectLst>
            </a:rPr>
            <a:t>1s</a:t>
          </a:r>
        </a:p>
      </dgm:t>
    </dgm:pt>
    <dgm:pt modelId="{32C20FAF-855E-A943-B685-F1CE439A6F92}" type="parTrans" cxnId="{6CCCAEB8-7FFC-C848-AE89-6F8748A6E00F}">
      <dgm:prSet/>
      <dgm:spPr/>
      <dgm:t>
        <a:bodyPr/>
        <a:lstStyle/>
        <a:p>
          <a:endParaRPr lang="en-GB"/>
        </a:p>
      </dgm:t>
    </dgm:pt>
    <dgm:pt modelId="{70120B82-DC6A-6A4F-BEA3-9DE598592891}" type="sibTrans" cxnId="{6CCCAEB8-7FFC-C848-AE89-6F8748A6E00F}">
      <dgm:prSet/>
      <dgm:spPr/>
      <dgm:t>
        <a:bodyPr/>
        <a:lstStyle/>
        <a:p>
          <a:endParaRPr lang="en-GB"/>
        </a:p>
      </dgm:t>
    </dgm:pt>
    <dgm:pt modelId="{654DFD37-2367-B448-A2F8-71AB755166DE}" type="pres">
      <dgm:prSet presAssocID="{E3628641-2417-B341-BDCC-47285D1F6C68}" presName="Name0" presStyleCnt="0">
        <dgm:presLayoutVars>
          <dgm:dir/>
          <dgm:resizeHandles val="exact"/>
        </dgm:presLayoutVars>
      </dgm:prSet>
      <dgm:spPr/>
    </dgm:pt>
    <dgm:pt modelId="{87B18C8D-A7AF-7D4C-97BE-7296A4D1F7E4}" type="pres">
      <dgm:prSet presAssocID="{F70BA48B-2A3D-B54F-B09E-5121C16CAC75}" presName="node" presStyleLbl="node1" presStyleIdx="0" presStyleCnt="8" custScaleX="83100">
        <dgm:presLayoutVars>
          <dgm:bulletEnabled val="1"/>
        </dgm:presLayoutVars>
      </dgm:prSet>
      <dgm:spPr/>
    </dgm:pt>
    <dgm:pt modelId="{4DBB3A3B-E597-B54B-BFA6-A19EC10F6AC4}" type="pres">
      <dgm:prSet presAssocID="{F719C99A-AF4B-BD48-B8FA-C7F4EDC2F4FB}" presName="sibTrans" presStyleCnt="0"/>
      <dgm:spPr/>
    </dgm:pt>
    <dgm:pt modelId="{11D6AB6E-035D-1F42-9027-7BD2139C4CDA}" type="pres">
      <dgm:prSet presAssocID="{F02483DA-7CF6-2E44-B9CE-17FFE286BC6E}" presName="node" presStyleLbl="node1" presStyleIdx="1" presStyleCnt="8">
        <dgm:presLayoutVars>
          <dgm:bulletEnabled val="1"/>
        </dgm:presLayoutVars>
      </dgm:prSet>
      <dgm:spPr/>
    </dgm:pt>
    <dgm:pt modelId="{38EDF939-1E4C-BF45-86DC-80C4FE0D1CF9}" type="pres">
      <dgm:prSet presAssocID="{D7E2CAD3-7F92-3441-A93E-93633E8CD6F7}" presName="sibTrans" presStyleCnt="0"/>
      <dgm:spPr/>
    </dgm:pt>
    <dgm:pt modelId="{E3383C09-73C1-5D40-A98D-98CD09DF88CC}" type="pres">
      <dgm:prSet presAssocID="{94375650-C888-3A44-A0C6-7E577AB21A98}" presName="node" presStyleLbl="node1" presStyleIdx="2" presStyleCnt="8" custLinFactNeighborY="0">
        <dgm:presLayoutVars>
          <dgm:bulletEnabled val="1"/>
        </dgm:presLayoutVars>
      </dgm:prSet>
      <dgm:spPr/>
    </dgm:pt>
    <dgm:pt modelId="{8050D159-82B8-914F-9D68-FF7840ECE628}" type="pres">
      <dgm:prSet presAssocID="{6D5215AC-4037-BD4A-A1F9-9AE39D954339}" presName="sibTrans" presStyleCnt="0"/>
      <dgm:spPr/>
    </dgm:pt>
    <dgm:pt modelId="{41D4DD1D-B174-8F49-80E9-D6E0DD13203C}" type="pres">
      <dgm:prSet presAssocID="{C34CFD14-EBA2-3041-8306-270926D48E88}" presName="node" presStyleLbl="node1" presStyleIdx="3" presStyleCnt="8">
        <dgm:presLayoutVars>
          <dgm:bulletEnabled val="1"/>
        </dgm:presLayoutVars>
      </dgm:prSet>
      <dgm:spPr/>
    </dgm:pt>
    <dgm:pt modelId="{C20EDA11-5F19-0B49-A551-4CB0E6EFF8EC}" type="pres">
      <dgm:prSet presAssocID="{D8721CE7-86F7-B141-BDD2-907DFA14A225}" presName="sibTrans" presStyleCnt="0"/>
      <dgm:spPr/>
    </dgm:pt>
    <dgm:pt modelId="{40DFEFD2-EB4A-204D-AA02-41FE8097ADCB}" type="pres">
      <dgm:prSet presAssocID="{A73F7EBA-B217-0347-8D3E-39F27B040868}" presName="node" presStyleLbl="node1" presStyleIdx="4" presStyleCnt="8">
        <dgm:presLayoutVars>
          <dgm:bulletEnabled val="1"/>
        </dgm:presLayoutVars>
      </dgm:prSet>
      <dgm:spPr/>
    </dgm:pt>
    <dgm:pt modelId="{4AAFA479-5277-E843-A18F-DC01CCB4E6D0}" type="pres">
      <dgm:prSet presAssocID="{70120B82-DC6A-6A4F-BEA3-9DE598592891}" presName="sibTrans" presStyleCnt="0"/>
      <dgm:spPr/>
    </dgm:pt>
    <dgm:pt modelId="{8F6F069F-3B2A-D04B-83E9-79D44DE162D7}" type="pres">
      <dgm:prSet presAssocID="{30E0722D-81DE-C34D-AE26-4717CC2CCBCB}" presName="node" presStyleLbl="node1" presStyleIdx="5" presStyleCnt="8">
        <dgm:presLayoutVars>
          <dgm:bulletEnabled val="1"/>
        </dgm:presLayoutVars>
      </dgm:prSet>
      <dgm:spPr/>
    </dgm:pt>
    <dgm:pt modelId="{8F229911-0FA3-7E46-9DC4-CD38B92062D1}" type="pres">
      <dgm:prSet presAssocID="{04808F15-F678-3540-80D3-F78C312C53DF}" presName="sibTrans" presStyleCnt="0"/>
      <dgm:spPr/>
    </dgm:pt>
    <dgm:pt modelId="{38248C2E-AE25-8144-AD90-E1533BA57C3B}" type="pres">
      <dgm:prSet presAssocID="{0253558E-FCA9-8244-A643-348797FAB9E4}" presName="node" presStyleLbl="node1" presStyleIdx="6" presStyleCnt="8" custScaleX="124588">
        <dgm:presLayoutVars>
          <dgm:bulletEnabled val="1"/>
        </dgm:presLayoutVars>
      </dgm:prSet>
      <dgm:spPr/>
    </dgm:pt>
    <dgm:pt modelId="{BD9BB113-073E-EB4F-A556-111121227DC4}" type="pres">
      <dgm:prSet presAssocID="{2267D7AE-C262-7943-AF02-1BDB495502E5}" presName="sibTrans" presStyleCnt="0"/>
      <dgm:spPr/>
    </dgm:pt>
    <dgm:pt modelId="{B210253B-B61E-0549-8DAB-E1DCD3BBE08E}" type="pres">
      <dgm:prSet presAssocID="{DB6AC2BA-0B75-684B-94ED-1AE2D9C9F707}" presName="node" presStyleLbl="node1" presStyleIdx="7" presStyleCnt="8" custScaleX="118491">
        <dgm:presLayoutVars>
          <dgm:bulletEnabled val="1"/>
        </dgm:presLayoutVars>
      </dgm:prSet>
      <dgm:spPr/>
    </dgm:pt>
  </dgm:ptLst>
  <dgm:cxnLst>
    <dgm:cxn modelId="{B8AC1A0F-531D-1F46-B6F6-15A34CA8B806}" type="presOf" srcId="{F02483DA-7CF6-2E44-B9CE-17FFE286BC6E}" destId="{11D6AB6E-035D-1F42-9027-7BD2139C4CDA}" srcOrd="0" destOrd="0" presId="urn:microsoft.com/office/officeart/2005/8/layout/hList6"/>
    <dgm:cxn modelId="{D7DB1010-1ED4-9B48-BE61-95293BF8F9C0}" srcId="{E3628641-2417-B341-BDCC-47285D1F6C68}" destId="{30E0722D-81DE-C34D-AE26-4717CC2CCBCB}" srcOrd="5" destOrd="0" parTransId="{E64ECDC3-E646-3B4F-8EB5-37CC0BDE8520}" sibTransId="{04808F15-F678-3540-80D3-F78C312C53DF}"/>
    <dgm:cxn modelId="{1576CD29-641A-C042-A365-A05A940DFFC0}" type="presOf" srcId="{0253558E-FCA9-8244-A643-348797FAB9E4}" destId="{38248C2E-AE25-8144-AD90-E1533BA57C3B}" srcOrd="0" destOrd="0" presId="urn:microsoft.com/office/officeart/2005/8/layout/hList6"/>
    <dgm:cxn modelId="{BE549E63-B706-6F47-A515-A2F0A3C50E3A}" srcId="{E3628641-2417-B341-BDCC-47285D1F6C68}" destId="{0253558E-FCA9-8244-A643-348797FAB9E4}" srcOrd="6" destOrd="0" parTransId="{32B013DD-780D-6142-B7B9-D80382F3EBF1}" sibTransId="{2267D7AE-C262-7943-AF02-1BDB495502E5}"/>
    <dgm:cxn modelId="{05C8DF49-FFDE-8A45-9AB9-B0194BD0B45F}" type="presOf" srcId="{30E0722D-81DE-C34D-AE26-4717CC2CCBCB}" destId="{8F6F069F-3B2A-D04B-83E9-79D44DE162D7}" srcOrd="0" destOrd="0" presId="urn:microsoft.com/office/officeart/2005/8/layout/hList6"/>
    <dgm:cxn modelId="{AD3D2F6B-2355-1A43-B3E8-10256B76F36D}" srcId="{E3628641-2417-B341-BDCC-47285D1F6C68}" destId="{F02483DA-7CF6-2E44-B9CE-17FFE286BC6E}" srcOrd="1" destOrd="0" parTransId="{1BEAAD57-4C0C-594A-96F5-EB1F0052E708}" sibTransId="{D7E2CAD3-7F92-3441-A93E-93633E8CD6F7}"/>
    <dgm:cxn modelId="{5FE4674E-F9E0-1345-9D4D-06168CC9CA3F}" type="presOf" srcId="{A73F7EBA-B217-0347-8D3E-39F27B040868}" destId="{40DFEFD2-EB4A-204D-AA02-41FE8097ADCB}" srcOrd="0" destOrd="0" presId="urn:microsoft.com/office/officeart/2005/8/layout/hList6"/>
    <dgm:cxn modelId="{A336BB50-EDC7-7144-8652-E93A817AC929}" type="presOf" srcId="{C34CFD14-EBA2-3041-8306-270926D48E88}" destId="{41D4DD1D-B174-8F49-80E9-D6E0DD13203C}" srcOrd="0" destOrd="0" presId="urn:microsoft.com/office/officeart/2005/8/layout/hList6"/>
    <dgm:cxn modelId="{BAFFEA74-A6C3-2945-860F-8E6FD5A45DD8}" srcId="{E3628641-2417-B341-BDCC-47285D1F6C68}" destId="{DB6AC2BA-0B75-684B-94ED-1AE2D9C9F707}" srcOrd="7" destOrd="0" parTransId="{2AEA05D9-338A-E245-9FDB-3CAAE51AEF73}" sibTransId="{71ED023E-4DCF-C34D-98EA-406EFD2ACB04}"/>
    <dgm:cxn modelId="{5B1F0076-2E5D-B04F-A8FE-BD1DC77FB8C0}" type="presOf" srcId="{F70BA48B-2A3D-B54F-B09E-5121C16CAC75}" destId="{87B18C8D-A7AF-7D4C-97BE-7296A4D1F7E4}" srcOrd="0" destOrd="0" presId="urn:microsoft.com/office/officeart/2005/8/layout/hList6"/>
    <dgm:cxn modelId="{9E3EBC7F-FDC3-C94E-8058-D02369F88F85}" srcId="{E3628641-2417-B341-BDCC-47285D1F6C68}" destId="{F70BA48B-2A3D-B54F-B09E-5121C16CAC75}" srcOrd="0" destOrd="0" parTransId="{9F2D49E3-5853-594F-A5B3-083CD0F613C6}" sibTransId="{F719C99A-AF4B-BD48-B8FA-C7F4EDC2F4FB}"/>
    <dgm:cxn modelId="{0E5ACF81-4A1D-6249-B137-A162D87EE525}" srcId="{E3628641-2417-B341-BDCC-47285D1F6C68}" destId="{C34CFD14-EBA2-3041-8306-270926D48E88}" srcOrd="3" destOrd="0" parTransId="{E98D93E2-224E-7F45-BFD9-AAFA046C98FE}" sibTransId="{D8721CE7-86F7-B141-BDD2-907DFA14A225}"/>
    <dgm:cxn modelId="{F988A990-C572-764C-A4F7-04A9E4A2BE4C}" srcId="{E3628641-2417-B341-BDCC-47285D1F6C68}" destId="{94375650-C888-3A44-A0C6-7E577AB21A98}" srcOrd="2" destOrd="0" parTransId="{AB8ABD81-94F4-824A-86CD-571263EC2F8B}" sibTransId="{6D5215AC-4037-BD4A-A1F9-9AE39D954339}"/>
    <dgm:cxn modelId="{3E7F59A8-B541-6646-8798-9DCE0A0C43E3}" type="presOf" srcId="{E3628641-2417-B341-BDCC-47285D1F6C68}" destId="{654DFD37-2367-B448-A2F8-71AB755166DE}" srcOrd="0" destOrd="0" presId="urn:microsoft.com/office/officeart/2005/8/layout/hList6"/>
    <dgm:cxn modelId="{6CCCAEB8-7FFC-C848-AE89-6F8748A6E00F}" srcId="{E3628641-2417-B341-BDCC-47285D1F6C68}" destId="{A73F7EBA-B217-0347-8D3E-39F27B040868}" srcOrd="4" destOrd="0" parTransId="{32C20FAF-855E-A943-B685-F1CE439A6F92}" sibTransId="{70120B82-DC6A-6A4F-BEA3-9DE598592891}"/>
    <dgm:cxn modelId="{13A273BE-EA6C-0B4B-B31D-AE26A4E4E6A7}" type="presOf" srcId="{94375650-C888-3A44-A0C6-7E577AB21A98}" destId="{E3383C09-73C1-5D40-A98D-98CD09DF88CC}" srcOrd="0" destOrd="0" presId="urn:microsoft.com/office/officeart/2005/8/layout/hList6"/>
    <dgm:cxn modelId="{E880CED5-9B66-5848-AB40-7C11B094D012}" type="presOf" srcId="{DB6AC2BA-0B75-684B-94ED-1AE2D9C9F707}" destId="{B210253B-B61E-0549-8DAB-E1DCD3BBE08E}" srcOrd="0" destOrd="0" presId="urn:microsoft.com/office/officeart/2005/8/layout/hList6"/>
    <dgm:cxn modelId="{5E5C33C2-631E-BE43-9361-7177698D65B2}" type="presParOf" srcId="{654DFD37-2367-B448-A2F8-71AB755166DE}" destId="{87B18C8D-A7AF-7D4C-97BE-7296A4D1F7E4}" srcOrd="0" destOrd="0" presId="urn:microsoft.com/office/officeart/2005/8/layout/hList6"/>
    <dgm:cxn modelId="{C76C093A-4CDD-0342-8D10-C10E93BD6F44}" type="presParOf" srcId="{654DFD37-2367-B448-A2F8-71AB755166DE}" destId="{4DBB3A3B-E597-B54B-BFA6-A19EC10F6AC4}" srcOrd="1" destOrd="0" presId="urn:microsoft.com/office/officeart/2005/8/layout/hList6"/>
    <dgm:cxn modelId="{161C9924-54C0-D644-A5AF-E3DD07423BC6}" type="presParOf" srcId="{654DFD37-2367-B448-A2F8-71AB755166DE}" destId="{11D6AB6E-035D-1F42-9027-7BD2139C4CDA}" srcOrd="2" destOrd="0" presId="urn:microsoft.com/office/officeart/2005/8/layout/hList6"/>
    <dgm:cxn modelId="{83B0724C-16F9-984F-9DEE-78C864D1968F}" type="presParOf" srcId="{654DFD37-2367-B448-A2F8-71AB755166DE}" destId="{38EDF939-1E4C-BF45-86DC-80C4FE0D1CF9}" srcOrd="3" destOrd="0" presId="urn:microsoft.com/office/officeart/2005/8/layout/hList6"/>
    <dgm:cxn modelId="{C80E338B-1961-6044-9396-5AF7B2FA6586}" type="presParOf" srcId="{654DFD37-2367-B448-A2F8-71AB755166DE}" destId="{E3383C09-73C1-5D40-A98D-98CD09DF88CC}" srcOrd="4" destOrd="0" presId="urn:microsoft.com/office/officeart/2005/8/layout/hList6"/>
    <dgm:cxn modelId="{41A5EB98-8A40-2246-BAC0-DB62CF8DA34C}" type="presParOf" srcId="{654DFD37-2367-B448-A2F8-71AB755166DE}" destId="{8050D159-82B8-914F-9D68-FF7840ECE628}" srcOrd="5" destOrd="0" presId="urn:microsoft.com/office/officeart/2005/8/layout/hList6"/>
    <dgm:cxn modelId="{ECCAD511-1453-5F43-B7ED-E9C7E99B8B63}" type="presParOf" srcId="{654DFD37-2367-B448-A2F8-71AB755166DE}" destId="{41D4DD1D-B174-8F49-80E9-D6E0DD13203C}" srcOrd="6" destOrd="0" presId="urn:microsoft.com/office/officeart/2005/8/layout/hList6"/>
    <dgm:cxn modelId="{29034C44-30EB-EE46-B889-C3BE3F514336}" type="presParOf" srcId="{654DFD37-2367-B448-A2F8-71AB755166DE}" destId="{C20EDA11-5F19-0B49-A551-4CB0E6EFF8EC}" srcOrd="7" destOrd="0" presId="urn:microsoft.com/office/officeart/2005/8/layout/hList6"/>
    <dgm:cxn modelId="{E15A79B1-CCA5-D74C-B680-154147861C4D}" type="presParOf" srcId="{654DFD37-2367-B448-A2F8-71AB755166DE}" destId="{40DFEFD2-EB4A-204D-AA02-41FE8097ADCB}" srcOrd="8" destOrd="0" presId="urn:microsoft.com/office/officeart/2005/8/layout/hList6"/>
    <dgm:cxn modelId="{D6E59464-00D5-0140-A0EE-D03CAB53F15D}" type="presParOf" srcId="{654DFD37-2367-B448-A2F8-71AB755166DE}" destId="{4AAFA479-5277-E843-A18F-DC01CCB4E6D0}" srcOrd="9" destOrd="0" presId="urn:microsoft.com/office/officeart/2005/8/layout/hList6"/>
    <dgm:cxn modelId="{816B98B8-BDCA-E649-9E4A-E9D26CA0B3FE}" type="presParOf" srcId="{654DFD37-2367-B448-A2F8-71AB755166DE}" destId="{8F6F069F-3B2A-D04B-83E9-79D44DE162D7}" srcOrd="10" destOrd="0" presId="urn:microsoft.com/office/officeart/2005/8/layout/hList6"/>
    <dgm:cxn modelId="{BECB93CA-1DC6-BC43-9266-E9A115DD69A3}" type="presParOf" srcId="{654DFD37-2367-B448-A2F8-71AB755166DE}" destId="{8F229911-0FA3-7E46-9DC4-CD38B92062D1}" srcOrd="11" destOrd="0" presId="urn:microsoft.com/office/officeart/2005/8/layout/hList6"/>
    <dgm:cxn modelId="{908C35FD-CF7B-4D40-A34D-FAF65875708C}" type="presParOf" srcId="{654DFD37-2367-B448-A2F8-71AB755166DE}" destId="{38248C2E-AE25-8144-AD90-E1533BA57C3B}" srcOrd="12" destOrd="0" presId="urn:microsoft.com/office/officeart/2005/8/layout/hList6"/>
    <dgm:cxn modelId="{1C32389F-B206-D24B-A7AF-800410D2ECE0}" type="presParOf" srcId="{654DFD37-2367-B448-A2F8-71AB755166DE}" destId="{BD9BB113-073E-EB4F-A556-111121227DC4}" srcOrd="13" destOrd="0" presId="urn:microsoft.com/office/officeart/2005/8/layout/hList6"/>
    <dgm:cxn modelId="{09DE8E06-10CD-6642-8A90-6BA0F2A9D86C}" type="presParOf" srcId="{654DFD37-2367-B448-A2F8-71AB755166DE}" destId="{B210253B-B61E-0549-8DAB-E1DCD3BBE08E}" srcOrd="1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E09AF2-9AE1-FB41-99AF-0443389F04C5}"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17663F6C-82B1-D142-9476-2B6261508F49}">
      <dgm:prSet/>
      <dgm:spPr/>
      <dgm:t>
        <a:bodyPr/>
        <a:lstStyle/>
        <a:p>
          <a:pPr rtl="0"/>
          <a:r>
            <a:rPr lang="en-US" b="1" dirty="0" err="1">
              <a:effectLst>
                <a:outerShdw blurRad="38100" dist="38100" dir="2700000" algn="tl">
                  <a:srgbClr val="000000">
                    <a:alpha val="43137"/>
                  </a:srgbClr>
                </a:outerShdw>
              </a:effectLst>
            </a:rPr>
            <a:t>Thanh</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ghi</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bộ</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nhớ</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đệm</a:t>
          </a:r>
          <a:r>
            <a:rPr lang="en-US" b="1" dirty="0">
              <a:effectLst>
                <a:outerShdw blurRad="38100" dist="38100" dir="2700000" algn="tl">
                  <a:srgbClr val="000000">
                    <a:alpha val="43137"/>
                  </a:srgbClr>
                </a:outerShdw>
              </a:effectLst>
            </a:rPr>
            <a:t> (Memory buffer register - MBR)</a:t>
          </a:r>
        </a:p>
      </dgm:t>
    </dgm:pt>
    <dgm:pt modelId="{F7F3C479-91A8-6343-812B-A5D68BB7EB3D}" type="parTrans" cxnId="{FDA980E1-7003-774D-9832-CEF2C362D91A}">
      <dgm:prSet/>
      <dgm:spPr/>
      <dgm:t>
        <a:bodyPr/>
        <a:lstStyle/>
        <a:p>
          <a:endParaRPr lang="en-US"/>
        </a:p>
      </dgm:t>
    </dgm:pt>
    <dgm:pt modelId="{497FA11D-1D25-7E45-9B30-00E372145D41}" type="sibTrans" cxnId="{FDA980E1-7003-774D-9832-CEF2C362D91A}">
      <dgm:prSet/>
      <dgm:spPr/>
      <dgm:t>
        <a:bodyPr/>
        <a:lstStyle/>
        <a:p>
          <a:endParaRPr lang="en-US"/>
        </a:p>
      </dgm:t>
    </dgm:pt>
    <dgm:pt modelId="{983D0763-390C-1C4D-A956-8AEA364C7DE4}">
      <dgm:prSet/>
      <dgm:spPr>
        <a:ln>
          <a:solidFill>
            <a:schemeClr val="accent3"/>
          </a:solidFill>
        </a:ln>
      </dgm:spPr>
      <dgm:t>
        <a:bodyPr/>
        <a:lstStyle/>
        <a:p>
          <a:pPr rtl="0"/>
          <a:r>
            <a:rPr lang="en-US" dirty="0" err="1">
              <a:effectLst>
                <a:outerShdw blurRad="38100" dist="38100" dir="2700000" algn="tl">
                  <a:srgbClr val="000000">
                    <a:alpha val="43137"/>
                  </a:srgbClr>
                </a:outerShdw>
              </a:effectLst>
            </a:rPr>
            <a:t>Chứa</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từ</a:t>
          </a:r>
          <a:r>
            <a:rPr lang="en-US" dirty="0">
              <a:effectLst>
                <a:outerShdw blurRad="38100" dist="38100" dir="2700000" algn="tl">
                  <a:srgbClr val="000000">
                    <a:alpha val="43137"/>
                  </a:srgbClr>
                </a:outerShdw>
              </a:effectLst>
            </a:rPr>
            <a:t> (word) </a:t>
          </a:r>
          <a:r>
            <a:rPr lang="en-US" dirty="0" err="1">
              <a:effectLst>
                <a:outerShdw blurRad="38100" dist="38100" dir="2700000" algn="tl">
                  <a:srgbClr val="000000">
                    <a:alpha val="43137"/>
                  </a:srgbClr>
                </a:outerShdw>
              </a:effectLst>
            </a:rPr>
            <a:t>sắp</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lưu</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vào</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trong</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bộ</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nhớ</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hoặc</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sắp</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được</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gửi</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ra</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cac</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cổng</a:t>
          </a:r>
          <a:r>
            <a:rPr lang="en-US" dirty="0">
              <a:effectLst>
                <a:outerShdw blurRad="38100" dist="38100" dir="2700000" algn="tl">
                  <a:srgbClr val="000000">
                    <a:alpha val="43137"/>
                  </a:srgbClr>
                </a:outerShdw>
              </a:effectLst>
            </a:rPr>
            <a:t> I/O.</a:t>
          </a:r>
        </a:p>
      </dgm:t>
    </dgm:pt>
    <dgm:pt modelId="{EE4788FB-E46E-BE4B-8992-71A0B078B764}" type="parTrans" cxnId="{08E7F7BD-EA38-EB41-A1C0-17C62086F05B}">
      <dgm:prSet/>
      <dgm:spPr/>
      <dgm:t>
        <a:bodyPr/>
        <a:lstStyle/>
        <a:p>
          <a:endParaRPr lang="en-US"/>
        </a:p>
      </dgm:t>
    </dgm:pt>
    <dgm:pt modelId="{7AD71A3B-9582-2745-866A-023ECE006DF2}" type="sibTrans" cxnId="{08E7F7BD-EA38-EB41-A1C0-17C62086F05B}">
      <dgm:prSet/>
      <dgm:spPr/>
      <dgm:t>
        <a:bodyPr/>
        <a:lstStyle/>
        <a:p>
          <a:endParaRPr lang="en-US"/>
        </a:p>
      </dgm:t>
    </dgm:pt>
    <dgm:pt modelId="{EBCDBAEC-FCC4-1F43-9879-98177D2FB990}">
      <dgm:prSet/>
      <dgm:spPr>
        <a:ln>
          <a:solidFill>
            <a:schemeClr val="accent3"/>
          </a:solidFill>
        </a:ln>
      </dgm:spPr>
      <dgm:t>
        <a:bodyPr/>
        <a:lstStyle/>
        <a:p>
          <a:pPr rtl="0"/>
          <a:r>
            <a:rPr lang="en-US" dirty="0" err="1">
              <a:effectLst>
                <a:outerShdw blurRad="38100" dist="38100" dir="2700000" algn="tl">
                  <a:srgbClr val="000000">
                    <a:alpha val="43137"/>
                  </a:srgbClr>
                </a:outerShdw>
              </a:effectLst>
            </a:rPr>
            <a:t>Hoặc</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được</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sử</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dụng</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để</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nhận</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một</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từ</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từ</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trong</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bộ</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nhớ</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hoặc</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từ</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các</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cổng</a:t>
          </a:r>
          <a:r>
            <a:rPr lang="en-US" dirty="0">
              <a:effectLst>
                <a:outerShdw blurRad="38100" dist="38100" dir="2700000" algn="tl">
                  <a:srgbClr val="000000">
                    <a:alpha val="43137"/>
                  </a:srgbClr>
                </a:outerShdw>
              </a:effectLst>
            </a:rPr>
            <a:t> I/O.</a:t>
          </a:r>
        </a:p>
      </dgm:t>
    </dgm:pt>
    <dgm:pt modelId="{0CE74277-13BA-C24D-9106-859B38F32026}" type="parTrans" cxnId="{1F0C1B89-F833-274F-A1B1-F35D07B3BE4F}">
      <dgm:prSet/>
      <dgm:spPr/>
      <dgm:t>
        <a:bodyPr/>
        <a:lstStyle/>
        <a:p>
          <a:endParaRPr lang="en-US"/>
        </a:p>
      </dgm:t>
    </dgm:pt>
    <dgm:pt modelId="{76CDBA38-D372-8348-AD06-9299B96E50A3}" type="sibTrans" cxnId="{1F0C1B89-F833-274F-A1B1-F35D07B3BE4F}">
      <dgm:prSet/>
      <dgm:spPr/>
      <dgm:t>
        <a:bodyPr/>
        <a:lstStyle/>
        <a:p>
          <a:endParaRPr lang="en-US"/>
        </a:p>
      </dgm:t>
    </dgm:pt>
    <dgm:pt modelId="{65983CE6-E863-7C48-99C7-7D9C6DCD1E26}">
      <dgm:prSet/>
      <dgm:spPr/>
      <dgm:t>
        <a:bodyPr/>
        <a:lstStyle/>
        <a:p>
          <a:pPr rtl="0"/>
          <a:r>
            <a:rPr lang="en-US" b="1" dirty="0" err="1">
              <a:effectLst>
                <a:outerShdw blurRad="38100" dist="38100" dir="2700000" algn="tl">
                  <a:srgbClr val="000000">
                    <a:alpha val="43137"/>
                  </a:srgbClr>
                </a:outerShdw>
              </a:effectLst>
            </a:rPr>
            <a:t>Thanh</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ghi</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địa</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chỉ</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bộ</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nhớ</a:t>
          </a:r>
          <a:r>
            <a:rPr lang="en-US" b="1" dirty="0">
              <a:effectLst>
                <a:outerShdw blurRad="38100" dist="38100" dir="2700000" algn="tl">
                  <a:srgbClr val="000000">
                    <a:alpha val="43137"/>
                  </a:srgbClr>
                </a:outerShdw>
              </a:effectLst>
            </a:rPr>
            <a:t> (Memory address register - MAR)</a:t>
          </a:r>
        </a:p>
      </dgm:t>
    </dgm:pt>
    <dgm:pt modelId="{7AE7A4AC-1A04-6E47-8627-B9021F173F90}" type="parTrans" cxnId="{10A33F33-74B3-4040-98B8-BE15B3151552}">
      <dgm:prSet/>
      <dgm:spPr/>
      <dgm:t>
        <a:bodyPr/>
        <a:lstStyle/>
        <a:p>
          <a:endParaRPr lang="en-US"/>
        </a:p>
      </dgm:t>
    </dgm:pt>
    <dgm:pt modelId="{340EC2BD-814D-D843-B40C-D5053956DF63}" type="sibTrans" cxnId="{10A33F33-74B3-4040-98B8-BE15B3151552}">
      <dgm:prSet/>
      <dgm:spPr/>
      <dgm:t>
        <a:bodyPr/>
        <a:lstStyle/>
        <a:p>
          <a:endParaRPr lang="en-US"/>
        </a:p>
      </dgm:t>
    </dgm:pt>
    <dgm:pt modelId="{6A46E06D-ACF8-DE45-9687-3C2546649AAB}">
      <dgm:prSet/>
      <dgm:spPr>
        <a:ln>
          <a:solidFill>
            <a:schemeClr val="accent3"/>
          </a:solidFill>
        </a:ln>
      </dgm:spPr>
      <dgm:t>
        <a:bodyPr/>
        <a:lstStyle/>
        <a:p>
          <a:pPr rtl="0"/>
          <a:r>
            <a:rPr lang="en-US" dirty="0" err="1">
              <a:effectLst>
                <a:outerShdw blurRad="38100" dist="38100" dir="2700000" algn="tl">
                  <a:srgbClr val="000000">
                    <a:alpha val="43137"/>
                  </a:srgbClr>
                </a:outerShdw>
              </a:effectLst>
            </a:rPr>
            <a:t>Chỉ</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định</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địa</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chỉ</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bộ</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nhớ</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của</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từ</a:t>
          </a:r>
          <a:r>
            <a:rPr lang="en-US" dirty="0">
              <a:effectLst>
                <a:outerShdw blurRad="38100" dist="38100" dir="2700000" algn="tl">
                  <a:srgbClr val="000000">
                    <a:alpha val="43137"/>
                  </a:srgbClr>
                </a:outerShdw>
              </a:effectLst>
            </a:rPr>
            <a:t> (word) </a:t>
          </a:r>
          <a:r>
            <a:rPr lang="en-US" dirty="0" err="1">
              <a:effectLst>
                <a:outerShdw blurRad="38100" dist="38100" dir="2700000" algn="tl">
                  <a:srgbClr val="000000">
                    <a:alpha val="43137"/>
                  </a:srgbClr>
                </a:outerShdw>
              </a:effectLst>
            </a:rPr>
            <a:t>chuẩn</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bị</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được</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đọc</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hoặc</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ghi</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vào</a:t>
          </a:r>
          <a:r>
            <a:rPr lang="en-US" dirty="0">
              <a:effectLst>
                <a:outerShdw blurRad="38100" dist="38100" dir="2700000" algn="tl">
                  <a:srgbClr val="000000">
                    <a:alpha val="43137"/>
                  </a:srgbClr>
                </a:outerShdw>
              </a:effectLst>
            </a:rPr>
            <a:t> MBR.</a:t>
          </a:r>
        </a:p>
      </dgm:t>
    </dgm:pt>
    <dgm:pt modelId="{D82528B5-3955-C540-9DDC-D8765259A89C}" type="parTrans" cxnId="{F29E6208-4985-6247-84EE-AD50F5FC8F52}">
      <dgm:prSet/>
      <dgm:spPr/>
      <dgm:t>
        <a:bodyPr/>
        <a:lstStyle/>
        <a:p>
          <a:endParaRPr lang="en-US"/>
        </a:p>
      </dgm:t>
    </dgm:pt>
    <dgm:pt modelId="{8EFE98E7-8548-494B-83E9-019F8064BB10}" type="sibTrans" cxnId="{F29E6208-4985-6247-84EE-AD50F5FC8F52}">
      <dgm:prSet/>
      <dgm:spPr/>
      <dgm:t>
        <a:bodyPr/>
        <a:lstStyle/>
        <a:p>
          <a:endParaRPr lang="en-US"/>
        </a:p>
      </dgm:t>
    </dgm:pt>
    <dgm:pt modelId="{1790E50B-3ECE-FA4C-9CD5-C678A681856F}">
      <dgm:prSet/>
      <dgm:spPr/>
      <dgm:t>
        <a:bodyPr/>
        <a:lstStyle/>
        <a:p>
          <a:pPr rtl="0"/>
          <a:r>
            <a:rPr lang="en-US" b="1" dirty="0" err="1">
              <a:effectLst>
                <a:outerShdw blurRad="38100" dist="38100" dir="2700000" algn="tl">
                  <a:srgbClr val="000000">
                    <a:alpha val="43137"/>
                  </a:srgbClr>
                </a:outerShdw>
              </a:effectLst>
            </a:rPr>
            <a:t>Thanh</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ghi</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tập</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lệnh</a:t>
          </a:r>
          <a:r>
            <a:rPr lang="en-US" b="1" dirty="0">
              <a:effectLst>
                <a:outerShdw blurRad="38100" dist="38100" dir="2700000" algn="tl">
                  <a:srgbClr val="000000">
                    <a:alpha val="43137"/>
                  </a:srgbClr>
                </a:outerShdw>
              </a:effectLst>
            </a:rPr>
            <a:t> (Instruction register - IR)</a:t>
          </a:r>
        </a:p>
      </dgm:t>
    </dgm:pt>
    <dgm:pt modelId="{16BE0251-3AEA-DB4B-83D3-3AD38714267D}" type="parTrans" cxnId="{C5D9F764-9323-0544-A014-3A1E8EE5C726}">
      <dgm:prSet/>
      <dgm:spPr/>
      <dgm:t>
        <a:bodyPr/>
        <a:lstStyle/>
        <a:p>
          <a:endParaRPr lang="en-US"/>
        </a:p>
      </dgm:t>
    </dgm:pt>
    <dgm:pt modelId="{BD587779-CA08-6140-AB0D-B1FFC658BAB2}" type="sibTrans" cxnId="{C5D9F764-9323-0544-A014-3A1E8EE5C726}">
      <dgm:prSet/>
      <dgm:spPr/>
      <dgm:t>
        <a:bodyPr/>
        <a:lstStyle/>
        <a:p>
          <a:endParaRPr lang="en-US"/>
        </a:p>
      </dgm:t>
    </dgm:pt>
    <dgm:pt modelId="{89D18AA2-6D08-0743-BA5E-F2FD7939C801}">
      <dgm:prSet/>
      <dgm:spPr>
        <a:ln>
          <a:solidFill>
            <a:schemeClr val="accent3"/>
          </a:solidFill>
        </a:ln>
      </dgm:spPr>
      <dgm:t>
        <a:bodyPr/>
        <a:lstStyle/>
        <a:p>
          <a:pPr rtl="0"/>
          <a:r>
            <a:rPr lang="en-US" dirty="0" err="1">
              <a:effectLst>
                <a:outerShdw blurRad="38100" dist="38100" dir="2700000" algn="tl">
                  <a:srgbClr val="000000">
                    <a:alpha val="43137"/>
                  </a:srgbClr>
                </a:outerShdw>
              </a:effectLst>
            </a:rPr>
            <a:t>Chứa</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mã</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tác</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vụ</a:t>
          </a:r>
          <a:r>
            <a:rPr lang="en-US" dirty="0">
              <a:effectLst>
                <a:outerShdw blurRad="38100" dist="38100" dir="2700000" algn="tl">
                  <a:srgbClr val="000000">
                    <a:alpha val="43137"/>
                  </a:srgbClr>
                </a:outerShdw>
              </a:effectLst>
            </a:rPr>
            <a:t> 8 bit </a:t>
          </a:r>
          <a:r>
            <a:rPr lang="en-US" dirty="0" err="1">
              <a:effectLst>
                <a:outerShdw blurRad="38100" dist="38100" dir="2700000" algn="tl">
                  <a:srgbClr val="000000">
                    <a:alpha val="43137"/>
                  </a:srgbClr>
                </a:outerShdw>
              </a:effectLst>
            </a:rPr>
            <a:t>của</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lệnh</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đang</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được</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thực</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thi</a:t>
          </a:r>
          <a:r>
            <a:rPr lang="en-US" dirty="0">
              <a:effectLst>
                <a:outerShdw blurRad="38100" dist="38100" dir="2700000" algn="tl">
                  <a:srgbClr val="000000">
                    <a:alpha val="43137"/>
                  </a:srgbClr>
                </a:outerShdw>
              </a:effectLst>
            </a:rPr>
            <a:t>.</a:t>
          </a:r>
        </a:p>
      </dgm:t>
    </dgm:pt>
    <dgm:pt modelId="{4EE7EC46-950C-C74C-94A6-B246D0944B66}" type="parTrans" cxnId="{A4C0DEF0-87B7-1947-A9C4-AB9C9CEE975A}">
      <dgm:prSet/>
      <dgm:spPr/>
      <dgm:t>
        <a:bodyPr/>
        <a:lstStyle/>
        <a:p>
          <a:endParaRPr lang="en-US"/>
        </a:p>
      </dgm:t>
    </dgm:pt>
    <dgm:pt modelId="{00E0C177-D917-3F44-883A-04D47388BA7A}" type="sibTrans" cxnId="{A4C0DEF0-87B7-1947-A9C4-AB9C9CEE975A}">
      <dgm:prSet/>
      <dgm:spPr/>
      <dgm:t>
        <a:bodyPr/>
        <a:lstStyle/>
        <a:p>
          <a:endParaRPr lang="en-US"/>
        </a:p>
      </dgm:t>
    </dgm:pt>
    <dgm:pt modelId="{E9E65EFC-4C94-B645-AAEE-FFCAAC6C9A28}">
      <dgm:prSet/>
      <dgm:spPr/>
      <dgm:t>
        <a:bodyPr/>
        <a:lstStyle/>
        <a:p>
          <a:pPr rtl="0"/>
          <a:r>
            <a:rPr lang="en-US" b="1" dirty="0" err="1">
              <a:effectLst>
                <a:outerShdw blurRad="38100" dist="38100" dir="2700000" algn="tl">
                  <a:srgbClr val="000000">
                    <a:alpha val="43137"/>
                  </a:srgbClr>
                </a:outerShdw>
              </a:effectLst>
            </a:rPr>
            <a:t>Thanh</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ghi</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bộ</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nhớ</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đệm</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chứa</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tập</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lệnh</a:t>
          </a:r>
          <a:r>
            <a:rPr lang="en-US" b="1" dirty="0">
              <a:effectLst>
                <a:outerShdw blurRad="38100" dist="38100" dir="2700000" algn="tl">
                  <a:srgbClr val="000000">
                    <a:alpha val="43137"/>
                  </a:srgbClr>
                </a:outerShdw>
              </a:effectLst>
            </a:rPr>
            <a:t> (Instruction buffer register -IBR)</a:t>
          </a:r>
        </a:p>
      </dgm:t>
    </dgm:pt>
    <dgm:pt modelId="{3B1C56A8-0A47-EB4D-8013-1000A12914AB}" type="parTrans" cxnId="{07060C6A-8EF2-6E41-89E6-28DADE83DE91}">
      <dgm:prSet/>
      <dgm:spPr/>
      <dgm:t>
        <a:bodyPr/>
        <a:lstStyle/>
        <a:p>
          <a:endParaRPr lang="en-US"/>
        </a:p>
      </dgm:t>
    </dgm:pt>
    <dgm:pt modelId="{33B8FBE5-5405-6A4E-B288-3F6059E81AD0}" type="sibTrans" cxnId="{07060C6A-8EF2-6E41-89E6-28DADE83DE91}">
      <dgm:prSet/>
      <dgm:spPr/>
      <dgm:t>
        <a:bodyPr/>
        <a:lstStyle/>
        <a:p>
          <a:endParaRPr lang="en-US"/>
        </a:p>
      </dgm:t>
    </dgm:pt>
    <dgm:pt modelId="{A7F141B5-D8A4-504D-B823-062804224018}">
      <dgm:prSet/>
      <dgm:spPr>
        <a:ln>
          <a:solidFill>
            <a:schemeClr val="accent3"/>
          </a:solidFill>
        </a:ln>
      </dgm:spPr>
      <dgm:t>
        <a:bodyPr/>
        <a:lstStyle/>
        <a:p>
          <a:pPr rtl="0"/>
          <a:r>
            <a:rPr lang="en-US" dirty="0" err="1">
              <a:effectLst>
                <a:outerShdw blurRad="38100" dist="38100" dir="2700000" algn="tl">
                  <a:srgbClr val="000000">
                    <a:alpha val="43137"/>
                  </a:srgbClr>
                </a:outerShdw>
              </a:effectLst>
            </a:rPr>
            <a:t>Được</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sử</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dụng</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để</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tạm</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thời</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lưu</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trữ</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lệnh</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nằm</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bên</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tay</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phải</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của</a:t>
          </a:r>
          <a:r>
            <a:rPr lang="en-US" dirty="0">
              <a:effectLst>
                <a:outerShdw blurRad="38100" dist="38100" dir="2700000" algn="tl">
                  <a:srgbClr val="000000">
                    <a:alpha val="43137"/>
                  </a:srgbClr>
                </a:outerShdw>
              </a:effectLst>
            </a:rPr>
            <a:t> 1 </a:t>
          </a:r>
          <a:r>
            <a:rPr lang="en-US" dirty="0" err="1">
              <a:effectLst>
                <a:outerShdw blurRad="38100" dist="38100" dir="2700000" algn="tl">
                  <a:srgbClr val="000000">
                    <a:alpha val="43137"/>
                  </a:srgbClr>
                </a:outerShdw>
              </a:effectLst>
            </a:rPr>
            <a:t>từ</a:t>
          </a:r>
          <a:r>
            <a:rPr lang="en-US" dirty="0">
              <a:effectLst>
                <a:outerShdw blurRad="38100" dist="38100" dir="2700000" algn="tl">
                  <a:srgbClr val="000000">
                    <a:alpha val="43137"/>
                  </a:srgbClr>
                </a:outerShdw>
              </a:effectLst>
            </a:rPr>
            <a:t> (word) </a:t>
          </a:r>
          <a:r>
            <a:rPr lang="en-US" dirty="0" err="1">
              <a:effectLst>
                <a:outerShdw blurRad="38100" dist="38100" dir="2700000" algn="tl">
                  <a:srgbClr val="000000">
                    <a:alpha val="43137"/>
                  </a:srgbClr>
                </a:outerShdw>
              </a:effectLst>
            </a:rPr>
            <a:t>trong</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bộ</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nhớ</a:t>
          </a:r>
          <a:r>
            <a:rPr lang="en-US" dirty="0">
              <a:effectLst>
                <a:outerShdw blurRad="38100" dist="38100" dir="2700000" algn="tl">
                  <a:srgbClr val="000000">
                    <a:alpha val="43137"/>
                  </a:srgbClr>
                </a:outerShdw>
              </a:effectLst>
            </a:rPr>
            <a:t>.</a:t>
          </a:r>
        </a:p>
      </dgm:t>
    </dgm:pt>
    <dgm:pt modelId="{12F84BD8-822E-9B4F-B9D1-68D7A33E13DC}" type="parTrans" cxnId="{6C4E03BD-0B2B-374A-9E02-B09294541E32}">
      <dgm:prSet/>
      <dgm:spPr/>
      <dgm:t>
        <a:bodyPr/>
        <a:lstStyle/>
        <a:p>
          <a:endParaRPr lang="en-US"/>
        </a:p>
      </dgm:t>
    </dgm:pt>
    <dgm:pt modelId="{DF788E86-A164-2342-A854-BED1A303BD1C}" type="sibTrans" cxnId="{6C4E03BD-0B2B-374A-9E02-B09294541E32}">
      <dgm:prSet/>
      <dgm:spPr/>
      <dgm:t>
        <a:bodyPr/>
        <a:lstStyle/>
        <a:p>
          <a:endParaRPr lang="en-US"/>
        </a:p>
      </dgm:t>
    </dgm:pt>
    <dgm:pt modelId="{96EAA1B5-377E-014F-986A-0459C28D9531}">
      <dgm:prSet/>
      <dgm:spPr/>
      <dgm:t>
        <a:bodyPr/>
        <a:lstStyle/>
        <a:p>
          <a:pPr rtl="0"/>
          <a:r>
            <a:rPr lang="en-US" b="1" dirty="0" err="1">
              <a:effectLst>
                <a:outerShdw blurRad="38100" dist="38100" dir="2700000" algn="tl">
                  <a:srgbClr val="000000">
                    <a:alpha val="43137"/>
                  </a:srgbClr>
                </a:outerShdw>
              </a:effectLst>
            </a:rPr>
            <a:t>Bộ</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đếm</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chương</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trình</a:t>
          </a:r>
          <a:r>
            <a:rPr lang="en-US" b="1" dirty="0">
              <a:effectLst>
                <a:outerShdw blurRad="38100" dist="38100" dir="2700000" algn="tl">
                  <a:srgbClr val="000000">
                    <a:alpha val="43137"/>
                  </a:srgbClr>
                </a:outerShdw>
              </a:effectLst>
            </a:rPr>
            <a:t> (Program counter - PC)</a:t>
          </a:r>
        </a:p>
      </dgm:t>
    </dgm:pt>
    <dgm:pt modelId="{68FFE1C2-1A9A-FA42-822C-0BC214C544E8}" type="parTrans" cxnId="{4DEE51A1-A22B-CD46-B99B-D8ECA28E273B}">
      <dgm:prSet/>
      <dgm:spPr/>
      <dgm:t>
        <a:bodyPr/>
        <a:lstStyle/>
        <a:p>
          <a:endParaRPr lang="en-US"/>
        </a:p>
      </dgm:t>
    </dgm:pt>
    <dgm:pt modelId="{CA59F1BF-2709-2F45-A412-5E1D8FB26738}" type="sibTrans" cxnId="{4DEE51A1-A22B-CD46-B99B-D8ECA28E273B}">
      <dgm:prSet/>
      <dgm:spPr/>
      <dgm:t>
        <a:bodyPr/>
        <a:lstStyle/>
        <a:p>
          <a:endParaRPr lang="en-US"/>
        </a:p>
      </dgm:t>
    </dgm:pt>
    <dgm:pt modelId="{0691804E-C818-D34C-BC8F-31C9E94EA9CD}">
      <dgm:prSet/>
      <dgm:spPr>
        <a:ln>
          <a:solidFill>
            <a:schemeClr val="accent3"/>
          </a:solidFill>
        </a:ln>
      </dgm:spPr>
      <dgm:t>
        <a:bodyPr/>
        <a:lstStyle/>
        <a:p>
          <a:pPr rtl="0"/>
          <a:r>
            <a:rPr lang="en-US" dirty="0" err="1">
              <a:effectLst>
                <a:outerShdw blurRad="38100" dist="38100" dir="2700000" algn="tl">
                  <a:srgbClr val="000000">
                    <a:alpha val="43137"/>
                  </a:srgbClr>
                </a:outerShdw>
              </a:effectLst>
            </a:rPr>
            <a:t>Lưu</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giữ</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địa</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chỉ</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bộ</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nhớ</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của</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cặp</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lệnh</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tiếp</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theo.</a:t>
          </a:r>
          <a:endParaRPr lang="en-US" dirty="0">
            <a:effectLst>
              <a:outerShdw blurRad="38100" dist="38100" dir="2700000" algn="tl">
                <a:srgbClr val="000000">
                  <a:alpha val="43137"/>
                </a:srgbClr>
              </a:outerShdw>
            </a:effectLst>
          </a:endParaRPr>
        </a:p>
      </dgm:t>
    </dgm:pt>
    <dgm:pt modelId="{7FA9B53A-DB94-324F-B03B-9719CB6A2347}" type="parTrans" cxnId="{EB199F31-13D3-9246-83DC-4F2EA27A2A94}">
      <dgm:prSet/>
      <dgm:spPr/>
      <dgm:t>
        <a:bodyPr/>
        <a:lstStyle/>
        <a:p>
          <a:endParaRPr lang="en-US"/>
        </a:p>
      </dgm:t>
    </dgm:pt>
    <dgm:pt modelId="{12B1F7C8-20A0-5C42-B2CE-17BE33A35B1F}" type="sibTrans" cxnId="{EB199F31-13D3-9246-83DC-4F2EA27A2A94}">
      <dgm:prSet/>
      <dgm:spPr/>
      <dgm:t>
        <a:bodyPr/>
        <a:lstStyle/>
        <a:p>
          <a:endParaRPr lang="en-US"/>
        </a:p>
      </dgm:t>
    </dgm:pt>
    <dgm:pt modelId="{04DEC0A9-8D36-F645-B1D5-DAE358DAAFBA}">
      <dgm:prSet/>
      <dgm:spPr/>
      <dgm:t>
        <a:bodyPr/>
        <a:lstStyle/>
        <a:p>
          <a:pPr rtl="0"/>
          <a:r>
            <a:rPr lang="en-US" b="1" dirty="0" err="1">
              <a:effectLst>
                <a:outerShdw blurRad="38100" dist="38100" dir="2700000" algn="tl">
                  <a:srgbClr val="000000">
                    <a:alpha val="43137"/>
                  </a:srgbClr>
                </a:outerShdw>
              </a:effectLst>
            </a:rPr>
            <a:t>Bộ</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cộng</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tích</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luỹ</a:t>
          </a:r>
          <a:r>
            <a:rPr lang="en-US" b="1" dirty="0">
              <a:effectLst>
                <a:outerShdw blurRad="38100" dist="38100" dir="2700000" algn="tl">
                  <a:srgbClr val="000000">
                    <a:alpha val="43137"/>
                  </a:srgbClr>
                </a:outerShdw>
              </a:effectLst>
            </a:rPr>
            <a:t> (AC) </a:t>
          </a:r>
          <a:r>
            <a:rPr lang="en-US" b="1" dirty="0" err="1">
              <a:effectLst>
                <a:outerShdw blurRad="38100" dist="38100" dir="2700000" algn="tl">
                  <a:srgbClr val="000000">
                    <a:alpha val="43137"/>
                  </a:srgbClr>
                </a:outerShdw>
              </a:effectLst>
            </a:rPr>
            <a:t>và</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bộ</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Nhân</a:t>
          </a:r>
          <a:r>
            <a:rPr lang="en-US" b="1" dirty="0">
              <a:effectLst>
                <a:outerShdw blurRad="38100" dist="38100" dir="2700000" algn="tl">
                  <a:srgbClr val="000000">
                    <a:alpha val="43137"/>
                  </a:srgbClr>
                </a:outerShdw>
              </a:effectLst>
            </a:rPr>
            <a:t> chia (MQ)</a:t>
          </a:r>
        </a:p>
      </dgm:t>
    </dgm:pt>
    <dgm:pt modelId="{631A0EA5-0494-B24E-9403-4527B0F85C7E}" type="parTrans" cxnId="{38603506-379B-B046-8B2D-497BE42F1DCB}">
      <dgm:prSet/>
      <dgm:spPr/>
      <dgm:t>
        <a:bodyPr/>
        <a:lstStyle/>
        <a:p>
          <a:endParaRPr lang="en-US"/>
        </a:p>
      </dgm:t>
    </dgm:pt>
    <dgm:pt modelId="{564ECAF2-DC7F-414C-9921-AF6E8F5E40B9}" type="sibTrans" cxnId="{38603506-379B-B046-8B2D-497BE42F1DCB}">
      <dgm:prSet/>
      <dgm:spPr/>
      <dgm:t>
        <a:bodyPr/>
        <a:lstStyle/>
        <a:p>
          <a:endParaRPr lang="en-US"/>
        </a:p>
      </dgm:t>
    </dgm:pt>
    <dgm:pt modelId="{D05D06A4-74D4-6242-9110-9720EF8306B6}">
      <dgm:prSet/>
      <dgm:spPr>
        <a:ln>
          <a:solidFill>
            <a:schemeClr val="accent3"/>
          </a:solidFill>
        </a:ln>
      </dgm:spPr>
      <dgm:t>
        <a:bodyPr/>
        <a:lstStyle/>
        <a:p>
          <a:pPr rtl="0"/>
          <a:r>
            <a:rPr lang="en-US" dirty="0" err="1">
              <a:effectLst>
                <a:outerShdw blurRad="38100" dist="38100" dir="2700000" algn="tl">
                  <a:srgbClr val="000000">
                    <a:alpha val="43137"/>
                  </a:srgbClr>
                </a:outerShdw>
              </a:effectLst>
            </a:rPr>
            <a:t>Được</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sử</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dụng</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để</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tạm</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thời</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giữ</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các</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toán</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hạng</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và</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kết</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quả</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của</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các</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phép</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tính</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trong</a:t>
          </a:r>
          <a:r>
            <a:rPr lang="en-US" dirty="0">
              <a:effectLst>
                <a:outerShdw blurRad="38100" dist="38100" dir="2700000" algn="tl">
                  <a:srgbClr val="000000">
                    <a:alpha val="43137"/>
                  </a:srgbClr>
                </a:outerShdw>
              </a:effectLst>
            </a:rPr>
            <a:t> ALU.</a:t>
          </a:r>
        </a:p>
      </dgm:t>
    </dgm:pt>
    <dgm:pt modelId="{C5FEEFDB-C11A-684A-8A54-FD58D085F0FD}" type="parTrans" cxnId="{A0BCFF7B-CEFE-A443-A0AD-DB297EA7C2DD}">
      <dgm:prSet/>
      <dgm:spPr/>
      <dgm:t>
        <a:bodyPr/>
        <a:lstStyle/>
        <a:p>
          <a:endParaRPr lang="en-US"/>
        </a:p>
      </dgm:t>
    </dgm:pt>
    <dgm:pt modelId="{E7DDEF07-E714-B04F-9AA8-6F74D0592852}" type="sibTrans" cxnId="{A0BCFF7B-CEFE-A443-A0AD-DB297EA7C2DD}">
      <dgm:prSet/>
      <dgm:spPr/>
      <dgm:t>
        <a:bodyPr/>
        <a:lstStyle/>
        <a:p>
          <a:endParaRPr lang="en-US"/>
        </a:p>
      </dgm:t>
    </dgm:pt>
    <dgm:pt modelId="{BA5A99DF-215D-904F-A6D0-65BB379826CF}" type="pres">
      <dgm:prSet presAssocID="{FEE09AF2-9AE1-FB41-99AF-0443389F04C5}" presName="Name0" presStyleCnt="0">
        <dgm:presLayoutVars>
          <dgm:dir/>
          <dgm:animLvl val="lvl"/>
          <dgm:resizeHandles val="exact"/>
        </dgm:presLayoutVars>
      </dgm:prSet>
      <dgm:spPr/>
    </dgm:pt>
    <dgm:pt modelId="{979424FD-12D2-C64F-89D9-5113633F291B}" type="pres">
      <dgm:prSet presAssocID="{17663F6C-82B1-D142-9476-2B6261508F49}" presName="linNode" presStyleCnt="0"/>
      <dgm:spPr/>
    </dgm:pt>
    <dgm:pt modelId="{0CFA3958-9CCA-714D-80C2-D920A4C3B568}" type="pres">
      <dgm:prSet presAssocID="{17663F6C-82B1-D142-9476-2B6261508F49}" presName="parentText" presStyleLbl="node1" presStyleIdx="0" presStyleCnt="6">
        <dgm:presLayoutVars>
          <dgm:chMax val="1"/>
          <dgm:bulletEnabled val="1"/>
        </dgm:presLayoutVars>
      </dgm:prSet>
      <dgm:spPr/>
    </dgm:pt>
    <dgm:pt modelId="{CC497F74-E56D-D54A-A32A-EBB4F6B3EB59}" type="pres">
      <dgm:prSet presAssocID="{17663F6C-82B1-D142-9476-2B6261508F49}" presName="descendantText" presStyleLbl="alignAccFollowNode1" presStyleIdx="0" presStyleCnt="6">
        <dgm:presLayoutVars>
          <dgm:bulletEnabled val="1"/>
        </dgm:presLayoutVars>
      </dgm:prSet>
      <dgm:spPr/>
    </dgm:pt>
    <dgm:pt modelId="{E9077E51-2E5E-A740-8614-DF8126403F15}" type="pres">
      <dgm:prSet presAssocID="{497FA11D-1D25-7E45-9B30-00E372145D41}" presName="sp" presStyleCnt="0"/>
      <dgm:spPr/>
    </dgm:pt>
    <dgm:pt modelId="{27D68538-4B83-8F42-AF07-241E95CB5C6D}" type="pres">
      <dgm:prSet presAssocID="{65983CE6-E863-7C48-99C7-7D9C6DCD1E26}" presName="linNode" presStyleCnt="0"/>
      <dgm:spPr/>
    </dgm:pt>
    <dgm:pt modelId="{48A8FEC9-0511-B347-8FBE-EBA2B7357690}" type="pres">
      <dgm:prSet presAssocID="{65983CE6-E863-7C48-99C7-7D9C6DCD1E26}" presName="parentText" presStyleLbl="node1" presStyleIdx="1" presStyleCnt="6">
        <dgm:presLayoutVars>
          <dgm:chMax val="1"/>
          <dgm:bulletEnabled val="1"/>
        </dgm:presLayoutVars>
      </dgm:prSet>
      <dgm:spPr/>
    </dgm:pt>
    <dgm:pt modelId="{BE17F6E8-5455-3B44-880E-E877A6004AF4}" type="pres">
      <dgm:prSet presAssocID="{65983CE6-E863-7C48-99C7-7D9C6DCD1E26}" presName="descendantText" presStyleLbl="alignAccFollowNode1" presStyleIdx="1" presStyleCnt="6">
        <dgm:presLayoutVars>
          <dgm:bulletEnabled val="1"/>
        </dgm:presLayoutVars>
      </dgm:prSet>
      <dgm:spPr/>
    </dgm:pt>
    <dgm:pt modelId="{7C393D1B-F0BC-DF4B-99B0-228A5CFC1779}" type="pres">
      <dgm:prSet presAssocID="{340EC2BD-814D-D843-B40C-D5053956DF63}" presName="sp" presStyleCnt="0"/>
      <dgm:spPr/>
    </dgm:pt>
    <dgm:pt modelId="{AD72A645-2D90-A54D-BAB3-E0B09A1E9178}" type="pres">
      <dgm:prSet presAssocID="{1790E50B-3ECE-FA4C-9CD5-C678A681856F}" presName="linNode" presStyleCnt="0"/>
      <dgm:spPr/>
    </dgm:pt>
    <dgm:pt modelId="{7766074F-B532-BA4A-B509-BE407CA8E0EF}" type="pres">
      <dgm:prSet presAssocID="{1790E50B-3ECE-FA4C-9CD5-C678A681856F}" presName="parentText" presStyleLbl="node1" presStyleIdx="2" presStyleCnt="6">
        <dgm:presLayoutVars>
          <dgm:chMax val="1"/>
          <dgm:bulletEnabled val="1"/>
        </dgm:presLayoutVars>
      </dgm:prSet>
      <dgm:spPr/>
    </dgm:pt>
    <dgm:pt modelId="{7153501E-395B-E940-A6F0-A2B38B4DD9DA}" type="pres">
      <dgm:prSet presAssocID="{1790E50B-3ECE-FA4C-9CD5-C678A681856F}" presName="descendantText" presStyleLbl="alignAccFollowNode1" presStyleIdx="2" presStyleCnt="6">
        <dgm:presLayoutVars>
          <dgm:bulletEnabled val="1"/>
        </dgm:presLayoutVars>
      </dgm:prSet>
      <dgm:spPr/>
    </dgm:pt>
    <dgm:pt modelId="{85EDF9B2-00BB-9F40-BD8C-4DFDFF48F423}" type="pres">
      <dgm:prSet presAssocID="{BD587779-CA08-6140-AB0D-B1FFC658BAB2}" presName="sp" presStyleCnt="0"/>
      <dgm:spPr/>
    </dgm:pt>
    <dgm:pt modelId="{BB7B410C-BD9D-4047-A944-A7711B586696}" type="pres">
      <dgm:prSet presAssocID="{E9E65EFC-4C94-B645-AAEE-FFCAAC6C9A28}" presName="linNode" presStyleCnt="0"/>
      <dgm:spPr/>
    </dgm:pt>
    <dgm:pt modelId="{D62165FB-07F8-BB41-AD94-3FC196D4B89A}" type="pres">
      <dgm:prSet presAssocID="{E9E65EFC-4C94-B645-AAEE-FFCAAC6C9A28}" presName="parentText" presStyleLbl="node1" presStyleIdx="3" presStyleCnt="6">
        <dgm:presLayoutVars>
          <dgm:chMax val="1"/>
          <dgm:bulletEnabled val="1"/>
        </dgm:presLayoutVars>
      </dgm:prSet>
      <dgm:spPr/>
    </dgm:pt>
    <dgm:pt modelId="{5DCB971D-C09B-EE4E-84F5-7EF86105255A}" type="pres">
      <dgm:prSet presAssocID="{E9E65EFC-4C94-B645-AAEE-FFCAAC6C9A28}" presName="descendantText" presStyleLbl="alignAccFollowNode1" presStyleIdx="3" presStyleCnt="6">
        <dgm:presLayoutVars>
          <dgm:bulletEnabled val="1"/>
        </dgm:presLayoutVars>
      </dgm:prSet>
      <dgm:spPr/>
    </dgm:pt>
    <dgm:pt modelId="{2C1EFBE5-6ED6-5B41-B6EF-602E0DE42527}" type="pres">
      <dgm:prSet presAssocID="{33B8FBE5-5405-6A4E-B288-3F6059E81AD0}" presName="sp" presStyleCnt="0"/>
      <dgm:spPr/>
    </dgm:pt>
    <dgm:pt modelId="{4ECF73A2-6A4C-2C43-B448-6FC917CB42E4}" type="pres">
      <dgm:prSet presAssocID="{96EAA1B5-377E-014F-986A-0459C28D9531}" presName="linNode" presStyleCnt="0"/>
      <dgm:spPr/>
    </dgm:pt>
    <dgm:pt modelId="{5184DBB6-5A0C-6745-8BDB-B2A811578BEF}" type="pres">
      <dgm:prSet presAssocID="{96EAA1B5-377E-014F-986A-0459C28D9531}" presName="parentText" presStyleLbl="node1" presStyleIdx="4" presStyleCnt="6">
        <dgm:presLayoutVars>
          <dgm:chMax val="1"/>
          <dgm:bulletEnabled val="1"/>
        </dgm:presLayoutVars>
      </dgm:prSet>
      <dgm:spPr/>
    </dgm:pt>
    <dgm:pt modelId="{99C0F29E-E6D4-594F-87A8-EF664CEC31E3}" type="pres">
      <dgm:prSet presAssocID="{96EAA1B5-377E-014F-986A-0459C28D9531}" presName="descendantText" presStyleLbl="alignAccFollowNode1" presStyleIdx="4" presStyleCnt="6">
        <dgm:presLayoutVars>
          <dgm:bulletEnabled val="1"/>
        </dgm:presLayoutVars>
      </dgm:prSet>
      <dgm:spPr/>
    </dgm:pt>
    <dgm:pt modelId="{9B1C6B72-5A04-D44C-859A-B47ED4C24702}" type="pres">
      <dgm:prSet presAssocID="{CA59F1BF-2709-2F45-A412-5E1D8FB26738}" presName="sp" presStyleCnt="0"/>
      <dgm:spPr/>
    </dgm:pt>
    <dgm:pt modelId="{BC3A5F91-4D23-5240-A069-1C426B2B7B52}" type="pres">
      <dgm:prSet presAssocID="{04DEC0A9-8D36-F645-B1D5-DAE358DAAFBA}" presName="linNode" presStyleCnt="0"/>
      <dgm:spPr/>
    </dgm:pt>
    <dgm:pt modelId="{5D289608-FBD2-6445-968F-32CDE3AA653D}" type="pres">
      <dgm:prSet presAssocID="{04DEC0A9-8D36-F645-B1D5-DAE358DAAFBA}" presName="parentText" presStyleLbl="node1" presStyleIdx="5" presStyleCnt="6">
        <dgm:presLayoutVars>
          <dgm:chMax val="1"/>
          <dgm:bulletEnabled val="1"/>
        </dgm:presLayoutVars>
      </dgm:prSet>
      <dgm:spPr/>
    </dgm:pt>
    <dgm:pt modelId="{7951A7FF-1A7B-4147-A464-EEADD31946FA}" type="pres">
      <dgm:prSet presAssocID="{04DEC0A9-8D36-F645-B1D5-DAE358DAAFBA}" presName="descendantText" presStyleLbl="alignAccFollowNode1" presStyleIdx="5" presStyleCnt="6">
        <dgm:presLayoutVars>
          <dgm:bulletEnabled val="1"/>
        </dgm:presLayoutVars>
      </dgm:prSet>
      <dgm:spPr/>
    </dgm:pt>
  </dgm:ptLst>
  <dgm:cxnLst>
    <dgm:cxn modelId="{38603506-379B-B046-8B2D-497BE42F1DCB}" srcId="{FEE09AF2-9AE1-FB41-99AF-0443389F04C5}" destId="{04DEC0A9-8D36-F645-B1D5-DAE358DAAFBA}" srcOrd="5" destOrd="0" parTransId="{631A0EA5-0494-B24E-9403-4527B0F85C7E}" sibTransId="{564ECAF2-DC7F-414C-9921-AF6E8F5E40B9}"/>
    <dgm:cxn modelId="{F29E6208-4985-6247-84EE-AD50F5FC8F52}" srcId="{65983CE6-E863-7C48-99C7-7D9C6DCD1E26}" destId="{6A46E06D-ACF8-DE45-9687-3C2546649AAB}" srcOrd="0" destOrd="0" parTransId="{D82528B5-3955-C540-9DDC-D8765259A89C}" sibTransId="{8EFE98E7-8548-494B-83E9-019F8064BB10}"/>
    <dgm:cxn modelId="{3A65A208-65A9-0E40-9751-1E2B5E2BF594}" type="presOf" srcId="{FEE09AF2-9AE1-FB41-99AF-0443389F04C5}" destId="{BA5A99DF-215D-904F-A6D0-65BB379826CF}" srcOrd="0" destOrd="0" presId="urn:microsoft.com/office/officeart/2005/8/layout/vList5"/>
    <dgm:cxn modelId="{EB199F31-13D3-9246-83DC-4F2EA27A2A94}" srcId="{96EAA1B5-377E-014F-986A-0459C28D9531}" destId="{0691804E-C818-D34C-BC8F-31C9E94EA9CD}" srcOrd="0" destOrd="0" parTransId="{7FA9B53A-DB94-324F-B03B-9719CB6A2347}" sibTransId="{12B1F7C8-20A0-5C42-B2CE-17BE33A35B1F}"/>
    <dgm:cxn modelId="{10A33F33-74B3-4040-98B8-BE15B3151552}" srcId="{FEE09AF2-9AE1-FB41-99AF-0443389F04C5}" destId="{65983CE6-E863-7C48-99C7-7D9C6DCD1E26}" srcOrd="1" destOrd="0" parTransId="{7AE7A4AC-1A04-6E47-8627-B9021F173F90}" sibTransId="{340EC2BD-814D-D843-B40C-D5053956DF63}"/>
    <dgm:cxn modelId="{C257DB3F-80FE-574A-971B-BABF4EFA41B1}" type="presOf" srcId="{04DEC0A9-8D36-F645-B1D5-DAE358DAAFBA}" destId="{5D289608-FBD2-6445-968F-32CDE3AA653D}" srcOrd="0" destOrd="0" presId="urn:microsoft.com/office/officeart/2005/8/layout/vList5"/>
    <dgm:cxn modelId="{B6961342-5465-8748-BFAF-577AE556F238}" type="presOf" srcId="{65983CE6-E863-7C48-99C7-7D9C6DCD1E26}" destId="{48A8FEC9-0511-B347-8FBE-EBA2B7357690}" srcOrd="0" destOrd="0" presId="urn:microsoft.com/office/officeart/2005/8/layout/vList5"/>
    <dgm:cxn modelId="{C5D9F764-9323-0544-A014-3A1E8EE5C726}" srcId="{FEE09AF2-9AE1-FB41-99AF-0443389F04C5}" destId="{1790E50B-3ECE-FA4C-9CD5-C678A681856F}" srcOrd="2" destOrd="0" parTransId="{16BE0251-3AEA-DB4B-83D3-3AD38714267D}" sibTransId="{BD587779-CA08-6140-AB0D-B1FFC658BAB2}"/>
    <dgm:cxn modelId="{3CB8EE45-A3BB-B24F-8902-1BB87AEFAE7E}" type="presOf" srcId="{6A46E06D-ACF8-DE45-9687-3C2546649AAB}" destId="{BE17F6E8-5455-3B44-880E-E877A6004AF4}" srcOrd="0" destOrd="0" presId="urn:microsoft.com/office/officeart/2005/8/layout/vList5"/>
    <dgm:cxn modelId="{07060C6A-8EF2-6E41-89E6-28DADE83DE91}" srcId="{FEE09AF2-9AE1-FB41-99AF-0443389F04C5}" destId="{E9E65EFC-4C94-B645-AAEE-FFCAAC6C9A28}" srcOrd="3" destOrd="0" parTransId="{3B1C56A8-0A47-EB4D-8013-1000A12914AB}" sibTransId="{33B8FBE5-5405-6A4E-B288-3F6059E81AD0}"/>
    <dgm:cxn modelId="{F03A1D4E-EAFF-9D4E-8B25-5FB1AE29BAED}" type="presOf" srcId="{0691804E-C818-D34C-BC8F-31C9E94EA9CD}" destId="{99C0F29E-E6D4-594F-87A8-EF664CEC31E3}" srcOrd="0" destOrd="0" presId="urn:microsoft.com/office/officeart/2005/8/layout/vList5"/>
    <dgm:cxn modelId="{BACD1C75-F1D1-554B-9DAC-9B0ED02AE51A}" type="presOf" srcId="{A7F141B5-D8A4-504D-B823-062804224018}" destId="{5DCB971D-C09B-EE4E-84F5-7EF86105255A}" srcOrd="0" destOrd="0" presId="urn:microsoft.com/office/officeart/2005/8/layout/vList5"/>
    <dgm:cxn modelId="{A0BCFF7B-CEFE-A443-A0AD-DB297EA7C2DD}" srcId="{04DEC0A9-8D36-F645-B1D5-DAE358DAAFBA}" destId="{D05D06A4-74D4-6242-9110-9720EF8306B6}" srcOrd="0" destOrd="0" parTransId="{C5FEEFDB-C11A-684A-8A54-FD58D085F0FD}" sibTransId="{E7DDEF07-E714-B04F-9AA8-6F74D0592852}"/>
    <dgm:cxn modelId="{87CEFB80-9B73-1944-A09A-F3D303BC7F13}" type="presOf" srcId="{89D18AA2-6D08-0743-BA5E-F2FD7939C801}" destId="{7153501E-395B-E940-A6F0-A2B38B4DD9DA}" srcOrd="0" destOrd="0" presId="urn:microsoft.com/office/officeart/2005/8/layout/vList5"/>
    <dgm:cxn modelId="{1F0C1B89-F833-274F-A1B1-F35D07B3BE4F}" srcId="{17663F6C-82B1-D142-9476-2B6261508F49}" destId="{EBCDBAEC-FCC4-1F43-9879-98177D2FB990}" srcOrd="1" destOrd="0" parTransId="{0CE74277-13BA-C24D-9106-859B38F32026}" sibTransId="{76CDBA38-D372-8348-AD06-9299B96E50A3}"/>
    <dgm:cxn modelId="{267C559A-CE86-0043-9C3A-7D4790E50CE8}" type="presOf" srcId="{17663F6C-82B1-D142-9476-2B6261508F49}" destId="{0CFA3958-9CCA-714D-80C2-D920A4C3B568}" srcOrd="0" destOrd="0" presId="urn:microsoft.com/office/officeart/2005/8/layout/vList5"/>
    <dgm:cxn modelId="{4DEE51A1-A22B-CD46-B99B-D8ECA28E273B}" srcId="{FEE09AF2-9AE1-FB41-99AF-0443389F04C5}" destId="{96EAA1B5-377E-014F-986A-0459C28D9531}" srcOrd="4" destOrd="0" parTransId="{68FFE1C2-1A9A-FA42-822C-0BC214C544E8}" sibTransId="{CA59F1BF-2709-2F45-A412-5E1D8FB26738}"/>
    <dgm:cxn modelId="{639B5FBC-5D83-4D43-B90E-D7FAB66398C1}" type="presOf" srcId="{EBCDBAEC-FCC4-1F43-9879-98177D2FB990}" destId="{CC497F74-E56D-D54A-A32A-EBB4F6B3EB59}" srcOrd="0" destOrd="1" presId="urn:microsoft.com/office/officeart/2005/8/layout/vList5"/>
    <dgm:cxn modelId="{6C4E03BD-0B2B-374A-9E02-B09294541E32}" srcId="{E9E65EFC-4C94-B645-AAEE-FFCAAC6C9A28}" destId="{A7F141B5-D8A4-504D-B823-062804224018}" srcOrd="0" destOrd="0" parTransId="{12F84BD8-822E-9B4F-B9D1-68D7A33E13DC}" sibTransId="{DF788E86-A164-2342-A854-BED1A303BD1C}"/>
    <dgm:cxn modelId="{08E7F7BD-EA38-EB41-A1C0-17C62086F05B}" srcId="{17663F6C-82B1-D142-9476-2B6261508F49}" destId="{983D0763-390C-1C4D-A956-8AEA364C7DE4}" srcOrd="0" destOrd="0" parTransId="{EE4788FB-E46E-BE4B-8992-71A0B078B764}" sibTransId="{7AD71A3B-9582-2745-866A-023ECE006DF2}"/>
    <dgm:cxn modelId="{8E12C1D3-65B9-4442-B8E0-FB60FDB1B42F}" type="presOf" srcId="{D05D06A4-74D4-6242-9110-9720EF8306B6}" destId="{7951A7FF-1A7B-4147-A464-EEADD31946FA}" srcOrd="0" destOrd="0" presId="urn:microsoft.com/office/officeart/2005/8/layout/vList5"/>
    <dgm:cxn modelId="{12E8E8D7-8195-EE49-961F-2CED05ACE54D}" type="presOf" srcId="{1790E50B-3ECE-FA4C-9CD5-C678A681856F}" destId="{7766074F-B532-BA4A-B509-BE407CA8E0EF}" srcOrd="0" destOrd="0" presId="urn:microsoft.com/office/officeart/2005/8/layout/vList5"/>
    <dgm:cxn modelId="{90F13BDA-61BA-8F4F-B7AD-D7D47FEAB3A6}" type="presOf" srcId="{96EAA1B5-377E-014F-986A-0459C28D9531}" destId="{5184DBB6-5A0C-6745-8BDB-B2A811578BEF}" srcOrd="0" destOrd="0" presId="urn:microsoft.com/office/officeart/2005/8/layout/vList5"/>
    <dgm:cxn modelId="{2CF4AEDE-B152-2640-900A-BB2C4031AE65}" type="presOf" srcId="{983D0763-390C-1C4D-A956-8AEA364C7DE4}" destId="{CC497F74-E56D-D54A-A32A-EBB4F6B3EB59}" srcOrd="0" destOrd="0" presId="urn:microsoft.com/office/officeart/2005/8/layout/vList5"/>
    <dgm:cxn modelId="{FDA980E1-7003-774D-9832-CEF2C362D91A}" srcId="{FEE09AF2-9AE1-FB41-99AF-0443389F04C5}" destId="{17663F6C-82B1-D142-9476-2B6261508F49}" srcOrd="0" destOrd="0" parTransId="{F7F3C479-91A8-6343-812B-A5D68BB7EB3D}" sibTransId="{497FA11D-1D25-7E45-9B30-00E372145D41}"/>
    <dgm:cxn modelId="{A4C0DEF0-87B7-1947-A9C4-AB9C9CEE975A}" srcId="{1790E50B-3ECE-FA4C-9CD5-C678A681856F}" destId="{89D18AA2-6D08-0743-BA5E-F2FD7939C801}" srcOrd="0" destOrd="0" parTransId="{4EE7EC46-950C-C74C-94A6-B246D0944B66}" sibTransId="{00E0C177-D917-3F44-883A-04D47388BA7A}"/>
    <dgm:cxn modelId="{D496E9F0-DFC4-4748-B590-B90F6C010D7C}" type="presOf" srcId="{E9E65EFC-4C94-B645-AAEE-FFCAAC6C9A28}" destId="{D62165FB-07F8-BB41-AD94-3FC196D4B89A}" srcOrd="0" destOrd="0" presId="urn:microsoft.com/office/officeart/2005/8/layout/vList5"/>
    <dgm:cxn modelId="{01370128-7808-6442-BC1A-F747C20C3FD9}" type="presParOf" srcId="{BA5A99DF-215D-904F-A6D0-65BB379826CF}" destId="{979424FD-12D2-C64F-89D9-5113633F291B}" srcOrd="0" destOrd="0" presId="urn:microsoft.com/office/officeart/2005/8/layout/vList5"/>
    <dgm:cxn modelId="{6680066D-277C-414C-96B7-796D9D806626}" type="presParOf" srcId="{979424FD-12D2-C64F-89D9-5113633F291B}" destId="{0CFA3958-9CCA-714D-80C2-D920A4C3B568}" srcOrd="0" destOrd="0" presId="urn:microsoft.com/office/officeart/2005/8/layout/vList5"/>
    <dgm:cxn modelId="{7BF44F59-2DFC-0E4F-A128-F540456A8634}" type="presParOf" srcId="{979424FD-12D2-C64F-89D9-5113633F291B}" destId="{CC497F74-E56D-D54A-A32A-EBB4F6B3EB59}" srcOrd="1" destOrd="0" presId="urn:microsoft.com/office/officeart/2005/8/layout/vList5"/>
    <dgm:cxn modelId="{CBFE1121-59B8-334E-BC48-7F411A5911AE}" type="presParOf" srcId="{BA5A99DF-215D-904F-A6D0-65BB379826CF}" destId="{E9077E51-2E5E-A740-8614-DF8126403F15}" srcOrd="1" destOrd="0" presId="urn:microsoft.com/office/officeart/2005/8/layout/vList5"/>
    <dgm:cxn modelId="{C0C69C66-3A81-D64B-BFD0-5812794EDB19}" type="presParOf" srcId="{BA5A99DF-215D-904F-A6D0-65BB379826CF}" destId="{27D68538-4B83-8F42-AF07-241E95CB5C6D}" srcOrd="2" destOrd="0" presId="urn:microsoft.com/office/officeart/2005/8/layout/vList5"/>
    <dgm:cxn modelId="{358FCB39-07C1-6145-924D-B18F88F67878}" type="presParOf" srcId="{27D68538-4B83-8F42-AF07-241E95CB5C6D}" destId="{48A8FEC9-0511-B347-8FBE-EBA2B7357690}" srcOrd="0" destOrd="0" presId="urn:microsoft.com/office/officeart/2005/8/layout/vList5"/>
    <dgm:cxn modelId="{9C4D088E-4967-1748-8889-05B5E7356E30}" type="presParOf" srcId="{27D68538-4B83-8F42-AF07-241E95CB5C6D}" destId="{BE17F6E8-5455-3B44-880E-E877A6004AF4}" srcOrd="1" destOrd="0" presId="urn:microsoft.com/office/officeart/2005/8/layout/vList5"/>
    <dgm:cxn modelId="{54007797-F278-6649-907F-300E1BD72978}" type="presParOf" srcId="{BA5A99DF-215D-904F-A6D0-65BB379826CF}" destId="{7C393D1B-F0BC-DF4B-99B0-228A5CFC1779}" srcOrd="3" destOrd="0" presId="urn:microsoft.com/office/officeart/2005/8/layout/vList5"/>
    <dgm:cxn modelId="{6359C34F-CF7A-3642-BEE1-43AA72D2FEEF}" type="presParOf" srcId="{BA5A99DF-215D-904F-A6D0-65BB379826CF}" destId="{AD72A645-2D90-A54D-BAB3-E0B09A1E9178}" srcOrd="4" destOrd="0" presId="urn:microsoft.com/office/officeart/2005/8/layout/vList5"/>
    <dgm:cxn modelId="{7ABEE68C-D5F5-0D48-8C0E-3A3F04CB5C31}" type="presParOf" srcId="{AD72A645-2D90-A54D-BAB3-E0B09A1E9178}" destId="{7766074F-B532-BA4A-B509-BE407CA8E0EF}" srcOrd="0" destOrd="0" presId="urn:microsoft.com/office/officeart/2005/8/layout/vList5"/>
    <dgm:cxn modelId="{CB91A965-2736-D844-A888-E49B3F1A9406}" type="presParOf" srcId="{AD72A645-2D90-A54D-BAB3-E0B09A1E9178}" destId="{7153501E-395B-E940-A6F0-A2B38B4DD9DA}" srcOrd="1" destOrd="0" presId="urn:microsoft.com/office/officeart/2005/8/layout/vList5"/>
    <dgm:cxn modelId="{F58340A5-0F0B-B84F-AE87-4EFB8B3F2D71}" type="presParOf" srcId="{BA5A99DF-215D-904F-A6D0-65BB379826CF}" destId="{85EDF9B2-00BB-9F40-BD8C-4DFDFF48F423}" srcOrd="5" destOrd="0" presId="urn:microsoft.com/office/officeart/2005/8/layout/vList5"/>
    <dgm:cxn modelId="{32C0C39D-D062-9C40-9D48-6BFFFF4F89B3}" type="presParOf" srcId="{BA5A99DF-215D-904F-A6D0-65BB379826CF}" destId="{BB7B410C-BD9D-4047-A944-A7711B586696}" srcOrd="6" destOrd="0" presId="urn:microsoft.com/office/officeart/2005/8/layout/vList5"/>
    <dgm:cxn modelId="{52AF244B-C8BB-F544-A558-009279B2647B}" type="presParOf" srcId="{BB7B410C-BD9D-4047-A944-A7711B586696}" destId="{D62165FB-07F8-BB41-AD94-3FC196D4B89A}" srcOrd="0" destOrd="0" presId="urn:microsoft.com/office/officeart/2005/8/layout/vList5"/>
    <dgm:cxn modelId="{2CB5AEA3-3FE1-8B4C-947B-02257172A764}" type="presParOf" srcId="{BB7B410C-BD9D-4047-A944-A7711B586696}" destId="{5DCB971D-C09B-EE4E-84F5-7EF86105255A}" srcOrd="1" destOrd="0" presId="urn:microsoft.com/office/officeart/2005/8/layout/vList5"/>
    <dgm:cxn modelId="{8B4BA479-1DEB-E844-A153-9A0ED0EF862F}" type="presParOf" srcId="{BA5A99DF-215D-904F-A6D0-65BB379826CF}" destId="{2C1EFBE5-6ED6-5B41-B6EF-602E0DE42527}" srcOrd="7" destOrd="0" presId="urn:microsoft.com/office/officeart/2005/8/layout/vList5"/>
    <dgm:cxn modelId="{F2900CBF-EC1C-D04A-B63B-9E98153A0E83}" type="presParOf" srcId="{BA5A99DF-215D-904F-A6D0-65BB379826CF}" destId="{4ECF73A2-6A4C-2C43-B448-6FC917CB42E4}" srcOrd="8" destOrd="0" presId="urn:microsoft.com/office/officeart/2005/8/layout/vList5"/>
    <dgm:cxn modelId="{5EF0EC3C-A0F3-6D41-88A7-1B667F59760B}" type="presParOf" srcId="{4ECF73A2-6A4C-2C43-B448-6FC917CB42E4}" destId="{5184DBB6-5A0C-6745-8BDB-B2A811578BEF}" srcOrd="0" destOrd="0" presId="urn:microsoft.com/office/officeart/2005/8/layout/vList5"/>
    <dgm:cxn modelId="{B0071783-F6C9-D54B-B99E-BF3646500754}" type="presParOf" srcId="{4ECF73A2-6A4C-2C43-B448-6FC917CB42E4}" destId="{99C0F29E-E6D4-594F-87A8-EF664CEC31E3}" srcOrd="1" destOrd="0" presId="urn:microsoft.com/office/officeart/2005/8/layout/vList5"/>
    <dgm:cxn modelId="{E842A61B-76B2-D342-9B3B-F49E8C469146}" type="presParOf" srcId="{BA5A99DF-215D-904F-A6D0-65BB379826CF}" destId="{9B1C6B72-5A04-D44C-859A-B47ED4C24702}" srcOrd="9" destOrd="0" presId="urn:microsoft.com/office/officeart/2005/8/layout/vList5"/>
    <dgm:cxn modelId="{A111B1EE-FCB0-DD43-B96A-083AC1E71A32}" type="presParOf" srcId="{BA5A99DF-215D-904F-A6D0-65BB379826CF}" destId="{BC3A5F91-4D23-5240-A069-1C426B2B7B52}" srcOrd="10" destOrd="0" presId="urn:microsoft.com/office/officeart/2005/8/layout/vList5"/>
    <dgm:cxn modelId="{CCCB770E-AE85-C84B-B445-A51F850643C1}" type="presParOf" srcId="{BC3A5F91-4D23-5240-A069-1C426B2B7B52}" destId="{5D289608-FBD2-6445-968F-32CDE3AA653D}" srcOrd="0" destOrd="0" presId="urn:microsoft.com/office/officeart/2005/8/layout/vList5"/>
    <dgm:cxn modelId="{C454E531-44C9-2D40-A68B-1BC7BD3683A8}" type="presParOf" srcId="{BC3A5F91-4D23-5240-A069-1C426B2B7B52}" destId="{7951A7FF-1A7B-4147-A464-EEADD31946F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2585831-502D-374B-A192-B7BABC6D4047}" type="doc">
      <dgm:prSet loTypeId="urn:microsoft.com/office/officeart/2005/8/layout/target2" loCatId="relationship" qsTypeId="urn:microsoft.com/office/officeart/2005/8/quickstyle/simple4" qsCatId="simple" csTypeId="urn:microsoft.com/office/officeart/2005/8/colors/accent1_2" csCatId="accent1" phldr="1"/>
      <dgm:spPr/>
      <dgm:t>
        <a:bodyPr/>
        <a:lstStyle/>
        <a:p>
          <a:endParaRPr lang="en-US"/>
        </a:p>
      </dgm:t>
    </dgm:pt>
    <dgm:pt modelId="{9083D836-F9C2-FD40-994A-FBDB3E6A01B7}">
      <dgm:prSet/>
      <dgm:spPr>
        <a:solidFill>
          <a:schemeClr val="accent1"/>
        </a:solidFill>
      </dgm:spPr>
      <dgm:t>
        <a:bodyPr/>
        <a:lstStyle/>
        <a:p>
          <a:pPr rtl="0"/>
          <a:r>
            <a:rPr lang="en-US" dirty="0">
              <a:effectLst>
                <a:outerShdw blurRad="38100" dist="38100" dir="2700000" algn="tl">
                  <a:srgbClr val="000000">
                    <a:alpha val="43137"/>
                  </a:srgbClr>
                </a:outerShdw>
              </a:effectLst>
            </a:rPr>
            <a:t>1965; Gordon Moore – </a:t>
          </a:r>
          <a:r>
            <a:rPr lang="en-US" dirty="0" err="1">
              <a:effectLst>
                <a:outerShdw blurRad="38100" dist="38100" dir="2700000" algn="tl">
                  <a:srgbClr val="000000">
                    <a:alpha val="43137"/>
                  </a:srgbClr>
                </a:outerShdw>
              </a:effectLst>
            </a:rPr>
            <a:t>đồng</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sáng</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lập</a:t>
          </a:r>
          <a:r>
            <a:rPr lang="en-US" dirty="0">
              <a:effectLst>
                <a:outerShdw blurRad="38100" dist="38100" dir="2700000" algn="tl">
                  <a:srgbClr val="000000">
                    <a:alpha val="43137"/>
                  </a:srgbClr>
                </a:outerShdw>
              </a:effectLst>
            </a:rPr>
            <a:t> Intel</a:t>
          </a:r>
        </a:p>
      </dgm:t>
    </dgm:pt>
    <dgm:pt modelId="{BEC757D0-ECF8-C74C-9713-97041B080D64}" type="parTrans" cxnId="{2C9A8C07-B658-9D4D-BE2E-E9C07797103D}">
      <dgm:prSet/>
      <dgm:spPr/>
      <dgm:t>
        <a:bodyPr/>
        <a:lstStyle/>
        <a:p>
          <a:endParaRPr lang="en-US"/>
        </a:p>
      </dgm:t>
    </dgm:pt>
    <dgm:pt modelId="{8036F8FD-772A-904A-A70C-A16E59E6D5BD}" type="sibTrans" cxnId="{2C9A8C07-B658-9D4D-BE2E-E9C07797103D}">
      <dgm:prSet/>
      <dgm:spPr/>
      <dgm:t>
        <a:bodyPr/>
        <a:lstStyle/>
        <a:p>
          <a:endParaRPr lang="en-US"/>
        </a:p>
      </dgm:t>
    </dgm:pt>
    <dgm:pt modelId="{F661BF27-3B17-DD40-95C5-81C23D7C8061}">
      <dgm:prSet/>
      <dgm:spPr>
        <a:solidFill>
          <a:schemeClr val="accent4"/>
        </a:solidFill>
      </dgm:spPr>
      <dgm:t>
        <a:bodyPr/>
        <a:lstStyle/>
        <a:p>
          <a:pPr rtl="0"/>
          <a:r>
            <a:rPr lang="en-US" dirty="0" err="1">
              <a:effectLst>
                <a:outerShdw blurRad="38100" dist="38100" dir="2700000" algn="tl">
                  <a:srgbClr val="000000">
                    <a:alpha val="43137"/>
                  </a:srgbClr>
                </a:outerShdw>
              </a:effectLst>
            </a:rPr>
            <a:t>Số</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lượng</a:t>
          </a:r>
          <a:r>
            <a:rPr lang="en-US" dirty="0">
              <a:effectLst>
                <a:outerShdw blurRad="38100" dist="38100" dir="2700000" algn="tl">
                  <a:srgbClr val="000000">
                    <a:alpha val="43137"/>
                  </a:srgbClr>
                </a:outerShdw>
              </a:effectLst>
            </a:rPr>
            <a:t> transistor </a:t>
          </a:r>
          <a:r>
            <a:rPr lang="en-US" dirty="0" err="1">
              <a:effectLst>
                <a:outerShdw blurRad="38100" dist="38100" dir="2700000" algn="tl">
                  <a:srgbClr val="000000">
                    <a:alpha val="43137"/>
                  </a:srgbClr>
                </a:outerShdw>
              </a:effectLst>
            </a:rPr>
            <a:t>trên</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mỗi</a:t>
          </a:r>
          <a:r>
            <a:rPr lang="en-US" dirty="0">
              <a:effectLst>
                <a:outerShdw blurRad="38100" dist="38100" dir="2700000" algn="tl">
                  <a:srgbClr val="000000">
                    <a:alpha val="43137"/>
                  </a:srgbClr>
                </a:outerShdw>
              </a:effectLst>
            </a:rPr>
            <a:t> chip </a:t>
          </a:r>
          <a:r>
            <a:rPr lang="en-US" dirty="0" err="1">
              <a:effectLst>
                <a:outerShdw blurRad="38100" dist="38100" dir="2700000" algn="tl">
                  <a:srgbClr val="000000">
                    <a:alpha val="43137"/>
                  </a:srgbClr>
                </a:outerShdw>
              </a:effectLst>
            </a:rPr>
            <a:t>sẽ</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tăng</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lên</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gấp</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đôi</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sau</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mỗi</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năm</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với</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giá</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thành</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không</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đổi</a:t>
          </a:r>
          <a:endParaRPr lang="en-US" dirty="0">
            <a:effectLst>
              <a:outerShdw blurRad="38100" dist="38100" dir="2700000" algn="tl">
                <a:srgbClr val="000000">
                  <a:alpha val="43137"/>
                </a:srgbClr>
              </a:outerShdw>
            </a:effectLst>
          </a:endParaRPr>
        </a:p>
      </dgm:t>
    </dgm:pt>
    <dgm:pt modelId="{CE9AFAC9-BEB6-734D-8EE3-122E2573F04B}" type="parTrans" cxnId="{C878F039-0BE5-7B4C-A238-12542864A3CD}">
      <dgm:prSet/>
      <dgm:spPr/>
      <dgm:t>
        <a:bodyPr/>
        <a:lstStyle/>
        <a:p>
          <a:endParaRPr lang="en-US"/>
        </a:p>
      </dgm:t>
    </dgm:pt>
    <dgm:pt modelId="{0AA3D669-0874-F54C-9B68-AB116181B3C4}" type="sibTrans" cxnId="{C878F039-0BE5-7B4C-A238-12542864A3CD}">
      <dgm:prSet/>
      <dgm:spPr/>
      <dgm:t>
        <a:bodyPr/>
        <a:lstStyle/>
        <a:p>
          <a:endParaRPr lang="en-US"/>
        </a:p>
      </dgm:t>
    </dgm:pt>
    <dgm:pt modelId="{BAD1B133-3FB4-464C-A351-6F91810CD99E}">
      <dgm:prSet custT="1"/>
      <dgm:spPr/>
      <dgm:t>
        <a:bodyPr/>
        <a:lstStyle/>
        <a:p>
          <a:pPr rtl="0"/>
          <a:r>
            <a:rPr lang="en-US" sz="1600" b="0" dirty="0" err="1">
              <a:effectLst/>
            </a:rPr>
            <a:t>Tốc</a:t>
          </a:r>
          <a:r>
            <a:rPr lang="en-US" sz="1600" b="0" dirty="0">
              <a:effectLst/>
            </a:rPr>
            <a:t> </a:t>
          </a:r>
          <a:r>
            <a:rPr lang="en-US" sz="1600" b="0" dirty="0" err="1">
              <a:effectLst/>
            </a:rPr>
            <a:t>độ</a:t>
          </a:r>
          <a:r>
            <a:rPr lang="en-US" sz="1600" b="0" dirty="0">
              <a:effectLst/>
            </a:rPr>
            <a:t> </a:t>
          </a:r>
          <a:r>
            <a:rPr lang="en-US" sz="1600" b="0" dirty="0" err="1">
              <a:effectLst/>
            </a:rPr>
            <a:t>sau</a:t>
          </a:r>
          <a:r>
            <a:rPr lang="en-US" sz="1600" b="0" dirty="0">
              <a:effectLst/>
            </a:rPr>
            <a:t> </a:t>
          </a:r>
          <a:r>
            <a:rPr lang="en-US" sz="1600" b="0" dirty="0" err="1">
              <a:effectLst/>
            </a:rPr>
            <a:t>đó</a:t>
          </a:r>
          <a:r>
            <a:rPr lang="en-US" sz="1600" b="0" dirty="0">
              <a:effectLst/>
            </a:rPr>
            <a:t> </a:t>
          </a:r>
          <a:r>
            <a:rPr lang="en-US" sz="1600" b="0" dirty="0" err="1">
              <a:effectLst/>
            </a:rPr>
            <a:t>chậm</a:t>
          </a:r>
          <a:r>
            <a:rPr lang="en-US" sz="1600" b="0" dirty="0">
              <a:effectLst/>
            </a:rPr>
            <a:t> </a:t>
          </a:r>
          <a:r>
            <a:rPr lang="en-US" sz="1600" b="0" dirty="0" err="1">
              <a:effectLst/>
            </a:rPr>
            <a:t>lại</a:t>
          </a:r>
          <a:r>
            <a:rPr lang="en-US" sz="1600" b="0" dirty="0">
              <a:effectLst/>
            </a:rPr>
            <a:t> </a:t>
          </a:r>
          <a:r>
            <a:rPr lang="en-US" sz="1600" b="0" dirty="0" err="1">
              <a:effectLst/>
            </a:rPr>
            <a:t>thành</a:t>
          </a:r>
          <a:r>
            <a:rPr lang="en-US" sz="1600" b="0" dirty="0">
              <a:effectLst/>
            </a:rPr>
            <a:t> </a:t>
          </a:r>
          <a:r>
            <a:rPr lang="en-US" sz="1600" b="0" dirty="0" err="1">
              <a:effectLst/>
            </a:rPr>
            <a:t>gấp</a:t>
          </a:r>
          <a:r>
            <a:rPr lang="en-US" sz="1600" b="0" dirty="0">
              <a:effectLst/>
            </a:rPr>
            <a:t> </a:t>
          </a:r>
          <a:r>
            <a:rPr lang="en-US" sz="1600" b="0" dirty="0" err="1">
              <a:effectLst/>
            </a:rPr>
            <a:t>đôi</a:t>
          </a:r>
          <a:r>
            <a:rPr lang="en-US" sz="1600" b="0" dirty="0">
              <a:effectLst/>
            </a:rPr>
            <a:t> </a:t>
          </a:r>
          <a:r>
            <a:rPr lang="en-US" sz="1600" b="0" dirty="0" err="1">
              <a:effectLst/>
            </a:rPr>
            <a:t>sau</a:t>
          </a:r>
          <a:r>
            <a:rPr lang="en-US" sz="1600" b="0" dirty="0">
              <a:effectLst/>
            </a:rPr>
            <a:t> </a:t>
          </a:r>
          <a:r>
            <a:rPr lang="en-US" sz="1600" b="0" dirty="0" err="1">
              <a:effectLst/>
            </a:rPr>
            <a:t>mỗi</a:t>
          </a:r>
          <a:r>
            <a:rPr lang="en-US" sz="1600" b="0" dirty="0">
              <a:effectLst/>
            </a:rPr>
            <a:t> 18 </a:t>
          </a:r>
          <a:r>
            <a:rPr lang="en-US" sz="1600" b="0" dirty="0" err="1">
              <a:effectLst/>
            </a:rPr>
            <a:t>tháng</a:t>
          </a:r>
          <a:r>
            <a:rPr lang="en-US" sz="1600" b="0" dirty="0">
              <a:effectLst/>
            </a:rPr>
            <a:t> </a:t>
          </a:r>
          <a:r>
            <a:rPr lang="en-US" sz="1600" b="0" dirty="0" err="1">
              <a:effectLst/>
            </a:rPr>
            <a:t>vào</a:t>
          </a:r>
          <a:r>
            <a:rPr lang="en-US" sz="1600" b="0" dirty="0">
              <a:effectLst/>
            </a:rPr>
            <a:t> </a:t>
          </a:r>
          <a:r>
            <a:rPr lang="en-US" sz="1600" b="0" dirty="0" err="1">
              <a:effectLst/>
            </a:rPr>
            <a:t>những</a:t>
          </a:r>
          <a:r>
            <a:rPr lang="en-US" sz="1600" b="0" dirty="0">
              <a:effectLst/>
            </a:rPr>
            <a:t> </a:t>
          </a:r>
          <a:r>
            <a:rPr lang="en-US" sz="1600" b="0" dirty="0" err="1">
              <a:effectLst/>
            </a:rPr>
            <a:t>năm</a:t>
          </a:r>
          <a:r>
            <a:rPr lang="en-US" sz="1600" b="0" dirty="0">
              <a:effectLst/>
            </a:rPr>
            <a:t> 1970 </a:t>
          </a:r>
          <a:r>
            <a:rPr lang="en-US" sz="1600" b="0" dirty="0" err="1">
              <a:effectLst/>
            </a:rPr>
            <a:t>và</a:t>
          </a:r>
          <a:r>
            <a:rPr lang="en-US" sz="1600" b="0" dirty="0">
              <a:effectLst/>
            </a:rPr>
            <a:t> </a:t>
          </a:r>
          <a:r>
            <a:rPr lang="en-US" sz="1600" b="0" dirty="0" err="1">
              <a:effectLst/>
            </a:rPr>
            <a:t>duy</a:t>
          </a:r>
          <a:r>
            <a:rPr lang="en-US" sz="1600" b="0" dirty="0">
              <a:effectLst/>
            </a:rPr>
            <a:t> </a:t>
          </a:r>
          <a:r>
            <a:rPr lang="en-US" sz="1600" b="0" dirty="0" err="1">
              <a:effectLst/>
            </a:rPr>
            <a:t>trì</a:t>
          </a:r>
          <a:r>
            <a:rPr lang="en-US" sz="1600" b="0" dirty="0">
              <a:effectLst/>
            </a:rPr>
            <a:t> </a:t>
          </a:r>
          <a:r>
            <a:rPr lang="en-US" sz="1600" b="0" dirty="0" err="1">
              <a:effectLst/>
            </a:rPr>
            <a:t>cho</a:t>
          </a:r>
          <a:r>
            <a:rPr lang="en-US" sz="1600" b="0" dirty="0">
              <a:effectLst/>
            </a:rPr>
            <a:t> </a:t>
          </a:r>
          <a:r>
            <a:rPr lang="en-US" sz="1600" b="0" dirty="0" err="1">
              <a:effectLst/>
            </a:rPr>
            <a:t>đến</a:t>
          </a:r>
          <a:r>
            <a:rPr lang="en-US" sz="1600" b="0" dirty="0">
              <a:effectLst/>
            </a:rPr>
            <a:t> </a:t>
          </a:r>
          <a:r>
            <a:rPr lang="en-US" sz="1600" b="0" dirty="0" err="1">
              <a:effectLst/>
            </a:rPr>
            <a:t>ngày</a:t>
          </a:r>
          <a:r>
            <a:rPr lang="en-US" sz="1600" b="0" dirty="0">
              <a:effectLst/>
            </a:rPr>
            <a:t> nay</a:t>
          </a:r>
        </a:p>
      </dgm:t>
    </dgm:pt>
    <dgm:pt modelId="{736A4E65-B531-E547-B202-8F8898FAB6E9}" type="parTrans" cxnId="{4847154F-8122-E545-BFE9-FE0D2254CA64}">
      <dgm:prSet/>
      <dgm:spPr/>
      <dgm:t>
        <a:bodyPr/>
        <a:lstStyle/>
        <a:p>
          <a:endParaRPr lang="en-US"/>
        </a:p>
      </dgm:t>
    </dgm:pt>
    <dgm:pt modelId="{86F678DF-B5F7-8C4B-8A6C-FD1FE14096F1}" type="sibTrans" cxnId="{4847154F-8122-E545-BFE9-FE0D2254CA64}">
      <dgm:prSet/>
      <dgm:spPr/>
      <dgm:t>
        <a:bodyPr/>
        <a:lstStyle/>
        <a:p>
          <a:endParaRPr lang="en-US"/>
        </a:p>
      </dgm:t>
    </dgm:pt>
    <dgm:pt modelId="{5BBA2911-4874-C74E-85E2-4C5F8F6462D9}">
      <dgm:prSet custT="1"/>
      <dgm:spPr/>
      <dgm:t>
        <a:bodyPr/>
        <a:lstStyle/>
        <a:p>
          <a:pPr rtl="0"/>
          <a:r>
            <a:rPr lang="en-US" sz="1600" b="0" dirty="0" err="1">
              <a:effectLst/>
            </a:rPr>
            <a:t>Giá</a:t>
          </a:r>
          <a:r>
            <a:rPr lang="en-US" sz="1600" b="0" dirty="0">
              <a:effectLst/>
            </a:rPr>
            <a:t> </a:t>
          </a:r>
          <a:r>
            <a:rPr lang="en-US" sz="1600" b="0" dirty="0" err="1">
              <a:effectLst/>
            </a:rPr>
            <a:t>thành</a:t>
          </a:r>
          <a:r>
            <a:rPr lang="en-US" sz="1600" b="0" dirty="0">
              <a:effectLst/>
            </a:rPr>
            <a:t> </a:t>
          </a:r>
          <a:r>
            <a:rPr lang="en-US" sz="1600" b="0" dirty="0" err="1">
              <a:effectLst/>
            </a:rPr>
            <a:t>của</a:t>
          </a:r>
          <a:r>
            <a:rPr lang="en-US" sz="1600" b="0" dirty="0">
              <a:effectLst/>
            </a:rPr>
            <a:t> </a:t>
          </a:r>
          <a:r>
            <a:rPr lang="en-US" sz="1600" b="0" dirty="0" err="1">
              <a:effectLst/>
            </a:rPr>
            <a:t>mạch</a:t>
          </a:r>
          <a:r>
            <a:rPr lang="en-US" sz="1600" b="0" dirty="0">
              <a:effectLst/>
            </a:rPr>
            <a:t> </a:t>
          </a:r>
          <a:r>
            <a:rPr lang="en-US" sz="1600" b="0" dirty="0" err="1">
              <a:effectLst/>
            </a:rPr>
            <a:t>bộ</a:t>
          </a:r>
          <a:r>
            <a:rPr lang="en-US" sz="1600" b="0" dirty="0">
              <a:effectLst/>
            </a:rPr>
            <a:t> </a:t>
          </a:r>
          <a:r>
            <a:rPr lang="en-US" sz="1600" b="0" dirty="0" err="1">
              <a:effectLst/>
            </a:rPr>
            <a:t>nhớ</a:t>
          </a:r>
          <a:r>
            <a:rPr lang="en-US" sz="1600" b="0" dirty="0">
              <a:effectLst/>
            </a:rPr>
            <a:t> </a:t>
          </a:r>
          <a:r>
            <a:rPr lang="en-US" sz="1600" b="0" dirty="0" err="1">
              <a:effectLst/>
            </a:rPr>
            <a:t>và</a:t>
          </a:r>
          <a:r>
            <a:rPr lang="en-US" sz="1600" b="0" dirty="0">
              <a:effectLst/>
            </a:rPr>
            <a:t> logic </a:t>
          </a:r>
          <a:r>
            <a:rPr lang="en-US" sz="1600" b="0" dirty="0" err="1">
              <a:effectLst/>
            </a:rPr>
            <a:t>máy</a:t>
          </a:r>
          <a:r>
            <a:rPr lang="en-US" sz="1600" b="0" dirty="0">
              <a:effectLst/>
            </a:rPr>
            <a:t> </a:t>
          </a:r>
          <a:r>
            <a:rPr lang="en-US" sz="1600" b="0" dirty="0" err="1">
              <a:effectLst/>
            </a:rPr>
            <a:t>tính</a:t>
          </a:r>
          <a:r>
            <a:rPr lang="en-US" sz="1600" b="0" dirty="0">
              <a:effectLst/>
            </a:rPr>
            <a:t> </a:t>
          </a:r>
          <a:r>
            <a:rPr lang="en-US" sz="1600" b="0" dirty="0" err="1">
              <a:effectLst/>
            </a:rPr>
            <a:t>đã</a:t>
          </a:r>
          <a:r>
            <a:rPr lang="en-US" sz="1600" b="0" dirty="0">
              <a:effectLst/>
            </a:rPr>
            <a:t> </a:t>
          </a:r>
          <a:r>
            <a:rPr lang="en-US" sz="1600" b="0" dirty="0" err="1">
              <a:effectLst/>
            </a:rPr>
            <a:t>giảm</a:t>
          </a:r>
          <a:r>
            <a:rPr lang="en-US" sz="1600" b="0" dirty="0">
              <a:effectLst/>
            </a:rPr>
            <a:t> </a:t>
          </a:r>
          <a:r>
            <a:rPr lang="en-US" sz="1600" b="0" dirty="0" err="1">
              <a:effectLst/>
            </a:rPr>
            <a:t>rất</a:t>
          </a:r>
          <a:r>
            <a:rPr lang="en-US" sz="1600" b="0" dirty="0">
              <a:effectLst/>
            </a:rPr>
            <a:t> </a:t>
          </a:r>
          <a:r>
            <a:rPr lang="en-US" sz="1600" b="0" dirty="0" err="1">
              <a:effectLst/>
            </a:rPr>
            <a:t>mạnh</a:t>
          </a:r>
          <a:endParaRPr lang="en-US" sz="1600" b="0" dirty="0">
            <a:effectLst/>
          </a:endParaRPr>
        </a:p>
      </dgm:t>
    </dgm:pt>
    <dgm:pt modelId="{72E3CE4C-AB68-E447-8363-547C71E9E9EE}" type="parTrans" cxnId="{A50FDAFF-E888-4141-ABE8-EB107623D90C}">
      <dgm:prSet/>
      <dgm:spPr/>
      <dgm:t>
        <a:bodyPr/>
        <a:lstStyle/>
        <a:p>
          <a:endParaRPr lang="en-US"/>
        </a:p>
      </dgm:t>
    </dgm:pt>
    <dgm:pt modelId="{7F69016B-A921-584C-81B5-0FCF19B650FC}" type="sibTrans" cxnId="{A50FDAFF-E888-4141-ABE8-EB107623D90C}">
      <dgm:prSet/>
      <dgm:spPr/>
      <dgm:t>
        <a:bodyPr/>
        <a:lstStyle/>
        <a:p>
          <a:endParaRPr lang="en-US"/>
        </a:p>
      </dgm:t>
    </dgm:pt>
    <dgm:pt modelId="{6E822890-7F5D-BA48-A9ED-10EE404E778C}">
      <dgm:prSet custT="1"/>
      <dgm:spPr/>
      <dgm:t>
        <a:bodyPr/>
        <a:lstStyle/>
        <a:p>
          <a:pPr rtl="0"/>
          <a:r>
            <a:rPr lang="en-US" sz="1600" b="0" dirty="0" err="1">
              <a:effectLst/>
            </a:rPr>
            <a:t>Chiều</a:t>
          </a:r>
          <a:r>
            <a:rPr lang="en-US" sz="1600" b="0" dirty="0">
              <a:effectLst/>
            </a:rPr>
            <a:t> </a:t>
          </a:r>
          <a:r>
            <a:rPr lang="en-US" sz="1600" b="0" dirty="0" err="1">
              <a:effectLst/>
            </a:rPr>
            <a:t>dài</a:t>
          </a:r>
          <a:r>
            <a:rPr lang="en-US" sz="1600" b="0" dirty="0">
              <a:effectLst/>
            </a:rPr>
            <a:t> </a:t>
          </a:r>
          <a:r>
            <a:rPr lang="en-US" sz="1600" b="0" dirty="0" err="1">
              <a:effectLst/>
            </a:rPr>
            <a:t>đường</a:t>
          </a:r>
          <a:r>
            <a:rPr lang="en-US" sz="1600" b="0" dirty="0">
              <a:effectLst/>
            </a:rPr>
            <a:t> </a:t>
          </a:r>
          <a:r>
            <a:rPr lang="en-US" sz="1600" b="0" dirty="0" err="1">
              <a:effectLst/>
            </a:rPr>
            <a:t>dẫn</a:t>
          </a:r>
          <a:r>
            <a:rPr lang="en-US" sz="1600" b="0" dirty="0">
              <a:effectLst/>
            </a:rPr>
            <a:t> </a:t>
          </a:r>
          <a:r>
            <a:rPr lang="en-US" sz="1600" b="0" dirty="0" err="1">
              <a:effectLst/>
            </a:rPr>
            <a:t>điện</a:t>
          </a:r>
          <a:r>
            <a:rPr lang="en-US" sz="1600" b="0" dirty="0">
              <a:effectLst/>
            </a:rPr>
            <a:t> </a:t>
          </a:r>
          <a:r>
            <a:rPr lang="en-US" sz="1600" b="0" dirty="0" err="1">
              <a:effectLst/>
            </a:rPr>
            <a:t>được</a:t>
          </a:r>
          <a:r>
            <a:rPr lang="en-US" sz="1600" b="0" dirty="0">
              <a:effectLst/>
            </a:rPr>
            <a:t> </a:t>
          </a:r>
          <a:r>
            <a:rPr lang="en-US" sz="1600" b="0" dirty="0" err="1">
              <a:effectLst/>
            </a:rPr>
            <a:t>rút</a:t>
          </a:r>
          <a:r>
            <a:rPr lang="en-US" sz="1600" b="0" dirty="0">
              <a:effectLst/>
            </a:rPr>
            <a:t> </a:t>
          </a:r>
          <a:r>
            <a:rPr lang="en-US" sz="1600" b="0" dirty="0" err="1">
              <a:effectLst/>
            </a:rPr>
            <a:t>ngắn</a:t>
          </a:r>
          <a:r>
            <a:rPr lang="en-US" sz="1600" b="0" dirty="0">
              <a:effectLst/>
            </a:rPr>
            <a:t>, </a:t>
          </a:r>
          <a:r>
            <a:rPr lang="en-US" sz="1600" b="0" dirty="0" err="1">
              <a:effectLst/>
            </a:rPr>
            <a:t>tốc</a:t>
          </a:r>
          <a:r>
            <a:rPr lang="en-US" sz="1600" b="0" dirty="0">
              <a:effectLst/>
            </a:rPr>
            <a:t> </a:t>
          </a:r>
          <a:r>
            <a:rPr lang="en-US" sz="1600" b="0" dirty="0" err="1">
              <a:effectLst/>
            </a:rPr>
            <a:t>độ</a:t>
          </a:r>
          <a:r>
            <a:rPr lang="en-US" sz="1600" b="0" dirty="0">
              <a:effectLst/>
            </a:rPr>
            <a:t> </a:t>
          </a:r>
          <a:r>
            <a:rPr lang="en-US" sz="1600" b="0" dirty="0" err="1">
              <a:effectLst/>
            </a:rPr>
            <a:t>hoạt</a:t>
          </a:r>
          <a:r>
            <a:rPr lang="en-US" sz="1600" b="0" dirty="0">
              <a:effectLst/>
            </a:rPr>
            <a:t> </a:t>
          </a:r>
          <a:r>
            <a:rPr lang="en-US" sz="1600" b="0" dirty="0" err="1">
              <a:effectLst/>
            </a:rPr>
            <a:t>động</a:t>
          </a:r>
          <a:r>
            <a:rPr lang="en-US" sz="1600" b="0" dirty="0">
              <a:effectLst/>
            </a:rPr>
            <a:t> </a:t>
          </a:r>
          <a:r>
            <a:rPr lang="en-US" sz="1600" b="0" dirty="0" err="1">
              <a:effectLst/>
            </a:rPr>
            <a:t>tăng</a:t>
          </a:r>
          <a:endParaRPr lang="en-US" sz="1600" b="0" dirty="0">
            <a:effectLst/>
          </a:endParaRPr>
        </a:p>
      </dgm:t>
    </dgm:pt>
    <dgm:pt modelId="{11F5D556-1EBA-3446-B76E-D7F2228000ED}" type="parTrans" cxnId="{D2A0ABD5-695B-B044-8F63-7563A3F7D76C}">
      <dgm:prSet/>
      <dgm:spPr/>
      <dgm:t>
        <a:bodyPr/>
        <a:lstStyle/>
        <a:p>
          <a:endParaRPr lang="en-US"/>
        </a:p>
      </dgm:t>
    </dgm:pt>
    <dgm:pt modelId="{6109DA0B-B19C-B241-A668-5D4631C27D39}" type="sibTrans" cxnId="{D2A0ABD5-695B-B044-8F63-7563A3F7D76C}">
      <dgm:prSet/>
      <dgm:spPr/>
      <dgm:t>
        <a:bodyPr/>
        <a:lstStyle/>
        <a:p>
          <a:endParaRPr lang="en-US"/>
        </a:p>
      </dgm:t>
    </dgm:pt>
    <dgm:pt modelId="{52E6D3D1-ABE1-3940-A3F1-FD380C960DD1}">
      <dgm:prSet custT="1"/>
      <dgm:spPr/>
      <dgm:t>
        <a:bodyPr/>
        <a:lstStyle/>
        <a:p>
          <a:pPr rtl="0"/>
          <a:r>
            <a:rPr lang="en-US" sz="1400" b="0" dirty="0" err="1">
              <a:effectLst/>
            </a:rPr>
            <a:t>Máy</a:t>
          </a:r>
          <a:r>
            <a:rPr lang="en-US" sz="1400" b="0" dirty="0">
              <a:effectLst/>
            </a:rPr>
            <a:t> </a:t>
          </a:r>
          <a:r>
            <a:rPr lang="en-US" sz="1400" b="0" dirty="0" err="1">
              <a:effectLst/>
            </a:rPr>
            <a:t>tính</a:t>
          </a:r>
          <a:r>
            <a:rPr lang="en-US" sz="1400" b="0" dirty="0">
              <a:effectLst/>
            </a:rPr>
            <a:t> </a:t>
          </a:r>
          <a:r>
            <a:rPr lang="en-US" sz="1400" b="0" dirty="0" err="1">
              <a:effectLst/>
            </a:rPr>
            <a:t>trở</a:t>
          </a:r>
          <a:r>
            <a:rPr lang="en-US" sz="1400" b="0" dirty="0">
              <a:effectLst/>
            </a:rPr>
            <a:t> </a:t>
          </a:r>
          <a:r>
            <a:rPr lang="en-US" sz="1400" b="0" dirty="0" err="1">
              <a:effectLst/>
            </a:rPr>
            <a:t>nên</a:t>
          </a:r>
          <a:r>
            <a:rPr lang="en-US" sz="1400" b="0" dirty="0">
              <a:effectLst/>
            </a:rPr>
            <a:t> </a:t>
          </a:r>
          <a:r>
            <a:rPr lang="en-US" sz="1400" b="0" dirty="0" err="1">
              <a:effectLst/>
            </a:rPr>
            <a:t>nhỏ</a:t>
          </a:r>
          <a:r>
            <a:rPr lang="en-US" sz="1400" b="0" dirty="0">
              <a:effectLst/>
            </a:rPr>
            <a:t> </a:t>
          </a:r>
          <a:r>
            <a:rPr lang="en-US" sz="1400" b="0" dirty="0" err="1">
              <a:effectLst/>
            </a:rPr>
            <a:t>gọn</a:t>
          </a:r>
          <a:r>
            <a:rPr lang="en-US" sz="1400" b="0" dirty="0">
              <a:effectLst/>
            </a:rPr>
            <a:t> </a:t>
          </a:r>
          <a:r>
            <a:rPr lang="en-US" sz="1400" b="0" dirty="0" err="1">
              <a:effectLst/>
            </a:rPr>
            <a:t>hơn</a:t>
          </a:r>
          <a:r>
            <a:rPr lang="en-US" sz="1400" b="0" dirty="0">
              <a:effectLst/>
            </a:rPr>
            <a:t> </a:t>
          </a:r>
          <a:r>
            <a:rPr lang="en-US" sz="1400" b="0" dirty="0" err="1">
              <a:effectLst/>
            </a:rPr>
            <a:t>và</a:t>
          </a:r>
          <a:r>
            <a:rPr lang="en-US" sz="1400" b="0" dirty="0">
              <a:effectLst/>
            </a:rPr>
            <a:t> </a:t>
          </a:r>
          <a:r>
            <a:rPr lang="en-US" sz="1400" b="0" dirty="0" err="1">
              <a:effectLst/>
            </a:rPr>
            <a:t>thuận</a:t>
          </a:r>
          <a:r>
            <a:rPr lang="en-US" sz="1400" b="0" dirty="0">
              <a:effectLst/>
            </a:rPr>
            <a:t> </a:t>
          </a:r>
          <a:r>
            <a:rPr lang="en-US" sz="1400" b="0" dirty="0" err="1">
              <a:effectLst/>
            </a:rPr>
            <a:t>tiện</a:t>
          </a:r>
          <a:r>
            <a:rPr lang="en-US" sz="1400" b="0" dirty="0">
              <a:effectLst/>
            </a:rPr>
            <a:t> </a:t>
          </a:r>
          <a:r>
            <a:rPr lang="en-US" sz="1400" b="0" dirty="0" err="1">
              <a:effectLst/>
            </a:rPr>
            <a:t>cho</a:t>
          </a:r>
          <a:r>
            <a:rPr lang="en-US" sz="1400" b="0" dirty="0">
              <a:effectLst/>
            </a:rPr>
            <a:t> </a:t>
          </a:r>
          <a:r>
            <a:rPr lang="en-US" sz="1400" b="0" dirty="0" err="1">
              <a:effectLst/>
            </a:rPr>
            <a:t>sử</a:t>
          </a:r>
          <a:r>
            <a:rPr lang="en-US" sz="1400" b="0" dirty="0">
              <a:effectLst/>
            </a:rPr>
            <a:t> </a:t>
          </a:r>
          <a:r>
            <a:rPr lang="en-US" sz="1400" b="0" dirty="0" err="1">
              <a:effectLst/>
            </a:rPr>
            <a:t>dụng</a:t>
          </a:r>
          <a:r>
            <a:rPr lang="en-US" sz="1400" b="0" dirty="0">
              <a:effectLst/>
            </a:rPr>
            <a:t> </a:t>
          </a:r>
          <a:r>
            <a:rPr lang="en-US" sz="1400" b="0" dirty="0" err="1">
              <a:effectLst/>
            </a:rPr>
            <a:t>ở</a:t>
          </a:r>
          <a:r>
            <a:rPr lang="en-US" sz="1400" b="0" dirty="0">
              <a:effectLst/>
            </a:rPr>
            <a:t> </a:t>
          </a:r>
          <a:r>
            <a:rPr lang="en-US" sz="1400" b="0" dirty="0" err="1">
              <a:effectLst/>
            </a:rPr>
            <a:t>các</a:t>
          </a:r>
          <a:r>
            <a:rPr lang="en-US" sz="1400" b="0" dirty="0">
              <a:effectLst/>
            </a:rPr>
            <a:t> </a:t>
          </a:r>
          <a:r>
            <a:rPr lang="en-US" sz="1400" b="0" dirty="0" err="1">
              <a:effectLst/>
            </a:rPr>
            <a:t>môi</a:t>
          </a:r>
          <a:r>
            <a:rPr lang="en-US" sz="1400" b="0" dirty="0">
              <a:effectLst/>
            </a:rPr>
            <a:t> </a:t>
          </a:r>
          <a:r>
            <a:rPr lang="en-US" sz="1400" b="0" dirty="0" err="1">
              <a:effectLst/>
            </a:rPr>
            <a:t>trường</a:t>
          </a:r>
          <a:r>
            <a:rPr lang="en-US" sz="1400" b="0" dirty="0">
              <a:effectLst/>
            </a:rPr>
            <a:t> </a:t>
          </a:r>
          <a:r>
            <a:rPr lang="en-US" sz="1400" b="0" dirty="0" err="1">
              <a:effectLst/>
            </a:rPr>
            <a:t>khác</a:t>
          </a:r>
          <a:r>
            <a:rPr lang="en-US" sz="1400" b="0" dirty="0">
              <a:effectLst/>
            </a:rPr>
            <a:t> </a:t>
          </a:r>
          <a:r>
            <a:rPr lang="en-US" sz="1400" b="0" dirty="0" err="1">
              <a:effectLst/>
            </a:rPr>
            <a:t>nhau</a:t>
          </a:r>
          <a:endParaRPr lang="en-US" sz="1400" b="0" dirty="0">
            <a:effectLst/>
          </a:endParaRPr>
        </a:p>
      </dgm:t>
    </dgm:pt>
    <dgm:pt modelId="{B50FECC3-7EE9-3F44-B903-D1E4F55A26F2}" type="parTrans" cxnId="{79BBBC5F-A9F5-6C4B-A81B-56A2BD7B9031}">
      <dgm:prSet/>
      <dgm:spPr/>
      <dgm:t>
        <a:bodyPr/>
        <a:lstStyle/>
        <a:p>
          <a:endParaRPr lang="en-US"/>
        </a:p>
      </dgm:t>
    </dgm:pt>
    <dgm:pt modelId="{02C9860E-AA50-844C-A097-78F218E24063}" type="sibTrans" cxnId="{79BBBC5F-A9F5-6C4B-A81B-56A2BD7B9031}">
      <dgm:prSet/>
      <dgm:spPr/>
      <dgm:t>
        <a:bodyPr/>
        <a:lstStyle/>
        <a:p>
          <a:endParaRPr lang="en-US"/>
        </a:p>
      </dgm:t>
    </dgm:pt>
    <dgm:pt modelId="{9A9FCB9E-A1F1-0F41-9552-36D8BD5C236C}">
      <dgm:prSet custT="1"/>
      <dgm:spPr/>
      <dgm:t>
        <a:bodyPr/>
        <a:lstStyle/>
        <a:p>
          <a:pPr rtl="0"/>
          <a:r>
            <a:rPr lang="en-US" sz="1600" b="0" dirty="0" err="1">
              <a:effectLst/>
            </a:rPr>
            <a:t>Giảm</a:t>
          </a:r>
          <a:r>
            <a:rPr lang="en-US" sz="1600" b="0" dirty="0">
              <a:effectLst/>
            </a:rPr>
            <a:t> </a:t>
          </a:r>
          <a:r>
            <a:rPr lang="en-US" sz="1600" b="0" dirty="0" err="1">
              <a:effectLst/>
            </a:rPr>
            <a:t>tiêu</a:t>
          </a:r>
          <a:r>
            <a:rPr lang="en-US" sz="1600" b="0" dirty="0">
              <a:effectLst/>
            </a:rPr>
            <a:t> </a:t>
          </a:r>
          <a:r>
            <a:rPr lang="en-US" sz="1600" b="0" dirty="0" err="1">
              <a:effectLst/>
            </a:rPr>
            <a:t>thụ</a:t>
          </a:r>
          <a:r>
            <a:rPr lang="en-US" sz="1600" b="0" dirty="0">
              <a:effectLst/>
            </a:rPr>
            <a:t> </a:t>
          </a:r>
          <a:r>
            <a:rPr lang="en-US" sz="1600" b="0" dirty="0" err="1">
              <a:effectLst/>
            </a:rPr>
            <a:t>điện</a:t>
          </a:r>
          <a:r>
            <a:rPr lang="en-US" sz="1600" b="0" dirty="0">
              <a:effectLst/>
            </a:rPr>
            <a:t> </a:t>
          </a:r>
          <a:r>
            <a:rPr lang="en-US" sz="1600" b="0" dirty="0" err="1">
              <a:effectLst/>
            </a:rPr>
            <a:t>năng</a:t>
          </a:r>
          <a:r>
            <a:rPr lang="en-US" sz="1600" b="0" dirty="0">
              <a:effectLst/>
            </a:rPr>
            <a:t> </a:t>
          </a:r>
          <a:r>
            <a:rPr lang="en-US" sz="1600" b="0" dirty="0" err="1">
              <a:effectLst/>
            </a:rPr>
            <a:t>và</a:t>
          </a:r>
          <a:r>
            <a:rPr lang="en-US" sz="1600" b="0" dirty="0">
              <a:effectLst/>
            </a:rPr>
            <a:t> </a:t>
          </a:r>
          <a:r>
            <a:rPr lang="en-US" sz="1600" b="0" dirty="0" err="1">
              <a:effectLst/>
            </a:rPr>
            <a:t>yêu</a:t>
          </a:r>
          <a:r>
            <a:rPr lang="en-US" sz="1600" b="0" dirty="0">
              <a:effectLst/>
            </a:rPr>
            <a:t> </a:t>
          </a:r>
          <a:r>
            <a:rPr lang="en-US" sz="1600" b="0" dirty="0" err="1">
              <a:effectLst/>
            </a:rPr>
            <a:t>cầu</a:t>
          </a:r>
          <a:r>
            <a:rPr lang="en-US" sz="1600" b="0" dirty="0">
              <a:effectLst/>
            </a:rPr>
            <a:t> </a:t>
          </a:r>
          <a:r>
            <a:rPr lang="en-US" sz="1600" b="0" dirty="0" err="1">
              <a:effectLst/>
            </a:rPr>
            <a:t>bộ</a:t>
          </a:r>
          <a:r>
            <a:rPr lang="en-US" sz="1600" b="0" dirty="0">
              <a:effectLst/>
            </a:rPr>
            <a:t> </a:t>
          </a:r>
          <a:r>
            <a:rPr lang="en-US" sz="1600" b="0" dirty="0" err="1">
              <a:effectLst/>
            </a:rPr>
            <a:t>làm</a:t>
          </a:r>
          <a:r>
            <a:rPr lang="en-US" sz="1600" b="0" dirty="0">
              <a:effectLst/>
            </a:rPr>
            <a:t> </a:t>
          </a:r>
          <a:r>
            <a:rPr lang="en-US" sz="1600" b="0" dirty="0" err="1">
              <a:effectLst/>
            </a:rPr>
            <a:t>mát</a:t>
          </a:r>
          <a:endParaRPr lang="en-US" sz="1600" b="0" dirty="0">
            <a:effectLst/>
          </a:endParaRPr>
        </a:p>
      </dgm:t>
    </dgm:pt>
    <dgm:pt modelId="{C794FD44-F705-8245-BF16-E06D99C2C8F9}" type="parTrans" cxnId="{B932485B-FF0B-D548-8F89-799C03284F8F}">
      <dgm:prSet/>
      <dgm:spPr/>
      <dgm:t>
        <a:bodyPr/>
        <a:lstStyle/>
        <a:p>
          <a:endParaRPr lang="en-US"/>
        </a:p>
      </dgm:t>
    </dgm:pt>
    <dgm:pt modelId="{748BA313-798C-9640-8B3E-9FD17EBB82E1}" type="sibTrans" cxnId="{B932485B-FF0B-D548-8F89-799C03284F8F}">
      <dgm:prSet/>
      <dgm:spPr/>
      <dgm:t>
        <a:bodyPr/>
        <a:lstStyle/>
        <a:p>
          <a:endParaRPr lang="en-US"/>
        </a:p>
      </dgm:t>
    </dgm:pt>
    <dgm:pt modelId="{AEAA4B00-9826-6C43-9661-FBB2B391EB8C}">
      <dgm:prSet custT="1"/>
      <dgm:spPr/>
      <dgm:t>
        <a:bodyPr/>
        <a:lstStyle/>
        <a:p>
          <a:pPr rtl="0"/>
          <a:r>
            <a:rPr lang="en-US" sz="1600" b="0" dirty="0" err="1">
              <a:effectLst/>
            </a:rPr>
            <a:t>Kết</a:t>
          </a:r>
          <a:r>
            <a:rPr lang="en-US" sz="1600" b="0" dirty="0">
              <a:effectLst/>
            </a:rPr>
            <a:t> </a:t>
          </a:r>
          <a:r>
            <a:rPr lang="en-US" sz="1600" b="0" dirty="0" err="1">
              <a:effectLst/>
            </a:rPr>
            <a:t>nối</a:t>
          </a:r>
          <a:r>
            <a:rPr lang="en-US" sz="1600" b="0" dirty="0">
              <a:effectLst/>
            </a:rPr>
            <a:t> </a:t>
          </a:r>
          <a:r>
            <a:rPr lang="en-US" sz="1600" b="0" dirty="0" err="1">
              <a:effectLst/>
            </a:rPr>
            <a:t>giữa</a:t>
          </a:r>
          <a:r>
            <a:rPr lang="en-US" sz="1600" b="0" dirty="0">
              <a:effectLst/>
            </a:rPr>
            <a:t> </a:t>
          </a:r>
          <a:r>
            <a:rPr lang="en-US" sz="1600" b="0" dirty="0" err="1">
              <a:effectLst/>
            </a:rPr>
            <a:t>các</a:t>
          </a:r>
          <a:r>
            <a:rPr lang="en-US" sz="1600" b="0" dirty="0">
              <a:effectLst/>
            </a:rPr>
            <a:t> chip </a:t>
          </a:r>
          <a:r>
            <a:rPr lang="en-US" sz="1600" b="0" dirty="0" err="1">
              <a:effectLst/>
            </a:rPr>
            <a:t>ít</a:t>
          </a:r>
          <a:r>
            <a:rPr lang="en-US" sz="1600" b="0" dirty="0">
              <a:effectLst/>
            </a:rPr>
            <a:t> </a:t>
          </a:r>
          <a:r>
            <a:rPr lang="en-US" sz="1600" b="0" dirty="0" err="1">
              <a:effectLst/>
            </a:rPr>
            <a:t>hơn</a:t>
          </a:r>
          <a:endParaRPr lang="en-US" sz="1600" b="0" dirty="0">
            <a:effectLst/>
          </a:endParaRPr>
        </a:p>
      </dgm:t>
    </dgm:pt>
    <dgm:pt modelId="{F60696E8-1AFF-4242-AFEC-48F064D37990}" type="parTrans" cxnId="{11AAA65A-544E-9C48-B494-C30A31DF58D4}">
      <dgm:prSet/>
      <dgm:spPr/>
      <dgm:t>
        <a:bodyPr/>
        <a:lstStyle/>
        <a:p>
          <a:endParaRPr lang="en-US"/>
        </a:p>
      </dgm:t>
    </dgm:pt>
    <dgm:pt modelId="{014429E6-A74A-D14D-9C28-1650F2B9EF4E}" type="sibTrans" cxnId="{11AAA65A-544E-9C48-B494-C30A31DF58D4}">
      <dgm:prSet/>
      <dgm:spPr/>
      <dgm:t>
        <a:bodyPr/>
        <a:lstStyle/>
        <a:p>
          <a:endParaRPr lang="en-US"/>
        </a:p>
      </dgm:t>
    </dgm:pt>
    <dgm:pt modelId="{7F79720F-E377-5344-9A85-AFB0F93B85CF}">
      <dgm:prSet/>
      <dgm:spPr>
        <a:solidFill>
          <a:schemeClr val="accent3"/>
        </a:solidFill>
      </dgm:spPr>
      <dgm:t>
        <a:bodyPr/>
        <a:lstStyle/>
        <a:p>
          <a:pPr rtl="0"/>
          <a:r>
            <a:rPr lang="en-US" dirty="0" err="1">
              <a:effectLst>
                <a:outerShdw blurRad="38100" dist="38100" dir="2700000" algn="tl">
                  <a:srgbClr val="000000">
                    <a:alpha val="43137"/>
                  </a:srgbClr>
                </a:outerShdw>
              </a:effectLst>
            </a:rPr>
            <a:t>Hệ</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quả</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của</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quy</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luật</a:t>
          </a:r>
          <a:r>
            <a:rPr lang="en-US" dirty="0">
              <a:effectLst>
                <a:outerShdw blurRad="38100" dist="38100" dir="2700000" algn="tl">
                  <a:srgbClr val="000000">
                    <a:alpha val="43137"/>
                  </a:srgbClr>
                </a:outerShdw>
              </a:effectLst>
            </a:rPr>
            <a:t> Moore: </a:t>
          </a:r>
        </a:p>
      </dgm:t>
    </dgm:pt>
    <dgm:pt modelId="{2A2AA238-1DFB-F64F-94B6-D6F5F0EE73CB}" type="sibTrans" cxnId="{713E7D03-B055-FB42-8E27-EC1D78EA836A}">
      <dgm:prSet/>
      <dgm:spPr/>
      <dgm:t>
        <a:bodyPr/>
        <a:lstStyle/>
        <a:p>
          <a:endParaRPr lang="en-US"/>
        </a:p>
      </dgm:t>
    </dgm:pt>
    <dgm:pt modelId="{933050AB-57FE-6E4F-A535-D08658AB3A89}" type="parTrans" cxnId="{713E7D03-B055-FB42-8E27-EC1D78EA836A}">
      <dgm:prSet/>
      <dgm:spPr/>
      <dgm:t>
        <a:bodyPr/>
        <a:lstStyle/>
        <a:p>
          <a:endParaRPr lang="en-US"/>
        </a:p>
      </dgm:t>
    </dgm:pt>
    <dgm:pt modelId="{4AE73C61-08A4-BB42-923D-F4637248A0CC}" type="pres">
      <dgm:prSet presAssocID="{D2585831-502D-374B-A192-B7BABC6D4047}" presName="Name0" presStyleCnt="0">
        <dgm:presLayoutVars>
          <dgm:chMax val="3"/>
          <dgm:chPref val="1"/>
          <dgm:dir/>
          <dgm:animLvl val="lvl"/>
          <dgm:resizeHandles/>
        </dgm:presLayoutVars>
      </dgm:prSet>
      <dgm:spPr/>
    </dgm:pt>
    <dgm:pt modelId="{37E71A41-6A0A-4144-ABAE-9065F23B6835}" type="pres">
      <dgm:prSet presAssocID="{D2585831-502D-374B-A192-B7BABC6D4047}" presName="outerBox" presStyleCnt="0"/>
      <dgm:spPr/>
    </dgm:pt>
    <dgm:pt modelId="{5C554690-5023-454D-81BF-0F8EF7FE64E8}" type="pres">
      <dgm:prSet presAssocID="{D2585831-502D-374B-A192-B7BABC6D4047}" presName="outerBoxParent" presStyleLbl="node1" presStyleIdx="0" presStyleCnt="3"/>
      <dgm:spPr/>
    </dgm:pt>
    <dgm:pt modelId="{DB13DB65-DE9F-594C-8582-A1FC74E9C6C0}" type="pres">
      <dgm:prSet presAssocID="{D2585831-502D-374B-A192-B7BABC6D4047}" presName="outerBoxChildren" presStyleCnt="0"/>
      <dgm:spPr/>
    </dgm:pt>
    <dgm:pt modelId="{6EEF0F2A-3A05-1E47-A263-FF215CF47948}" type="pres">
      <dgm:prSet presAssocID="{D2585831-502D-374B-A192-B7BABC6D4047}" presName="middleBox" presStyleCnt="0"/>
      <dgm:spPr/>
    </dgm:pt>
    <dgm:pt modelId="{B4B2A9B5-CBBA-C949-942A-35DE101CCDFE}" type="pres">
      <dgm:prSet presAssocID="{D2585831-502D-374B-A192-B7BABC6D4047}" presName="middleBoxParent" presStyleLbl="node1" presStyleIdx="1" presStyleCnt="3" custScaleY="125318"/>
      <dgm:spPr/>
    </dgm:pt>
    <dgm:pt modelId="{34E8E3CA-E7C5-6D41-94BA-38DE703CBBA7}" type="pres">
      <dgm:prSet presAssocID="{D2585831-502D-374B-A192-B7BABC6D4047}" presName="middleBoxChildren" presStyleCnt="0"/>
      <dgm:spPr/>
    </dgm:pt>
    <dgm:pt modelId="{EA68CD54-2321-944A-9097-D8C9F2E9C2D9}" type="pres">
      <dgm:prSet presAssocID="{BAD1B133-3FB4-464C-A351-6F91810CD99E}" presName="mChild" presStyleLbl="fgAcc1" presStyleIdx="0" presStyleCnt="6">
        <dgm:presLayoutVars>
          <dgm:bulletEnabled val="1"/>
        </dgm:presLayoutVars>
      </dgm:prSet>
      <dgm:spPr/>
    </dgm:pt>
    <dgm:pt modelId="{AB03BA1D-91DF-8B4F-B43D-D1B478197768}" type="pres">
      <dgm:prSet presAssocID="{D2585831-502D-374B-A192-B7BABC6D4047}" presName="centerBox" presStyleCnt="0"/>
      <dgm:spPr/>
    </dgm:pt>
    <dgm:pt modelId="{9EC0930A-9BAA-D347-A334-BC7E180A4743}" type="pres">
      <dgm:prSet presAssocID="{D2585831-502D-374B-A192-B7BABC6D4047}" presName="centerBoxParent" presStyleLbl="node1" presStyleIdx="2" presStyleCnt="3" custScaleY="128582"/>
      <dgm:spPr/>
    </dgm:pt>
    <dgm:pt modelId="{851B01E6-80ED-E345-8BEA-AD24321E99DF}" type="pres">
      <dgm:prSet presAssocID="{D2585831-502D-374B-A192-B7BABC6D4047}" presName="centerBoxChildren" presStyleCnt="0"/>
      <dgm:spPr/>
    </dgm:pt>
    <dgm:pt modelId="{91813869-71C4-7749-AA7F-6F71B8046448}" type="pres">
      <dgm:prSet presAssocID="{5BBA2911-4874-C74E-85E2-4C5F8F6462D9}" presName="cChild" presStyleLbl="fgAcc1" presStyleIdx="1" presStyleCnt="6" custScaleY="220323">
        <dgm:presLayoutVars>
          <dgm:bulletEnabled val="1"/>
        </dgm:presLayoutVars>
      </dgm:prSet>
      <dgm:spPr/>
    </dgm:pt>
    <dgm:pt modelId="{D62C8E5A-DCDA-9C4F-BCCD-DA89BEF23B4E}" type="pres">
      <dgm:prSet presAssocID="{7F69016B-A921-584C-81B5-0FCF19B650FC}" presName="centerSibTrans" presStyleCnt="0"/>
      <dgm:spPr/>
    </dgm:pt>
    <dgm:pt modelId="{43D95310-0335-8948-925B-493826D68CA7}" type="pres">
      <dgm:prSet presAssocID="{6E822890-7F5D-BA48-A9ED-10EE404E778C}" presName="cChild" presStyleLbl="fgAcc1" presStyleIdx="2" presStyleCnt="6" custScaleY="220324">
        <dgm:presLayoutVars>
          <dgm:bulletEnabled val="1"/>
        </dgm:presLayoutVars>
      </dgm:prSet>
      <dgm:spPr/>
    </dgm:pt>
    <dgm:pt modelId="{4E6DDC86-C701-C443-9AB2-0E9A35DB7AD9}" type="pres">
      <dgm:prSet presAssocID="{6109DA0B-B19C-B241-A668-5D4631C27D39}" presName="centerSibTrans" presStyleCnt="0"/>
      <dgm:spPr/>
    </dgm:pt>
    <dgm:pt modelId="{2BFD2A48-BAFB-C448-9560-380462349BFA}" type="pres">
      <dgm:prSet presAssocID="{52E6D3D1-ABE1-3940-A3F1-FD380C960DD1}" presName="cChild" presStyleLbl="fgAcc1" presStyleIdx="3" presStyleCnt="6" custScaleY="220324">
        <dgm:presLayoutVars>
          <dgm:bulletEnabled val="1"/>
        </dgm:presLayoutVars>
      </dgm:prSet>
      <dgm:spPr/>
    </dgm:pt>
    <dgm:pt modelId="{7E95640C-67A1-F344-B8CD-301632A9C6A3}" type="pres">
      <dgm:prSet presAssocID="{02C9860E-AA50-844C-A097-78F218E24063}" presName="centerSibTrans" presStyleCnt="0"/>
      <dgm:spPr/>
    </dgm:pt>
    <dgm:pt modelId="{54116479-2825-CE4B-A0CD-356DD46D1C46}" type="pres">
      <dgm:prSet presAssocID="{9A9FCB9E-A1F1-0F41-9552-36D8BD5C236C}" presName="cChild" presStyleLbl="fgAcc1" presStyleIdx="4" presStyleCnt="6" custScaleY="220324">
        <dgm:presLayoutVars>
          <dgm:bulletEnabled val="1"/>
        </dgm:presLayoutVars>
      </dgm:prSet>
      <dgm:spPr/>
    </dgm:pt>
    <dgm:pt modelId="{EDF3239A-57F4-AF43-97AF-9D01BB7064C9}" type="pres">
      <dgm:prSet presAssocID="{748BA313-798C-9640-8B3E-9FD17EBB82E1}" presName="centerSibTrans" presStyleCnt="0"/>
      <dgm:spPr/>
    </dgm:pt>
    <dgm:pt modelId="{A184587C-4EF5-0248-B0F8-E4E73CF3787B}" type="pres">
      <dgm:prSet presAssocID="{AEAA4B00-9826-6C43-9661-FBB2B391EB8C}" presName="cChild" presStyleLbl="fgAcc1" presStyleIdx="5" presStyleCnt="6" custScaleY="220324">
        <dgm:presLayoutVars>
          <dgm:bulletEnabled val="1"/>
        </dgm:presLayoutVars>
      </dgm:prSet>
      <dgm:spPr/>
    </dgm:pt>
  </dgm:ptLst>
  <dgm:cxnLst>
    <dgm:cxn modelId="{C0B35203-E1EA-1F4F-9021-D80D2FC50ABF}" type="presOf" srcId="{9083D836-F9C2-FD40-994A-FBDB3E6A01B7}" destId="{5C554690-5023-454D-81BF-0F8EF7FE64E8}" srcOrd="0" destOrd="0" presId="urn:microsoft.com/office/officeart/2005/8/layout/target2"/>
    <dgm:cxn modelId="{713E7D03-B055-FB42-8E27-EC1D78EA836A}" srcId="{D2585831-502D-374B-A192-B7BABC6D4047}" destId="{7F79720F-E377-5344-9A85-AFB0F93B85CF}" srcOrd="2" destOrd="0" parTransId="{933050AB-57FE-6E4F-A535-D08658AB3A89}" sibTransId="{2A2AA238-1DFB-F64F-94B6-D6F5F0EE73CB}"/>
    <dgm:cxn modelId="{2C9A8C07-B658-9D4D-BE2E-E9C07797103D}" srcId="{D2585831-502D-374B-A192-B7BABC6D4047}" destId="{9083D836-F9C2-FD40-994A-FBDB3E6A01B7}" srcOrd="0" destOrd="0" parTransId="{BEC757D0-ECF8-C74C-9713-97041B080D64}" sibTransId="{8036F8FD-772A-904A-A70C-A16E59E6D5BD}"/>
    <dgm:cxn modelId="{6239CC0B-794B-3149-9C10-B0198AC8F816}" type="presOf" srcId="{AEAA4B00-9826-6C43-9661-FBB2B391EB8C}" destId="{A184587C-4EF5-0248-B0F8-E4E73CF3787B}" srcOrd="0" destOrd="0" presId="urn:microsoft.com/office/officeart/2005/8/layout/target2"/>
    <dgm:cxn modelId="{6BB18F36-1EFB-1B40-AB12-DFEB2BAED6CD}" type="presOf" srcId="{7F79720F-E377-5344-9A85-AFB0F93B85CF}" destId="{9EC0930A-9BAA-D347-A334-BC7E180A4743}" srcOrd="0" destOrd="0" presId="urn:microsoft.com/office/officeart/2005/8/layout/target2"/>
    <dgm:cxn modelId="{C878F039-0BE5-7B4C-A238-12542864A3CD}" srcId="{D2585831-502D-374B-A192-B7BABC6D4047}" destId="{F661BF27-3B17-DD40-95C5-81C23D7C8061}" srcOrd="1" destOrd="0" parTransId="{CE9AFAC9-BEB6-734D-8EE3-122E2573F04B}" sibTransId="{0AA3D669-0874-F54C-9B68-AB116181B3C4}"/>
    <dgm:cxn modelId="{B932485B-FF0B-D548-8F89-799C03284F8F}" srcId="{7F79720F-E377-5344-9A85-AFB0F93B85CF}" destId="{9A9FCB9E-A1F1-0F41-9552-36D8BD5C236C}" srcOrd="3" destOrd="0" parTransId="{C794FD44-F705-8245-BF16-E06D99C2C8F9}" sibTransId="{748BA313-798C-9640-8B3E-9FD17EBB82E1}"/>
    <dgm:cxn modelId="{79BBBC5F-A9F5-6C4B-A81B-56A2BD7B9031}" srcId="{7F79720F-E377-5344-9A85-AFB0F93B85CF}" destId="{52E6D3D1-ABE1-3940-A3F1-FD380C960DD1}" srcOrd="2" destOrd="0" parTransId="{B50FECC3-7EE9-3F44-B903-D1E4F55A26F2}" sibTransId="{02C9860E-AA50-844C-A097-78F218E24063}"/>
    <dgm:cxn modelId="{E9DC3949-8189-614E-8E34-61CF92626D2A}" type="presOf" srcId="{D2585831-502D-374B-A192-B7BABC6D4047}" destId="{4AE73C61-08A4-BB42-923D-F4637248A0CC}" srcOrd="0" destOrd="0" presId="urn:microsoft.com/office/officeart/2005/8/layout/target2"/>
    <dgm:cxn modelId="{B6086D6C-149D-C540-8419-E6FC3F823604}" type="presOf" srcId="{9A9FCB9E-A1F1-0F41-9552-36D8BD5C236C}" destId="{54116479-2825-CE4B-A0CD-356DD46D1C46}" srcOrd="0" destOrd="0" presId="urn:microsoft.com/office/officeart/2005/8/layout/target2"/>
    <dgm:cxn modelId="{4847154F-8122-E545-BFE9-FE0D2254CA64}" srcId="{F661BF27-3B17-DD40-95C5-81C23D7C8061}" destId="{BAD1B133-3FB4-464C-A351-6F91810CD99E}" srcOrd="0" destOrd="0" parTransId="{736A4E65-B531-E547-B202-8F8898FAB6E9}" sibTransId="{86F678DF-B5F7-8C4B-8A6C-FD1FE14096F1}"/>
    <dgm:cxn modelId="{11AAA65A-544E-9C48-B494-C30A31DF58D4}" srcId="{7F79720F-E377-5344-9A85-AFB0F93B85CF}" destId="{AEAA4B00-9826-6C43-9661-FBB2B391EB8C}" srcOrd="4" destOrd="0" parTransId="{F60696E8-1AFF-4242-AFEC-48F064D37990}" sibTransId="{014429E6-A74A-D14D-9C28-1650F2B9EF4E}"/>
    <dgm:cxn modelId="{32C37194-35F8-2541-9E02-C3C6962857BC}" type="presOf" srcId="{5BBA2911-4874-C74E-85E2-4C5F8F6462D9}" destId="{91813869-71C4-7749-AA7F-6F71B8046448}" srcOrd="0" destOrd="0" presId="urn:microsoft.com/office/officeart/2005/8/layout/target2"/>
    <dgm:cxn modelId="{48AE94D2-185F-BF49-B0AE-F301A02878BC}" type="presOf" srcId="{BAD1B133-3FB4-464C-A351-6F91810CD99E}" destId="{EA68CD54-2321-944A-9097-D8C9F2E9C2D9}" srcOrd="0" destOrd="0" presId="urn:microsoft.com/office/officeart/2005/8/layout/target2"/>
    <dgm:cxn modelId="{D2A0ABD5-695B-B044-8F63-7563A3F7D76C}" srcId="{7F79720F-E377-5344-9A85-AFB0F93B85CF}" destId="{6E822890-7F5D-BA48-A9ED-10EE404E778C}" srcOrd="1" destOrd="0" parTransId="{11F5D556-1EBA-3446-B76E-D7F2228000ED}" sibTransId="{6109DA0B-B19C-B241-A668-5D4631C27D39}"/>
    <dgm:cxn modelId="{5CEDC3E7-7F37-E44B-9947-528F5B34C7A4}" type="presOf" srcId="{6E822890-7F5D-BA48-A9ED-10EE404E778C}" destId="{43D95310-0335-8948-925B-493826D68CA7}" srcOrd="0" destOrd="0" presId="urn:microsoft.com/office/officeart/2005/8/layout/target2"/>
    <dgm:cxn modelId="{78E55AEF-42F6-4C41-B7FC-72E773609FC6}" type="presOf" srcId="{52E6D3D1-ABE1-3940-A3F1-FD380C960DD1}" destId="{2BFD2A48-BAFB-C448-9560-380462349BFA}" srcOrd="0" destOrd="0" presId="urn:microsoft.com/office/officeart/2005/8/layout/target2"/>
    <dgm:cxn modelId="{A50FDAFF-E888-4141-ABE8-EB107623D90C}" srcId="{7F79720F-E377-5344-9A85-AFB0F93B85CF}" destId="{5BBA2911-4874-C74E-85E2-4C5F8F6462D9}" srcOrd="0" destOrd="0" parTransId="{72E3CE4C-AB68-E447-8363-547C71E9E9EE}" sibTransId="{7F69016B-A921-584C-81B5-0FCF19B650FC}"/>
    <dgm:cxn modelId="{BD84DBFF-15DC-6A46-B85A-9AAD7A886181}" type="presOf" srcId="{F661BF27-3B17-DD40-95C5-81C23D7C8061}" destId="{B4B2A9B5-CBBA-C949-942A-35DE101CCDFE}" srcOrd="0" destOrd="0" presId="urn:microsoft.com/office/officeart/2005/8/layout/target2"/>
    <dgm:cxn modelId="{0FFC1049-F110-9C4C-8DF4-9BDDA7CA9A2E}" type="presParOf" srcId="{4AE73C61-08A4-BB42-923D-F4637248A0CC}" destId="{37E71A41-6A0A-4144-ABAE-9065F23B6835}" srcOrd="0" destOrd="0" presId="urn:microsoft.com/office/officeart/2005/8/layout/target2"/>
    <dgm:cxn modelId="{CC7F0AA1-E09D-5645-95A1-7106CA8FA0CB}" type="presParOf" srcId="{37E71A41-6A0A-4144-ABAE-9065F23B6835}" destId="{5C554690-5023-454D-81BF-0F8EF7FE64E8}" srcOrd="0" destOrd="0" presId="urn:microsoft.com/office/officeart/2005/8/layout/target2"/>
    <dgm:cxn modelId="{8A4C2525-D995-D245-96B9-CCC865DC9F11}" type="presParOf" srcId="{37E71A41-6A0A-4144-ABAE-9065F23B6835}" destId="{DB13DB65-DE9F-594C-8582-A1FC74E9C6C0}" srcOrd="1" destOrd="0" presId="urn:microsoft.com/office/officeart/2005/8/layout/target2"/>
    <dgm:cxn modelId="{3294C466-FFB1-5A44-84B2-ED98FC1B3BB4}" type="presParOf" srcId="{4AE73C61-08A4-BB42-923D-F4637248A0CC}" destId="{6EEF0F2A-3A05-1E47-A263-FF215CF47948}" srcOrd="1" destOrd="0" presId="urn:microsoft.com/office/officeart/2005/8/layout/target2"/>
    <dgm:cxn modelId="{5F367406-4A58-324F-AC6C-C5413E584C35}" type="presParOf" srcId="{6EEF0F2A-3A05-1E47-A263-FF215CF47948}" destId="{B4B2A9B5-CBBA-C949-942A-35DE101CCDFE}" srcOrd="0" destOrd="0" presId="urn:microsoft.com/office/officeart/2005/8/layout/target2"/>
    <dgm:cxn modelId="{5AC4AEE9-CF85-1D43-A2DF-23DD26010196}" type="presParOf" srcId="{6EEF0F2A-3A05-1E47-A263-FF215CF47948}" destId="{34E8E3CA-E7C5-6D41-94BA-38DE703CBBA7}" srcOrd="1" destOrd="0" presId="urn:microsoft.com/office/officeart/2005/8/layout/target2"/>
    <dgm:cxn modelId="{13D5F622-7DB2-E74A-87DE-D7D94A389BD3}" type="presParOf" srcId="{34E8E3CA-E7C5-6D41-94BA-38DE703CBBA7}" destId="{EA68CD54-2321-944A-9097-D8C9F2E9C2D9}" srcOrd="0" destOrd="0" presId="urn:microsoft.com/office/officeart/2005/8/layout/target2"/>
    <dgm:cxn modelId="{B4EC5EE1-F2F9-8248-9D12-90E418CDD1F9}" type="presParOf" srcId="{4AE73C61-08A4-BB42-923D-F4637248A0CC}" destId="{AB03BA1D-91DF-8B4F-B43D-D1B478197768}" srcOrd="2" destOrd="0" presId="urn:microsoft.com/office/officeart/2005/8/layout/target2"/>
    <dgm:cxn modelId="{8C0AD04F-29D6-634F-B65D-804A7C3AEA91}" type="presParOf" srcId="{AB03BA1D-91DF-8B4F-B43D-D1B478197768}" destId="{9EC0930A-9BAA-D347-A334-BC7E180A4743}" srcOrd="0" destOrd="0" presId="urn:microsoft.com/office/officeart/2005/8/layout/target2"/>
    <dgm:cxn modelId="{D37F99F3-CE92-9B43-BA0F-90084D4B045D}" type="presParOf" srcId="{AB03BA1D-91DF-8B4F-B43D-D1B478197768}" destId="{851B01E6-80ED-E345-8BEA-AD24321E99DF}" srcOrd="1" destOrd="0" presId="urn:microsoft.com/office/officeart/2005/8/layout/target2"/>
    <dgm:cxn modelId="{85ED0D2A-B5CE-E44F-AEAD-A1BED1E02F2E}" type="presParOf" srcId="{851B01E6-80ED-E345-8BEA-AD24321E99DF}" destId="{91813869-71C4-7749-AA7F-6F71B8046448}" srcOrd="0" destOrd="0" presId="urn:microsoft.com/office/officeart/2005/8/layout/target2"/>
    <dgm:cxn modelId="{C773B59C-41DC-A548-AB03-F269FDDAB4F6}" type="presParOf" srcId="{851B01E6-80ED-E345-8BEA-AD24321E99DF}" destId="{D62C8E5A-DCDA-9C4F-BCCD-DA89BEF23B4E}" srcOrd="1" destOrd="0" presId="urn:microsoft.com/office/officeart/2005/8/layout/target2"/>
    <dgm:cxn modelId="{8DDB8814-F369-234A-B0D6-AE2DBF356FC4}" type="presParOf" srcId="{851B01E6-80ED-E345-8BEA-AD24321E99DF}" destId="{43D95310-0335-8948-925B-493826D68CA7}" srcOrd="2" destOrd="0" presId="urn:microsoft.com/office/officeart/2005/8/layout/target2"/>
    <dgm:cxn modelId="{B753E267-C692-A14A-838A-D216DBDC5B9E}" type="presParOf" srcId="{851B01E6-80ED-E345-8BEA-AD24321E99DF}" destId="{4E6DDC86-C701-C443-9AB2-0E9A35DB7AD9}" srcOrd="3" destOrd="0" presId="urn:microsoft.com/office/officeart/2005/8/layout/target2"/>
    <dgm:cxn modelId="{AF4B874F-1A41-B44B-A5EC-FE80B31679EC}" type="presParOf" srcId="{851B01E6-80ED-E345-8BEA-AD24321E99DF}" destId="{2BFD2A48-BAFB-C448-9560-380462349BFA}" srcOrd="4" destOrd="0" presId="urn:microsoft.com/office/officeart/2005/8/layout/target2"/>
    <dgm:cxn modelId="{0C4A58DD-C2CD-5B42-83D4-ED8D8737B475}" type="presParOf" srcId="{851B01E6-80ED-E345-8BEA-AD24321E99DF}" destId="{7E95640C-67A1-F344-B8CD-301632A9C6A3}" srcOrd="5" destOrd="0" presId="urn:microsoft.com/office/officeart/2005/8/layout/target2"/>
    <dgm:cxn modelId="{78266B7C-452E-614B-A7DE-7E0103291EA0}" type="presParOf" srcId="{851B01E6-80ED-E345-8BEA-AD24321E99DF}" destId="{54116479-2825-CE4B-A0CD-356DD46D1C46}" srcOrd="6" destOrd="0" presId="urn:microsoft.com/office/officeart/2005/8/layout/target2"/>
    <dgm:cxn modelId="{46A9448A-09D8-E34F-B65B-F3998BB80E2A}" type="presParOf" srcId="{851B01E6-80ED-E345-8BEA-AD24321E99DF}" destId="{EDF3239A-57F4-AF43-97AF-9D01BB7064C9}" srcOrd="7" destOrd="0" presId="urn:microsoft.com/office/officeart/2005/8/layout/target2"/>
    <dgm:cxn modelId="{3101F711-CD9F-2B4F-B31D-92847D39FEA7}" type="presParOf" srcId="{851B01E6-80ED-E345-8BEA-AD24321E99DF}" destId="{A184587C-4EF5-0248-B0F8-E4E73CF3787B}" srcOrd="8"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2EFA566-17A9-FD48-A829-90562E3C3647}"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C65202D0-D028-2C41-AFFD-C903E5280C10}">
      <dgm:prSet/>
      <dgm:spPr>
        <a:ln>
          <a:solidFill>
            <a:schemeClr val="accent1"/>
          </a:solidFill>
        </a:ln>
      </dgm:spPr>
      <dgm:t>
        <a:bodyPr/>
        <a:lstStyle/>
        <a:p>
          <a:pPr rtl="0"/>
          <a:r>
            <a:rPr lang="en-US" b="1" dirty="0">
              <a:effectLst>
                <a:outerShdw blurRad="38100" dist="38100" dir="2700000" algn="tl">
                  <a:srgbClr val="000000">
                    <a:alpha val="43137"/>
                  </a:srgbClr>
                </a:outerShdw>
              </a:effectLst>
            </a:rPr>
            <a:t>Pentium</a:t>
          </a:r>
        </a:p>
      </dgm:t>
    </dgm:pt>
    <dgm:pt modelId="{19E40B97-217D-9542-A42F-7A0819291CA5}" type="parTrans" cxnId="{83186716-1E79-5E4E-956A-2C334D180E61}">
      <dgm:prSet/>
      <dgm:spPr/>
      <dgm:t>
        <a:bodyPr/>
        <a:lstStyle/>
        <a:p>
          <a:endParaRPr lang="en-US"/>
        </a:p>
      </dgm:t>
    </dgm:pt>
    <dgm:pt modelId="{B27F23E4-0632-4D43-93FF-9B021F9B6998}" type="sibTrans" cxnId="{83186716-1E79-5E4E-956A-2C334D180E61}">
      <dgm:prSet/>
      <dgm:spPr/>
      <dgm:t>
        <a:bodyPr/>
        <a:lstStyle/>
        <a:p>
          <a:endParaRPr lang="en-US"/>
        </a:p>
      </dgm:t>
    </dgm:pt>
    <dgm:pt modelId="{C9D1FC3C-EC75-7941-BE92-DA58E9F560DF}">
      <dgm:prSet/>
      <dgm:spPr/>
      <dgm:t>
        <a:bodyPr/>
        <a:lstStyle/>
        <a:p>
          <a:pPr rtl="0"/>
          <a:r>
            <a:rPr lang="en-US" dirty="0" err="1"/>
            <a:t>Siêu</a:t>
          </a:r>
          <a:r>
            <a:rPr lang="en-US" dirty="0"/>
            <a:t> </a:t>
          </a:r>
          <a:r>
            <a:rPr lang="en-US" dirty="0" err="1"/>
            <a:t>vô</a:t>
          </a:r>
          <a:r>
            <a:rPr lang="en-US" dirty="0"/>
            <a:t> </a:t>
          </a:r>
          <a:r>
            <a:rPr lang="en-US" dirty="0" err="1"/>
            <a:t>hướng</a:t>
          </a:r>
          <a:endParaRPr lang="en-US" dirty="0"/>
        </a:p>
      </dgm:t>
    </dgm:pt>
    <dgm:pt modelId="{6D00887B-DEE3-EF4A-8F49-00CD47051876}" type="parTrans" cxnId="{911E13EE-7F71-FA48-9790-036DD7563746}">
      <dgm:prSet/>
      <dgm:spPr/>
      <dgm:t>
        <a:bodyPr/>
        <a:lstStyle/>
        <a:p>
          <a:endParaRPr lang="en-US"/>
        </a:p>
      </dgm:t>
    </dgm:pt>
    <dgm:pt modelId="{54150A20-0496-B344-BCFC-15AC24376D88}" type="sibTrans" cxnId="{911E13EE-7F71-FA48-9790-036DD7563746}">
      <dgm:prSet/>
      <dgm:spPr/>
      <dgm:t>
        <a:bodyPr/>
        <a:lstStyle/>
        <a:p>
          <a:endParaRPr lang="en-US"/>
        </a:p>
      </dgm:t>
    </dgm:pt>
    <dgm:pt modelId="{0C8B901A-41D8-9D42-83FD-1DFAB30506D2}">
      <dgm:prSet/>
      <dgm:spPr/>
      <dgm:t>
        <a:bodyPr/>
        <a:lstStyle/>
        <a:p>
          <a:pPr rtl="0"/>
          <a:r>
            <a:rPr lang="en-US"/>
            <a:t>Nhiều lệnh được xử lý song song</a:t>
          </a:r>
          <a:endParaRPr lang="en-US" dirty="0"/>
        </a:p>
      </dgm:t>
    </dgm:pt>
    <dgm:pt modelId="{46815EB1-5224-0843-AD8B-8A09D31EDEAD}" type="parTrans" cxnId="{20EFDB89-2F05-AB41-9B47-5F1E5485D2E0}">
      <dgm:prSet/>
      <dgm:spPr/>
      <dgm:t>
        <a:bodyPr/>
        <a:lstStyle/>
        <a:p>
          <a:endParaRPr lang="en-US"/>
        </a:p>
      </dgm:t>
    </dgm:pt>
    <dgm:pt modelId="{4219AB5F-A2C3-FC4B-BCD7-8549199A1F4C}" type="sibTrans" cxnId="{20EFDB89-2F05-AB41-9B47-5F1E5485D2E0}">
      <dgm:prSet/>
      <dgm:spPr/>
      <dgm:t>
        <a:bodyPr/>
        <a:lstStyle/>
        <a:p>
          <a:endParaRPr lang="en-US"/>
        </a:p>
      </dgm:t>
    </dgm:pt>
    <dgm:pt modelId="{348D0B25-6326-DD4A-89DB-CDBE3ABB4E92}">
      <dgm:prSet/>
      <dgm:spPr/>
      <dgm:t>
        <a:bodyPr/>
        <a:lstStyle/>
        <a:p>
          <a:pPr rtl="0"/>
          <a:r>
            <a:rPr lang="en-US" b="1" dirty="0">
              <a:effectLst>
                <a:outerShdw blurRad="38100" dist="38100" dir="2700000" algn="tl">
                  <a:srgbClr val="000000">
                    <a:alpha val="43137"/>
                  </a:srgbClr>
                </a:outerShdw>
              </a:effectLst>
            </a:rPr>
            <a:t>Pentium Pro</a:t>
          </a:r>
        </a:p>
      </dgm:t>
    </dgm:pt>
    <dgm:pt modelId="{BAB028A2-A2B6-8E4F-ABF8-CCA14A9CA29C}" type="parTrans" cxnId="{601E5B22-1273-AE4B-AC2D-A3BAF0B044C3}">
      <dgm:prSet/>
      <dgm:spPr/>
      <dgm:t>
        <a:bodyPr/>
        <a:lstStyle/>
        <a:p>
          <a:endParaRPr lang="en-US"/>
        </a:p>
      </dgm:t>
    </dgm:pt>
    <dgm:pt modelId="{C47EB907-1334-3C41-94B1-45F37DD82D15}" type="sibTrans" cxnId="{601E5B22-1273-AE4B-AC2D-A3BAF0B044C3}">
      <dgm:prSet/>
      <dgm:spPr/>
      <dgm:t>
        <a:bodyPr/>
        <a:lstStyle/>
        <a:p>
          <a:endParaRPr lang="en-US"/>
        </a:p>
      </dgm:t>
    </dgm:pt>
    <dgm:pt modelId="{E82A457F-5875-DF4A-A425-24C92DEF59C5}">
      <dgm:prSet/>
      <dgm:spPr/>
      <dgm:t>
        <a:bodyPr/>
        <a:lstStyle/>
        <a:p>
          <a:pPr rtl="0"/>
          <a:r>
            <a:rPr lang="en-US" dirty="0" err="1"/>
            <a:t>Siêu</a:t>
          </a:r>
          <a:r>
            <a:rPr lang="en-US" dirty="0"/>
            <a:t> </a:t>
          </a:r>
          <a:r>
            <a:rPr lang="en-US" dirty="0" err="1"/>
            <a:t>vô</a:t>
          </a:r>
          <a:r>
            <a:rPr lang="en-US" dirty="0"/>
            <a:t> </a:t>
          </a:r>
          <a:r>
            <a:rPr lang="en-US" dirty="0" err="1"/>
            <a:t>hướng</a:t>
          </a:r>
          <a:r>
            <a:rPr lang="en-US" dirty="0"/>
            <a:t> </a:t>
          </a:r>
          <a:r>
            <a:rPr lang="en-US" dirty="0" err="1"/>
            <a:t>tăng</a:t>
          </a:r>
          <a:endParaRPr lang="en-US" dirty="0"/>
        </a:p>
      </dgm:t>
    </dgm:pt>
    <dgm:pt modelId="{619D8F5F-A6D7-1F4D-882D-838CC9EAE7CD}" type="parTrans" cxnId="{968E268A-99FD-D047-BFAB-8AC4D66010C4}">
      <dgm:prSet/>
      <dgm:spPr/>
      <dgm:t>
        <a:bodyPr/>
        <a:lstStyle/>
        <a:p>
          <a:endParaRPr lang="en-US"/>
        </a:p>
      </dgm:t>
    </dgm:pt>
    <dgm:pt modelId="{44768EA1-26BA-F14A-BD6C-81698F85A35E}" type="sibTrans" cxnId="{968E268A-99FD-D047-BFAB-8AC4D66010C4}">
      <dgm:prSet/>
      <dgm:spPr/>
      <dgm:t>
        <a:bodyPr/>
        <a:lstStyle/>
        <a:p>
          <a:endParaRPr lang="en-US"/>
        </a:p>
      </dgm:t>
    </dgm:pt>
    <dgm:pt modelId="{1F44FC6D-B871-EB4E-A600-A035A10BBA0F}">
      <dgm:prSet/>
      <dgm:spPr/>
      <dgm:t>
        <a:bodyPr/>
        <a:lstStyle/>
        <a:p>
          <a:pPr rtl="0"/>
          <a:r>
            <a:rPr lang="en-GB" dirty="0" err="1"/>
            <a:t>Dự</a:t>
          </a:r>
          <a:r>
            <a:rPr lang="en-GB" dirty="0"/>
            <a:t> </a:t>
          </a:r>
          <a:r>
            <a:rPr lang="en-GB" dirty="0" err="1"/>
            <a:t>đoán</a:t>
          </a:r>
          <a:r>
            <a:rPr lang="en-GB" dirty="0"/>
            <a:t> </a:t>
          </a:r>
          <a:r>
            <a:rPr lang="en-GB" dirty="0" err="1"/>
            <a:t>nhánh</a:t>
          </a:r>
          <a:endParaRPr lang="en-GB" dirty="0"/>
        </a:p>
      </dgm:t>
    </dgm:pt>
    <dgm:pt modelId="{9CD30976-CF1B-734E-A26B-2607ABD9D796}" type="parTrans" cxnId="{401123D5-82DC-704F-A4AC-509C48E641C4}">
      <dgm:prSet/>
      <dgm:spPr/>
      <dgm:t>
        <a:bodyPr/>
        <a:lstStyle/>
        <a:p>
          <a:endParaRPr lang="en-US"/>
        </a:p>
      </dgm:t>
    </dgm:pt>
    <dgm:pt modelId="{56F19561-7DB1-544A-B52D-13607DF85FD1}" type="sibTrans" cxnId="{401123D5-82DC-704F-A4AC-509C48E641C4}">
      <dgm:prSet/>
      <dgm:spPr/>
      <dgm:t>
        <a:bodyPr/>
        <a:lstStyle/>
        <a:p>
          <a:endParaRPr lang="en-US"/>
        </a:p>
      </dgm:t>
    </dgm:pt>
    <dgm:pt modelId="{FDE8AE7C-D9D1-1148-81DD-4E89A37C93B6}">
      <dgm:prSet/>
      <dgm:spPr/>
      <dgm:t>
        <a:bodyPr/>
        <a:lstStyle/>
        <a:p>
          <a:pPr rtl="0"/>
          <a:r>
            <a:rPr lang="en-GB" dirty="0" err="1"/>
            <a:t>Phân</a:t>
          </a:r>
          <a:r>
            <a:rPr lang="en-GB" dirty="0"/>
            <a:t> </a:t>
          </a:r>
          <a:r>
            <a:rPr lang="en-GB" dirty="0" err="1"/>
            <a:t>tích</a:t>
          </a:r>
          <a:r>
            <a:rPr lang="en-GB" dirty="0"/>
            <a:t> </a:t>
          </a:r>
          <a:r>
            <a:rPr lang="en-GB" dirty="0" err="1"/>
            <a:t>dòng</a:t>
          </a:r>
          <a:r>
            <a:rPr lang="en-GB" dirty="0"/>
            <a:t> </a:t>
          </a:r>
          <a:r>
            <a:rPr lang="en-GB" dirty="0" err="1"/>
            <a:t>dữ</a:t>
          </a:r>
          <a:r>
            <a:rPr lang="en-GB" dirty="0"/>
            <a:t> </a:t>
          </a:r>
          <a:r>
            <a:rPr lang="en-GB" dirty="0" err="1"/>
            <a:t>liệu</a:t>
          </a:r>
          <a:endParaRPr lang="en-GB" dirty="0"/>
        </a:p>
      </dgm:t>
    </dgm:pt>
    <dgm:pt modelId="{8E6A4A46-4A5F-6240-9722-07B4887D5A86}" type="parTrans" cxnId="{5AF82AD0-A0A6-2240-9957-1A7C13199623}">
      <dgm:prSet/>
      <dgm:spPr/>
      <dgm:t>
        <a:bodyPr/>
        <a:lstStyle/>
        <a:p>
          <a:endParaRPr lang="en-US"/>
        </a:p>
      </dgm:t>
    </dgm:pt>
    <dgm:pt modelId="{CC846DFC-CC4F-C249-8E47-38D728A4D758}" type="sibTrans" cxnId="{5AF82AD0-A0A6-2240-9957-1A7C13199623}">
      <dgm:prSet/>
      <dgm:spPr/>
      <dgm:t>
        <a:bodyPr/>
        <a:lstStyle/>
        <a:p>
          <a:endParaRPr lang="en-US"/>
        </a:p>
      </dgm:t>
    </dgm:pt>
    <dgm:pt modelId="{E7E38A67-942C-F34D-B3D6-66E3854BE617}">
      <dgm:prSet/>
      <dgm:spPr/>
      <dgm:t>
        <a:bodyPr/>
        <a:lstStyle/>
        <a:p>
          <a:pPr rtl="0"/>
          <a:r>
            <a:rPr lang="en-US" dirty="0" err="1"/>
            <a:t>Thi</a:t>
          </a:r>
          <a:r>
            <a:rPr lang="en-US" dirty="0"/>
            <a:t> </a:t>
          </a:r>
          <a:r>
            <a:rPr lang="en-US" dirty="0" err="1"/>
            <a:t>hành</a:t>
          </a:r>
          <a:r>
            <a:rPr lang="en-US" dirty="0"/>
            <a:t> </a:t>
          </a:r>
          <a:r>
            <a:rPr lang="en-US" dirty="0" err="1"/>
            <a:t>lệnh</a:t>
          </a:r>
          <a:r>
            <a:rPr lang="en-US" dirty="0"/>
            <a:t> </a:t>
          </a:r>
          <a:r>
            <a:rPr lang="en-US" dirty="0" err="1"/>
            <a:t>luận</a:t>
          </a:r>
          <a:r>
            <a:rPr lang="en-US" dirty="0"/>
            <a:t> </a:t>
          </a:r>
          <a:r>
            <a:rPr lang="en-US" dirty="0" err="1"/>
            <a:t>lý</a:t>
          </a:r>
          <a:endParaRPr lang="en-US" dirty="0"/>
        </a:p>
      </dgm:t>
    </dgm:pt>
    <dgm:pt modelId="{46BB9218-CB30-5C41-AE60-A9B43ED756D7}" type="parTrans" cxnId="{D496E2D1-9410-D747-9743-9D08B2E5FF37}">
      <dgm:prSet/>
      <dgm:spPr/>
      <dgm:t>
        <a:bodyPr/>
        <a:lstStyle/>
        <a:p>
          <a:endParaRPr lang="en-US"/>
        </a:p>
      </dgm:t>
    </dgm:pt>
    <dgm:pt modelId="{EAC10DA1-A8F0-8649-B6F1-B4B2C7DD4B3B}" type="sibTrans" cxnId="{D496E2D1-9410-D747-9743-9D08B2E5FF37}">
      <dgm:prSet/>
      <dgm:spPr/>
      <dgm:t>
        <a:bodyPr/>
        <a:lstStyle/>
        <a:p>
          <a:endParaRPr lang="en-US"/>
        </a:p>
      </dgm:t>
    </dgm:pt>
    <dgm:pt modelId="{629BAF70-4264-8942-A8B1-FFC0BF0F459F}">
      <dgm:prSet/>
      <dgm:spPr/>
      <dgm:t>
        <a:bodyPr/>
        <a:lstStyle/>
        <a:p>
          <a:pPr rtl="0"/>
          <a:r>
            <a:rPr lang="en-GB" b="1" dirty="0">
              <a:effectLst>
                <a:outerShdw blurRad="38100" dist="38100" dir="2700000" algn="tl">
                  <a:srgbClr val="000000">
                    <a:alpha val="43137"/>
                  </a:srgbClr>
                </a:outerShdw>
              </a:effectLst>
            </a:rPr>
            <a:t>Pentium II</a:t>
          </a:r>
        </a:p>
      </dgm:t>
    </dgm:pt>
    <dgm:pt modelId="{0EAF3BE4-3CBE-3844-AF37-92601C9B3515}" type="parTrans" cxnId="{07426261-972F-7D4B-A067-820B63CBB0E8}">
      <dgm:prSet/>
      <dgm:spPr/>
      <dgm:t>
        <a:bodyPr/>
        <a:lstStyle/>
        <a:p>
          <a:endParaRPr lang="en-US"/>
        </a:p>
      </dgm:t>
    </dgm:pt>
    <dgm:pt modelId="{2BEC612C-2F18-EC42-B458-BFD8397C1271}" type="sibTrans" cxnId="{07426261-972F-7D4B-A067-820B63CBB0E8}">
      <dgm:prSet/>
      <dgm:spPr/>
      <dgm:t>
        <a:bodyPr/>
        <a:lstStyle/>
        <a:p>
          <a:endParaRPr lang="en-US"/>
        </a:p>
      </dgm:t>
    </dgm:pt>
    <dgm:pt modelId="{51075342-860F-C64C-AA29-C3BA22E30E7A}">
      <dgm:prSet/>
      <dgm:spPr/>
      <dgm:t>
        <a:bodyPr/>
        <a:lstStyle/>
        <a:p>
          <a:pPr rtl="0"/>
          <a:r>
            <a:rPr lang="en-US" dirty="0" err="1"/>
            <a:t>Kĩ</a:t>
          </a:r>
          <a:r>
            <a:rPr lang="en-US" dirty="0"/>
            <a:t> </a:t>
          </a:r>
          <a:r>
            <a:rPr lang="en-US" dirty="0" err="1"/>
            <a:t>thuật</a:t>
          </a:r>
          <a:r>
            <a:rPr lang="en-US" dirty="0"/>
            <a:t> MMX </a:t>
          </a:r>
        </a:p>
      </dgm:t>
    </dgm:pt>
    <dgm:pt modelId="{C62109CC-FDE5-534F-9AC0-6D51C0DA489E}" type="parTrans" cxnId="{47D50B92-3BFD-FC4F-85FE-CB52D20FCC3B}">
      <dgm:prSet/>
      <dgm:spPr/>
      <dgm:t>
        <a:bodyPr/>
        <a:lstStyle/>
        <a:p>
          <a:endParaRPr lang="en-US"/>
        </a:p>
      </dgm:t>
    </dgm:pt>
    <dgm:pt modelId="{106F7D0B-0CFC-C24E-A410-97C14DD1E7BC}" type="sibTrans" cxnId="{47D50B92-3BFD-FC4F-85FE-CB52D20FCC3B}">
      <dgm:prSet/>
      <dgm:spPr/>
      <dgm:t>
        <a:bodyPr/>
        <a:lstStyle/>
        <a:p>
          <a:endParaRPr lang="en-US"/>
        </a:p>
      </dgm:t>
    </dgm:pt>
    <dgm:pt modelId="{E9C56EDA-2CFC-094F-A6E0-B3345F53CA6B}">
      <dgm:prSet/>
      <dgm:spPr/>
      <dgm:t>
        <a:bodyPr/>
        <a:lstStyle/>
        <a:p>
          <a:pPr rtl="0"/>
          <a:r>
            <a:rPr lang="en-US" b="1" dirty="0">
              <a:effectLst>
                <a:outerShdw blurRad="38100" dist="38100" dir="2700000" algn="tl">
                  <a:srgbClr val="000000">
                    <a:alpha val="43137"/>
                  </a:srgbClr>
                </a:outerShdw>
              </a:effectLst>
            </a:rPr>
            <a:t>Pentium III</a:t>
          </a:r>
        </a:p>
      </dgm:t>
    </dgm:pt>
    <dgm:pt modelId="{FE61F3EE-D483-6A4C-B4DA-10FA03FAA516}" type="parTrans" cxnId="{21F76BC1-2A48-4F4A-BC68-4A4DEEE6E805}">
      <dgm:prSet/>
      <dgm:spPr/>
      <dgm:t>
        <a:bodyPr/>
        <a:lstStyle/>
        <a:p>
          <a:endParaRPr lang="en-US"/>
        </a:p>
      </dgm:t>
    </dgm:pt>
    <dgm:pt modelId="{03EC3829-26A7-4A41-94F6-69B44130F60F}" type="sibTrans" cxnId="{21F76BC1-2A48-4F4A-BC68-4A4DEEE6E805}">
      <dgm:prSet/>
      <dgm:spPr/>
      <dgm:t>
        <a:bodyPr/>
        <a:lstStyle/>
        <a:p>
          <a:endParaRPr lang="en-US"/>
        </a:p>
      </dgm:t>
    </dgm:pt>
    <dgm:pt modelId="{C76921A1-9CAE-624D-8AFE-DDB11A80B191}">
      <dgm:prSet/>
      <dgm:spPr/>
      <dgm:t>
        <a:bodyPr/>
        <a:lstStyle/>
        <a:p>
          <a:pPr rtl="0"/>
          <a:r>
            <a:rPr lang="en-US" dirty="0" err="1"/>
            <a:t>Thêm</a:t>
          </a:r>
          <a:r>
            <a:rPr lang="en-US" dirty="0"/>
            <a:t> </a:t>
          </a:r>
          <a:r>
            <a:rPr lang="en-US" dirty="0" err="1"/>
            <a:t>vào</a:t>
          </a:r>
          <a:r>
            <a:rPr lang="en-US" dirty="0"/>
            <a:t> </a:t>
          </a:r>
          <a:r>
            <a:rPr lang="en-US" dirty="0" err="1"/>
            <a:t>các</a:t>
          </a:r>
          <a:r>
            <a:rPr lang="en-US" dirty="0"/>
            <a:t> </a:t>
          </a:r>
          <a:r>
            <a:rPr lang="en-US" dirty="0" err="1"/>
            <a:t>lệnh</a:t>
          </a:r>
          <a:r>
            <a:rPr lang="en-US" dirty="0"/>
            <a:t> </a:t>
          </a:r>
          <a:r>
            <a:rPr lang="en-US" dirty="0" err="1"/>
            <a:t>về</a:t>
          </a:r>
          <a:r>
            <a:rPr lang="en-US" dirty="0"/>
            <a:t> </a:t>
          </a:r>
          <a:r>
            <a:rPr lang="en-US" dirty="0" err="1"/>
            <a:t>dấu</a:t>
          </a:r>
          <a:r>
            <a:rPr lang="en-US" dirty="0"/>
            <a:t> </a:t>
          </a:r>
          <a:r>
            <a:rPr lang="en-US" dirty="0" err="1"/>
            <a:t>chấm</a:t>
          </a:r>
          <a:r>
            <a:rPr lang="en-US" dirty="0"/>
            <a:t> </a:t>
          </a:r>
          <a:r>
            <a:rPr lang="en-US" dirty="0" err="1"/>
            <a:t>động</a:t>
          </a:r>
          <a:r>
            <a:rPr lang="en-US" dirty="0"/>
            <a:t> </a:t>
          </a:r>
          <a:r>
            <a:rPr lang="en-US" dirty="0" err="1"/>
            <a:t>để</a:t>
          </a:r>
          <a:r>
            <a:rPr lang="en-US" dirty="0"/>
            <a:t> </a:t>
          </a:r>
          <a:r>
            <a:rPr lang="en-US" dirty="0" err="1"/>
            <a:t>hỗ</a:t>
          </a:r>
          <a:r>
            <a:rPr lang="en-US" dirty="0"/>
            <a:t> </a:t>
          </a:r>
          <a:r>
            <a:rPr lang="en-US" dirty="0" err="1"/>
            <a:t>trỡ</a:t>
          </a:r>
          <a:r>
            <a:rPr lang="en-US" dirty="0"/>
            <a:t> </a:t>
          </a:r>
          <a:r>
            <a:rPr lang="en-US" dirty="0" err="1"/>
            <a:t>các</a:t>
          </a:r>
          <a:r>
            <a:rPr lang="en-US" dirty="0"/>
            <a:t> </a:t>
          </a:r>
          <a:r>
            <a:rPr lang="en-US" dirty="0" err="1"/>
            <a:t>phần</a:t>
          </a:r>
          <a:r>
            <a:rPr lang="en-US" dirty="0"/>
            <a:t> </a:t>
          </a:r>
          <a:r>
            <a:rPr lang="en-US" dirty="0" err="1"/>
            <a:t>mềm</a:t>
          </a:r>
          <a:r>
            <a:rPr lang="en-US" dirty="0"/>
            <a:t> </a:t>
          </a:r>
          <a:r>
            <a:rPr lang="en-US" dirty="0" err="1"/>
            <a:t>đồ</a:t>
          </a:r>
          <a:r>
            <a:rPr lang="en-US" dirty="0"/>
            <a:t> </a:t>
          </a:r>
          <a:r>
            <a:rPr lang="en-US" dirty="0" err="1"/>
            <a:t>hoạ</a:t>
          </a:r>
          <a:r>
            <a:rPr lang="en-US" dirty="0"/>
            <a:t> 3D</a:t>
          </a:r>
        </a:p>
      </dgm:t>
    </dgm:pt>
    <dgm:pt modelId="{2B8A5762-9222-D843-AD10-ED5B022B70FF}" type="parTrans" cxnId="{5E22BEDD-B15C-C847-988B-01536421FDD2}">
      <dgm:prSet/>
      <dgm:spPr/>
      <dgm:t>
        <a:bodyPr/>
        <a:lstStyle/>
        <a:p>
          <a:endParaRPr lang="en-US"/>
        </a:p>
      </dgm:t>
    </dgm:pt>
    <dgm:pt modelId="{D47ABD0C-1E89-7C40-9255-C7BF3A11B3BE}" type="sibTrans" cxnId="{5E22BEDD-B15C-C847-988B-01536421FDD2}">
      <dgm:prSet/>
      <dgm:spPr/>
      <dgm:t>
        <a:bodyPr/>
        <a:lstStyle/>
        <a:p>
          <a:endParaRPr lang="en-US"/>
        </a:p>
      </dgm:t>
    </dgm:pt>
    <dgm:pt modelId="{9C1E1CAA-C6FF-0246-B7B6-BA531B91BD4D}">
      <dgm:prSet/>
      <dgm:spPr/>
      <dgm:t>
        <a:bodyPr/>
        <a:lstStyle/>
        <a:p>
          <a:pPr rtl="0"/>
          <a:r>
            <a:rPr lang="en-US" b="1" dirty="0">
              <a:effectLst>
                <a:outerShdw blurRad="38100" dist="38100" dir="2700000" algn="tl">
                  <a:srgbClr val="000000">
                    <a:alpha val="43137"/>
                  </a:srgbClr>
                </a:outerShdw>
              </a:effectLst>
            </a:rPr>
            <a:t>Pentium 4</a:t>
          </a:r>
        </a:p>
      </dgm:t>
    </dgm:pt>
    <dgm:pt modelId="{C97F85AB-C050-894C-9363-BAD09C8B5132}" type="parTrans" cxnId="{BD5FDA3E-8F92-E142-9980-9BDAB021AD55}">
      <dgm:prSet/>
      <dgm:spPr/>
      <dgm:t>
        <a:bodyPr/>
        <a:lstStyle/>
        <a:p>
          <a:endParaRPr lang="en-US"/>
        </a:p>
      </dgm:t>
    </dgm:pt>
    <dgm:pt modelId="{A437D23C-4EF7-514B-A8A5-82F3C60C1858}" type="sibTrans" cxnId="{BD5FDA3E-8F92-E142-9980-9BDAB021AD55}">
      <dgm:prSet/>
      <dgm:spPr/>
      <dgm:t>
        <a:bodyPr/>
        <a:lstStyle/>
        <a:p>
          <a:endParaRPr lang="en-US"/>
        </a:p>
      </dgm:t>
    </dgm:pt>
    <dgm:pt modelId="{FC1F3B0F-DB2B-204D-B7F7-68ABC334317F}">
      <dgm:prSet/>
      <dgm:spPr/>
      <dgm:t>
        <a:bodyPr/>
        <a:lstStyle/>
        <a:p>
          <a:pPr rtl="0"/>
          <a:r>
            <a:rPr lang="en-GB" dirty="0" err="1"/>
            <a:t>Thêm</a:t>
          </a:r>
          <a:r>
            <a:rPr lang="en-GB" dirty="0"/>
            <a:t> </a:t>
          </a:r>
          <a:r>
            <a:rPr lang="en-GB" dirty="0" err="1"/>
            <a:t>các</a:t>
          </a:r>
          <a:r>
            <a:rPr lang="en-GB" dirty="0"/>
            <a:t> </a:t>
          </a:r>
          <a:r>
            <a:rPr lang="en-GB" dirty="0" err="1"/>
            <a:t>lệnh</a:t>
          </a:r>
          <a:r>
            <a:rPr lang="en-GB" dirty="0"/>
            <a:t> </a:t>
          </a:r>
          <a:r>
            <a:rPr lang="en-GB" dirty="0" err="1"/>
            <a:t>dấu</a:t>
          </a:r>
          <a:r>
            <a:rPr lang="en-GB" dirty="0"/>
            <a:t> </a:t>
          </a:r>
          <a:r>
            <a:rPr lang="en-GB" dirty="0" err="1"/>
            <a:t>chấm</a:t>
          </a:r>
          <a:r>
            <a:rPr lang="en-GB" dirty="0"/>
            <a:t> </a:t>
          </a:r>
          <a:r>
            <a:rPr lang="en-GB" dirty="0" err="1"/>
            <a:t>động</a:t>
          </a:r>
          <a:r>
            <a:rPr lang="en-GB" dirty="0"/>
            <a:t> </a:t>
          </a:r>
          <a:r>
            <a:rPr lang="en-GB" dirty="0" err="1"/>
            <a:t>và</a:t>
          </a:r>
          <a:r>
            <a:rPr lang="en-GB" dirty="0"/>
            <a:t> </a:t>
          </a:r>
          <a:r>
            <a:rPr lang="en-GB" dirty="0" err="1"/>
            <a:t>những</a:t>
          </a:r>
          <a:r>
            <a:rPr lang="en-GB" dirty="0"/>
            <a:t> </a:t>
          </a:r>
          <a:r>
            <a:rPr lang="en-GB" dirty="0" err="1"/>
            <a:t>cải</a:t>
          </a:r>
          <a:r>
            <a:rPr lang="en-GB" dirty="0"/>
            <a:t> </a:t>
          </a:r>
          <a:r>
            <a:rPr lang="en-GB" dirty="0" err="1"/>
            <a:t>tiến</a:t>
          </a:r>
          <a:r>
            <a:rPr lang="en-GB" dirty="0"/>
            <a:t> </a:t>
          </a:r>
          <a:r>
            <a:rPr lang="en-GB" dirty="0" err="1"/>
            <a:t>khác</a:t>
          </a:r>
          <a:r>
            <a:rPr lang="en-GB" dirty="0"/>
            <a:t> </a:t>
          </a:r>
          <a:r>
            <a:rPr lang="en-GB" dirty="0" err="1"/>
            <a:t>cho</a:t>
          </a:r>
          <a:r>
            <a:rPr lang="en-GB" dirty="0"/>
            <a:t> </a:t>
          </a:r>
          <a:r>
            <a:rPr lang="en-GB" dirty="0" err="1"/>
            <a:t>đa</a:t>
          </a:r>
          <a:r>
            <a:rPr lang="en-GB" dirty="0"/>
            <a:t> </a:t>
          </a:r>
          <a:r>
            <a:rPr lang="en-GB" dirty="0" err="1"/>
            <a:t>phương</a:t>
          </a:r>
          <a:r>
            <a:rPr lang="en-GB" dirty="0"/>
            <a:t> </a:t>
          </a:r>
          <a:r>
            <a:rPr lang="en-GB" dirty="0" err="1"/>
            <a:t>tiện</a:t>
          </a:r>
          <a:endParaRPr lang="en-GB" dirty="0"/>
        </a:p>
      </dgm:t>
    </dgm:pt>
    <dgm:pt modelId="{E816EA8C-60C4-4E4C-9A83-B6BE091F5BC9}" type="parTrans" cxnId="{933C44CF-8D1F-D14A-B8A7-AE3DD0414C18}">
      <dgm:prSet/>
      <dgm:spPr/>
      <dgm:t>
        <a:bodyPr/>
        <a:lstStyle/>
        <a:p>
          <a:endParaRPr lang="en-US"/>
        </a:p>
      </dgm:t>
    </dgm:pt>
    <dgm:pt modelId="{2D6C2159-DEA6-1B48-AF00-7AAE1429541A}" type="sibTrans" cxnId="{933C44CF-8D1F-D14A-B8A7-AE3DD0414C18}">
      <dgm:prSet/>
      <dgm:spPr/>
      <dgm:t>
        <a:bodyPr/>
        <a:lstStyle/>
        <a:p>
          <a:endParaRPr lang="en-US"/>
        </a:p>
      </dgm:t>
    </dgm:pt>
    <dgm:pt modelId="{04B52BB2-D597-D240-BA27-C82DE81C89F1}">
      <dgm:prSet/>
      <dgm:spPr/>
      <dgm:t>
        <a:bodyPr/>
        <a:lstStyle/>
        <a:p>
          <a:pPr rtl="0"/>
          <a:endParaRPr lang="en-GB" dirty="0"/>
        </a:p>
      </dgm:t>
    </dgm:pt>
    <dgm:pt modelId="{1E434A49-2613-6742-A3F1-E344FC6A2218}" type="parTrans" cxnId="{5E5ABDB0-9391-364B-A2E3-997729A39A85}">
      <dgm:prSet/>
      <dgm:spPr/>
      <dgm:t>
        <a:bodyPr/>
        <a:lstStyle/>
        <a:p>
          <a:endParaRPr lang="en-US"/>
        </a:p>
      </dgm:t>
    </dgm:pt>
    <dgm:pt modelId="{0FEF84C4-9011-EC49-BC85-C85CAF1392C6}" type="sibTrans" cxnId="{5E5ABDB0-9391-364B-A2E3-997729A39A85}">
      <dgm:prSet/>
      <dgm:spPr/>
      <dgm:t>
        <a:bodyPr/>
        <a:lstStyle/>
        <a:p>
          <a:endParaRPr lang="en-US"/>
        </a:p>
      </dgm:t>
    </dgm:pt>
    <dgm:pt modelId="{2DB43885-AAF0-514C-BE7C-D98492554965}">
      <dgm:prSet/>
      <dgm:spPr/>
      <dgm:t>
        <a:bodyPr/>
        <a:lstStyle/>
        <a:p>
          <a:pPr rtl="0"/>
          <a:r>
            <a:rPr lang="en-US" dirty="0" err="1"/>
            <a:t>Thực</a:t>
          </a:r>
          <a:r>
            <a:rPr lang="en-US" dirty="0"/>
            <a:t> </a:t>
          </a:r>
          <a:r>
            <a:rPr lang="en-US" dirty="0" err="1"/>
            <a:t>hiện</a:t>
          </a:r>
          <a:r>
            <a:rPr lang="en-US" dirty="0"/>
            <a:t> </a:t>
          </a:r>
          <a:r>
            <a:rPr lang="en-US" dirty="0" err="1"/>
            <a:t>nhiều</a:t>
          </a:r>
          <a:r>
            <a:rPr lang="en-US" dirty="0"/>
            <a:t> </a:t>
          </a:r>
          <a:r>
            <a:rPr lang="en-US" dirty="0" err="1"/>
            <a:t>lệnh</a:t>
          </a:r>
          <a:r>
            <a:rPr lang="en-US" dirty="0"/>
            <a:t> song song</a:t>
          </a:r>
        </a:p>
      </dgm:t>
    </dgm:pt>
    <dgm:pt modelId="{D46793E5-DC72-7046-B144-DD3BB8AB1DE3}" type="parTrans" cxnId="{3CC7E2D8-FBBF-4E48-956E-6B72F705DF98}">
      <dgm:prSet/>
      <dgm:spPr/>
      <dgm:t>
        <a:bodyPr/>
        <a:lstStyle/>
        <a:p>
          <a:endParaRPr lang="en-US"/>
        </a:p>
      </dgm:t>
    </dgm:pt>
    <dgm:pt modelId="{78A3DCB3-8E82-E64F-94F1-D8C26F98FDEE}" type="sibTrans" cxnId="{3CC7E2D8-FBBF-4E48-956E-6B72F705DF98}">
      <dgm:prSet/>
      <dgm:spPr/>
      <dgm:t>
        <a:bodyPr/>
        <a:lstStyle/>
        <a:p>
          <a:endParaRPr lang="en-US"/>
        </a:p>
      </dgm:t>
    </dgm:pt>
    <dgm:pt modelId="{4276645F-B6E6-9A44-A58E-35FD43294DD0}">
      <dgm:prSet/>
      <dgm:spPr/>
      <dgm:t>
        <a:bodyPr/>
        <a:lstStyle/>
        <a:p>
          <a:pPr rtl="0"/>
          <a:r>
            <a:rPr lang="en-US" dirty="0" err="1"/>
            <a:t>Sử</a:t>
          </a:r>
          <a:r>
            <a:rPr lang="en-US" dirty="0"/>
            <a:t> </a:t>
          </a:r>
          <a:r>
            <a:rPr lang="en-US" dirty="0" err="1"/>
            <a:t>dụng</a:t>
          </a:r>
          <a:r>
            <a:rPr lang="en-US" dirty="0"/>
            <a:t> </a:t>
          </a:r>
          <a:r>
            <a:rPr lang="en-US" dirty="0" err="1"/>
            <a:t>linh</a:t>
          </a:r>
          <a:r>
            <a:rPr lang="en-US" dirty="0"/>
            <a:t> </a:t>
          </a:r>
          <a:r>
            <a:rPr lang="en-US" dirty="0" err="1"/>
            <a:t>hoạt</a:t>
          </a:r>
          <a:r>
            <a:rPr lang="en-US" dirty="0"/>
            <a:t> </a:t>
          </a:r>
          <a:r>
            <a:rPr lang="en-US" dirty="0" err="1"/>
            <a:t>kĩ</a:t>
          </a:r>
          <a:r>
            <a:rPr lang="en-US" dirty="0"/>
            <a:t> </a:t>
          </a:r>
          <a:r>
            <a:rPr lang="en-US" dirty="0" err="1"/>
            <a:t>thuật</a:t>
          </a:r>
          <a:r>
            <a:rPr lang="en-US" dirty="0"/>
            <a:t> </a:t>
          </a:r>
          <a:r>
            <a:rPr lang="en-US" dirty="0" err="1"/>
            <a:t>đổi</a:t>
          </a:r>
          <a:r>
            <a:rPr lang="en-US" dirty="0"/>
            <a:t> </a:t>
          </a:r>
          <a:r>
            <a:rPr lang="en-US" dirty="0" err="1"/>
            <a:t>tên</a:t>
          </a:r>
          <a:r>
            <a:rPr lang="en-US" dirty="0"/>
            <a:t> </a:t>
          </a:r>
          <a:r>
            <a:rPr lang="en-US" dirty="0" err="1"/>
            <a:t>điện</a:t>
          </a:r>
          <a:r>
            <a:rPr lang="en-US" dirty="0"/>
            <a:t> </a:t>
          </a:r>
          <a:r>
            <a:rPr lang="en-US" dirty="0" err="1"/>
            <a:t>trở</a:t>
          </a:r>
          <a:endParaRPr lang="en-US" dirty="0"/>
        </a:p>
      </dgm:t>
    </dgm:pt>
    <dgm:pt modelId="{203EA2D1-9AEF-A64A-B897-9BA729A1F031}" type="parTrans" cxnId="{74E7B76A-627A-3C42-873B-C0B71FE80112}">
      <dgm:prSet/>
      <dgm:spPr/>
      <dgm:t>
        <a:bodyPr/>
        <a:lstStyle/>
        <a:p>
          <a:endParaRPr lang="en-US"/>
        </a:p>
      </dgm:t>
    </dgm:pt>
    <dgm:pt modelId="{E007B98D-FBDE-F744-A128-E644C9E10770}" type="sibTrans" cxnId="{74E7B76A-627A-3C42-873B-C0B71FE80112}">
      <dgm:prSet/>
      <dgm:spPr/>
      <dgm:t>
        <a:bodyPr/>
        <a:lstStyle/>
        <a:p>
          <a:endParaRPr lang="en-US"/>
        </a:p>
      </dgm:t>
    </dgm:pt>
    <dgm:pt modelId="{43F90E46-26F5-884B-872D-12B33571A340}">
      <dgm:prSet/>
      <dgm:spPr/>
      <dgm:t>
        <a:bodyPr/>
        <a:lstStyle/>
        <a:p>
          <a:pPr rtl="0"/>
          <a:r>
            <a:rPr lang="en-US" dirty="0" err="1"/>
            <a:t>Thiết</a:t>
          </a:r>
          <a:r>
            <a:rPr lang="en-US" dirty="0"/>
            <a:t> </a:t>
          </a:r>
          <a:r>
            <a:rPr lang="en-US" dirty="0" err="1"/>
            <a:t>kế</a:t>
          </a:r>
          <a:r>
            <a:rPr lang="en-US" dirty="0"/>
            <a:t> </a:t>
          </a:r>
          <a:r>
            <a:rPr lang="en-US" dirty="0" err="1"/>
            <a:t>đặc</a:t>
          </a:r>
          <a:r>
            <a:rPr lang="en-US" dirty="0"/>
            <a:t> </a:t>
          </a:r>
          <a:r>
            <a:rPr lang="en-US" dirty="0" err="1"/>
            <a:t>biết</a:t>
          </a:r>
          <a:r>
            <a:rPr lang="en-US" dirty="0"/>
            <a:t> </a:t>
          </a:r>
          <a:r>
            <a:rPr lang="en-US" dirty="0" err="1"/>
            <a:t>để</a:t>
          </a:r>
          <a:r>
            <a:rPr lang="en-US" dirty="0"/>
            <a:t> </a:t>
          </a:r>
          <a:r>
            <a:rPr lang="en-US" dirty="0" err="1"/>
            <a:t>xử</a:t>
          </a:r>
          <a:r>
            <a:rPr lang="en-US" dirty="0"/>
            <a:t> </a:t>
          </a:r>
          <a:r>
            <a:rPr lang="en-US" dirty="0" err="1"/>
            <a:t>lý</a:t>
          </a:r>
          <a:r>
            <a:rPr lang="en-US" dirty="0"/>
            <a:t> video, audio </a:t>
          </a:r>
          <a:r>
            <a:rPr lang="en-US" dirty="0" err="1"/>
            <a:t>và</a:t>
          </a:r>
          <a:r>
            <a:rPr lang="en-US" dirty="0"/>
            <a:t> </a:t>
          </a:r>
          <a:r>
            <a:rPr lang="en-US" dirty="0" err="1"/>
            <a:t>dữ</a:t>
          </a:r>
          <a:r>
            <a:rPr lang="en-US" dirty="0"/>
            <a:t> </a:t>
          </a:r>
          <a:r>
            <a:rPr lang="en-US" dirty="0" err="1"/>
            <a:t>liệu</a:t>
          </a:r>
          <a:r>
            <a:rPr lang="en-US" dirty="0"/>
            <a:t> </a:t>
          </a:r>
          <a:r>
            <a:rPr lang="en-US" dirty="0" err="1"/>
            <a:t>đồ</a:t>
          </a:r>
          <a:r>
            <a:rPr lang="en-US" dirty="0"/>
            <a:t> </a:t>
          </a:r>
          <a:r>
            <a:rPr lang="en-US" dirty="0" err="1"/>
            <a:t>hoạ</a:t>
          </a:r>
          <a:endParaRPr lang="en-US" dirty="0"/>
        </a:p>
      </dgm:t>
    </dgm:pt>
    <dgm:pt modelId="{314F03BA-0846-4C44-892F-4F83B340D3DF}" type="parTrans" cxnId="{112A1456-79B1-D74F-9722-8B6EB74FEF68}">
      <dgm:prSet/>
      <dgm:spPr/>
      <dgm:t>
        <a:bodyPr/>
        <a:lstStyle/>
        <a:p>
          <a:endParaRPr lang="en-US"/>
        </a:p>
      </dgm:t>
    </dgm:pt>
    <dgm:pt modelId="{506C2943-86DA-6B4E-9D75-0B087A5B5925}" type="sibTrans" cxnId="{112A1456-79B1-D74F-9722-8B6EB74FEF68}">
      <dgm:prSet/>
      <dgm:spPr/>
      <dgm:t>
        <a:bodyPr/>
        <a:lstStyle/>
        <a:p>
          <a:endParaRPr lang="en-US"/>
        </a:p>
      </dgm:t>
    </dgm:pt>
    <dgm:pt modelId="{EFF3BAC4-4887-B948-B5FE-2E4D013DF518}" type="pres">
      <dgm:prSet presAssocID="{02EFA566-17A9-FD48-A829-90562E3C3647}" presName="Name0" presStyleCnt="0">
        <dgm:presLayoutVars>
          <dgm:dir/>
          <dgm:animLvl val="lvl"/>
          <dgm:resizeHandles val="exact"/>
        </dgm:presLayoutVars>
      </dgm:prSet>
      <dgm:spPr/>
    </dgm:pt>
    <dgm:pt modelId="{7F79652F-AD2D-6F4E-A6AC-59D43B4BA2AD}" type="pres">
      <dgm:prSet presAssocID="{C65202D0-D028-2C41-AFFD-C903E5280C10}" presName="composite" presStyleCnt="0"/>
      <dgm:spPr/>
    </dgm:pt>
    <dgm:pt modelId="{E4AE9B18-635E-AC4B-BCCB-361E1904AC54}" type="pres">
      <dgm:prSet presAssocID="{C65202D0-D028-2C41-AFFD-C903E5280C10}" presName="parTx" presStyleLbl="alignNode1" presStyleIdx="0" presStyleCnt="5">
        <dgm:presLayoutVars>
          <dgm:chMax val="0"/>
          <dgm:chPref val="0"/>
          <dgm:bulletEnabled val="1"/>
        </dgm:presLayoutVars>
      </dgm:prSet>
      <dgm:spPr/>
    </dgm:pt>
    <dgm:pt modelId="{239AF670-EF77-4B40-B874-00EAAB89D08E}" type="pres">
      <dgm:prSet presAssocID="{C65202D0-D028-2C41-AFFD-C903E5280C10}" presName="desTx" presStyleLbl="alignAccFollowNode1" presStyleIdx="0" presStyleCnt="5">
        <dgm:presLayoutVars>
          <dgm:bulletEnabled val="1"/>
        </dgm:presLayoutVars>
      </dgm:prSet>
      <dgm:spPr/>
    </dgm:pt>
    <dgm:pt modelId="{93C929EB-830E-1140-96AC-37E915A851A3}" type="pres">
      <dgm:prSet presAssocID="{B27F23E4-0632-4D43-93FF-9B021F9B6998}" presName="space" presStyleCnt="0"/>
      <dgm:spPr/>
    </dgm:pt>
    <dgm:pt modelId="{572C6216-F33A-E141-AF14-3FDE0005D633}" type="pres">
      <dgm:prSet presAssocID="{348D0B25-6326-DD4A-89DB-CDBE3ABB4E92}" presName="composite" presStyleCnt="0"/>
      <dgm:spPr/>
    </dgm:pt>
    <dgm:pt modelId="{80304123-D914-FD43-9B95-034E07248611}" type="pres">
      <dgm:prSet presAssocID="{348D0B25-6326-DD4A-89DB-CDBE3ABB4E92}" presName="parTx" presStyleLbl="alignNode1" presStyleIdx="1" presStyleCnt="5">
        <dgm:presLayoutVars>
          <dgm:chMax val="0"/>
          <dgm:chPref val="0"/>
          <dgm:bulletEnabled val="1"/>
        </dgm:presLayoutVars>
      </dgm:prSet>
      <dgm:spPr/>
    </dgm:pt>
    <dgm:pt modelId="{56924772-18B6-994C-98FA-7F601FDFEE1B}" type="pres">
      <dgm:prSet presAssocID="{348D0B25-6326-DD4A-89DB-CDBE3ABB4E92}" presName="desTx" presStyleLbl="alignAccFollowNode1" presStyleIdx="1" presStyleCnt="5">
        <dgm:presLayoutVars>
          <dgm:bulletEnabled val="1"/>
        </dgm:presLayoutVars>
      </dgm:prSet>
      <dgm:spPr/>
    </dgm:pt>
    <dgm:pt modelId="{904BF4E8-B167-354F-A716-806747DC3623}" type="pres">
      <dgm:prSet presAssocID="{C47EB907-1334-3C41-94B1-45F37DD82D15}" presName="space" presStyleCnt="0"/>
      <dgm:spPr/>
    </dgm:pt>
    <dgm:pt modelId="{87BB4961-755C-164B-8FC1-882A6A61CEE8}" type="pres">
      <dgm:prSet presAssocID="{629BAF70-4264-8942-A8B1-FFC0BF0F459F}" presName="composite" presStyleCnt="0"/>
      <dgm:spPr/>
    </dgm:pt>
    <dgm:pt modelId="{FF4F7E1A-AE63-274B-A4C6-EB571D1564FB}" type="pres">
      <dgm:prSet presAssocID="{629BAF70-4264-8942-A8B1-FFC0BF0F459F}" presName="parTx" presStyleLbl="alignNode1" presStyleIdx="2" presStyleCnt="5">
        <dgm:presLayoutVars>
          <dgm:chMax val="0"/>
          <dgm:chPref val="0"/>
          <dgm:bulletEnabled val="1"/>
        </dgm:presLayoutVars>
      </dgm:prSet>
      <dgm:spPr/>
    </dgm:pt>
    <dgm:pt modelId="{FBF14E39-A656-9542-ADFE-9B55470FF288}" type="pres">
      <dgm:prSet presAssocID="{629BAF70-4264-8942-A8B1-FFC0BF0F459F}" presName="desTx" presStyleLbl="alignAccFollowNode1" presStyleIdx="2" presStyleCnt="5">
        <dgm:presLayoutVars>
          <dgm:bulletEnabled val="1"/>
        </dgm:presLayoutVars>
      </dgm:prSet>
      <dgm:spPr/>
    </dgm:pt>
    <dgm:pt modelId="{F2F42C7F-67F7-6C44-ABA1-02E40F2E8C1F}" type="pres">
      <dgm:prSet presAssocID="{2BEC612C-2F18-EC42-B458-BFD8397C1271}" presName="space" presStyleCnt="0"/>
      <dgm:spPr/>
    </dgm:pt>
    <dgm:pt modelId="{3ACE73A1-B8BF-BA47-B346-BEC57FC59355}" type="pres">
      <dgm:prSet presAssocID="{E9C56EDA-2CFC-094F-A6E0-B3345F53CA6B}" presName="composite" presStyleCnt="0"/>
      <dgm:spPr/>
    </dgm:pt>
    <dgm:pt modelId="{AC9F0307-D23A-AD4D-A53E-820FC22698F4}" type="pres">
      <dgm:prSet presAssocID="{E9C56EDA-2CFC-094F-A6E0-B3345F53CA6B}" presName="parTx" presStyleLbl="alignNode1" presStyleIdx="3" presStyleCnt="5">
        <dgm:presLayoutVars>
          <dgm:chMax val="0"/>
          <dgm:chPref val="0"/>
          <dgm:bulletEnabled val="1"/>
        </dgm:presLayoutVars>
      </dgm:prSet>
      <dgm:spPr/>
    </dgm:pt>
    <dgm:pt modelId="{FABCC956-1A2E-554B-9D18-D1AFC85AA163}" type="pres">
      <dgm:prSet presAssocID="{E9C56EDA-2CFC-094F-A6E0-B3345F53CA6B}" presName="desTx" presStyleLbl="alignAccFollowNode1" presStyleIdx="3" presStyleCnt="5">
        <dgm:presLayoutVars>
          <dgm:bulletEnabled val="1"/>
        </dgm:presLayoutVars>
      </dgm:prSet>
      <dgm:spPr/>
    </dgm:pt>
    <dgm:pt modelId="{CB0EFEDF-4531-A14B-91F9-DFA8666B8262}" type="pres">
      <dgm:prSet presAssocID="{03EC3829-26A7-4A41-94F6-69B44130F60F}" presName="space" presStyleCnt="0"/>
      <dgm:spPr/>
    </dgm:pt>
    <dgm:pt modelId="{CB3968CD-64F0-5E46-B182-77A9D3585A76}" type="pres">
      <dgm:prSet presAssocID="{9C1E1CAA-C6FF-0246-B7B6-BA531B91BD4D}" presName="composite" presStyleCnt="0"/>
      <dgm:spPr/>
    </dgm:pt>
    <dgm:pt modelId="{24D4775D-5021-0A4C-9096-E19268624406}" type="pres">
      <dgm:prSet presAssocID="{9C1E1CAA-C6FF-0246-B7B6-BA531B91BD4D}" presName="parTx" presStyleLbl="alignNode1" presStyleIdx="4" presStyleCnt="5">
        <dgm:presLayoutVars>
          <dgm:chMax val="0"/>
          <dgm:chPref val="0"/>
          <dgm:bulletEnabled val="1"/>
        </dgm:presLayoutVars>
      </dgm:prSet>
      <dgm:spPr/>
    </dgm:pt>
    <dgm:pt modelId="{E61E2309-C606-7C4D-BF94-1DE972488DFD}" type="pres">
      <dgm:prSet presAssocID="{9C1E1CAA-C6FF-0246-B7B6-BA531B91BD4D}" presName="desTx" presStyleLbl="alignAccFollowNode1" presStyleIdx="4" presStyleCnt="5" custLinFactNeighborX="2051" custLinFactNeighborY="1150">
        <dgm:presLayoutVars>
          <dgm:bulletEnabled val="1"/>
        </dgm:presLayoutVars>
      </dgm:prSet>
      <dgm:spPr/>
    </dgm:pt>
  </dgm:ptLst>
  <dgm:cxnLst>
    <dgm:cxn modelId="{41BE4B01-95B3-C148-93A0-164C8A77EF7A}" type="presOf" srcId="{9C1E1CAA-C6FF-0246-B7B6-BA531B91BD4D}" destId="{24D4775D-5021-0A4C-9096-E19268624406}" srcOrd="0" destOrd="0" presId="urn:microsoft.com/office/officeart/2005/8/layout/hList1"/>
    <dgm:cxn modelId="{83186716-1E79-5E4E-956A-2C334D180E61}" srcId="{02EFA566-17A9-FD48-A829-90562E3C3647}" destId="{C65202D0-D028-2C41-AFFD-C903E5280C10}" srcOrd="0" destOrd="0" parTransId="{19E40B97-217D-9542-A42F-7A0819291CA5}" sibTransId="{B27F23E4-0632-4D43-93FF-9B021F9B6998}"/>
    <dgm:cxn modelId="{6478D117-5C3D-1147-A563-7896406351F6}" type="presOf" srcId="{348D0B25-6326-DD4A-89DB-CDBE3ABB4E92}" destId="{80304123-D914-FD43-9B95-034E07248611}" srcOrd="0" destOrd="0" presId="urn:microsoft.com/office/officeart/2005/8/layout/hList1"/>
    <dgm:cxn modelId="{601E5B22-1273-AE4B-AC2D-A3BAF0B044C3}" srcId="{02EFA566-17A9-FD48-A829-90562E3C3647}" destId="{348D0B25-6326-DD4A-89DB-CDBE3ABB4E92}" srcOrd="1" destOrd="0" parTransId="{BAB028A2-A2B6-8E4F-ABF8-CCA14A9CA29C}" sibTransId="{C47EB907-1334-3C41-94B1-45F37DD82D15}"/>
    <dgm:cxn modelId="{BC5DB22B-4CDA-B246-9833-1609C8DE3B63}" type="presOf" srcId="{4276645F-B6E6-9A44-A58E-35FD43294DD0}" destId="{56924772-18B6-994C-98FA-7F601FDFEE1B}" srcOrd="0" destOrd="1" presId="urn:microsoft.com/office/officeart/2005/8/layout/hList1"/>
    <dgm:cxn modelId="{BD5FDA3E-8F92-E142-9980-9BDAB021AD55}" srcId="{02EFA566-17A9-FD48-A829-90562E3C3647}" destId="{9C1E1CAA-C6FF-0246-B7B6-BA531B91BD4D}" srcOrd="4" destOrd="0" parTransId="{C97F85AB-C050-894C-9363-BAD09C8B5132}" sibTransId="{A437D23C-4EF7-514B-A8A5-82F3C60C1858}"/>
    <dgm:cxn modelId="{75FC975E-4BEC-FF44-B179-04607614EF6F}" type="presOf" srcId="{43F90E46-26F5-884B-872D-12B33571A340}" destId="{FBF14E39-A656-9542-ADFE-9B55470FF288}" srcOrd="0" destOrd="1" presId="urn:microsoft.com/office/officeart/2005/8/layout/hList1"/>
    <dgm:cxn modelId="{07426261-972F-7D4B-A067-820B63CBB0E8}" srcId="{02EFA566-17A9-FD48-A829-90562E3C3647}" destId="{629BAF70-4264-8942-A8B1-FFC0BF0F459F}" srcOrd="2" destOrd="0" parTransId="{0EAF3BE4-3CBE-3844-AF37-92601C9B3515}" sibTransId="{2BEC612C-2F18-EC42-B458-BFD8397C1271}"/>
    <dgm:cxn modelId="{74E7B76A-627A-3C42-873B-C0B71FE80112}" srcId="{348D0B25-6326-DD4A-89DB-CDBE3ABB4E92}" destId="{4276645F-B6E6-9A44-A58E-35FD43294DD0}" srcOrd="1" destOrd="0" parTransId="{203EA2D1-9AEF-A64A-B897-9BA729A1F031}" sibTransId="{E007B98D-FBDE-F744-A128-E644C9E10770}"/>
    <dgm:cxn modelId="{E4E6644C-D421-BD42-9E95-2DE97392C52C}" type="presOf" srcId="{0C8B901A-41D8-9D42-83FD-1DFAB30506D2}" destId="{239AF670-EF77-4B40-B874-00EAAB89D08E}" srcOrd="0" destOrd="2" presId="urn:microsoft.com/office/officeart/2005/8/layout/hList1"/>
    <dgm:cxn modelId="{79B6DE71-6ABD-BF40-BFCD-3359B98E9B42}" type="presOf" srcId="{629BAF70-4264-8942-A8B1-FFC0BF0F459F}" destId="{FF4F7E1A-AE63-274B-A4C6-EB571D1564FB}" srcOrd="0" destOrd="0" presId="urn:microsoft.com/office/officeart/2005/8/layout/hList1"/>
    <dgm:cxn modelId="{5FCD3873-CA01-EF42-BCF1-6D73B4F1D72B}" type="presOf" srcId="{C76921A1-9CAE-624D-8AFE-DDB11A80B191}" destId="{FABCC956-1A2E-554B-9D18-D1AFC85AA163}" srcOrd="0" destOrd="0" presId="urn:microsoft.com/office/officeart/2005/8/layout/hList1"/>
    <dgm:cxn modelId="{DB350255-FC09-8A45-A451-DA6D25BD880B}" type="presOf" srcId="{E9C56EDA-2CFC-094F-A6E0-B3345F53CA6B}" destId="{AC9F0307-D23A-AD4D-A53E-820FC22698F4}" srcOrd="0" destOrd="0" presId="urn:microsoft.com/office/officeart/2005/8/layout/hList1"/>
    <dgm:cxn modelId="{3E808455-71B5-C948-87F2-A6A120573E0D}" type="presOf" srcId="{51075342-860F-C64C-AA29-C3BA22E30E7A}" destId="{FBF14E39-A656-9542-ADFE-9B55470FF288}" srcOrd="0" destOrd="0" presId="urn:microsoft.com/office/officeart/2005/8/layout/hList1"/>
    <dgm:cxn modelId="{C5A10E76-16D2-AA41-863C-8773AACE8752}" type="presOf" srcId="{E7E38A67-942C-F34D-B3D6-66E3854BE617}" destId="{56924772-18B6-994C-98FA-7F601FDFEE1B}" srcOrd="0" destOrd="4" presId="urn:microsoft.com/office/officeart/2005/8/layout/hList1"/>
    <dgm:cxn modelId="{112A1456-79B1-D74F-9722-8B6EB74FEF68}" srcId="{629BAF70-4264-8942-A8B1-FFC0BF0F459F}" destId="{43F90E46-26F5-884B-872D-12B33571A340}" srcOrd="1" destOrd="0" parTransId="{314F03BA-0846-4C44-892F-4F83B340D3DF}" sibTransId="{506C2943-86DA-6B4E-9D75-0B087A5B5925}"/>
    <dgm:cxn modelId="{FDEE0258-8FEF-7744-835F-C46B3C8240E2}" type="presOf" srcId="{C65202D0-D028-2C41-AFFD-C903E5280C10}" destId="{E4AE9B18-635E-AC4B-BCCB-361E1904AC54}" srcOrd="0" destOrd="0" presId="urn:microsoft.com/office/officeart/2005/8/layout/hList1"/>
    <dgm:cxn modelId="{6EAB5383-CB96-514A-9E62-88BA7860D4D8}" type="presOf" srcId="{04B52BB2-D597-D240-BA27-C82DE81C89F1}" destId="{E61E2309-C606-7C4D-BF94-1DE972488DFD}" srcOrd="0" destOrd="1" presId="urn:microsoft.com/office/officeart/2005/8/layout/hList1"/>
    <dgm:cxn modelId="{20EFDB89-2F05-AB41-9B47-5F1E5485D2E0}" srcId="{C65202D0-D028-2C41-AFFD-C903E5280C10}" destId="{0C8B901A-41D8-9D42-83FD-1DFAB30506D2}" srcOrd="2" destOrd="0" parTransId="{46815EB1-5224-0843-AD8B-8A09D31EDEAD}" sibTransId="{4219AB5F-A2C3-FC4B-BCD7-8549199A1F4C}"/>
    <dgm:cxn modelId="{968E268A-99FD-D047-BFAB-8AC4D66010C4}" srcId="{348D0B25-6326-DD4A-89DB-CDBE3ABB4E92}" destId="{E82A457F-5875-DF4A-A425-24C92DEF59C5}" srcOrd="0" destOrd="0" parTransId="{619D8F5F-A6D7-1F4D-882D-838CC9EAE7CD}" sibTransId="{44768EA1-26BA-F14A-BD6C-81698F85A35E}"/>
    <dgm:cxn modelId="{AFCB4B8A-1B7B-CF48-AD74-F2E4333C90B7}" type="presOf" srcId="{C9D1FC3C-EC75-7941-BE92-DA58E9F560DF}" destId="{239AF670-EF77-4B40-B874-00EAAB89D08E}" srcOrd="0" destOrd="0" presId="urn:microsoft.com/office/officeart/2005/8/layout/hList1"/>
    <dgm:cxn modelId="{C09FDD8C-E544-C944-9F37-1AA05301F3EC}" type="presOf" srcId="{02EFA566-17A9-FD48-A829-90562E3C3647}" destId="{EFF3BAC4-4887-B948-B5FE-2E4D013DF518}" srcOrd="0" destOrd="0" presId="urn:microsoft.com/office/officeart/2005/8/layout/hList1"/>
    <dgm:cxn modelId="{9115068F-FD33-3148-863A-F1A64F6A0A02}" type="presOf" srcId="{2DB43885-AAF0-514C-BE7C-D98492554965}" destId="{239AF670-EF77-4B40-B874-00EAAB89D08E}" srcOrd="0" destOrd="1" presId="urn:microsoft.com/office/officeart/2005/8/layout/hList1"/>
    <dgm:cxn modelId="{47D50B92-3BFD-FC4F-85FE-CB52D20FCC3B}" srcId="{629BAF70-4264-8942-A8B1-FFC0BF0F459F}" destId="{51075342-860F-C64C-AA29-C3BA22E30E7A}" srcOrd="0" destOrd="0" parTransId="{C62109CC-FDE5-534F-9AC0-6D51C0DA489E}" sibTransId="{106F7D0B-0CFC-C24E-A410-97C14DD1E7BC}"/>
    <dgm:cxn modelId="{A2D0E89E-3CB6-F145-9925-AFF95AC08D03}" type="presOf" srcId="{FDE8AE7C-D9D1-1148-81DD-4E89A37C93B6}" destId="{56924772-18B6-994C-98FA-7F601FDFEE1B}" srcOrd="0" destOrd="3" presId="urn:microsoft.com/office/officeart/2005/8/layout/hList1"/>
    <dgm:cxn modelId="{8AB9B3A4-D90F-874B-8726-B1A0A578E765}" type="presOf" srcId="{FC1F3B0F-DB2B-204D-B7F7-68ABC334317F}" destId="{E61E2309-C606-7C4D-BF94-1DE972488DFD}" srcOrd="0" destOrd="0" presId="urn:microsoft.com/office/officeart/2005/8/layout/hList1"/>
    <dgm:cxn modelId="{5E5ABDB0-9391-364B-A2E3-997729A39A85}" srcId="{9C1E1CAA-C6FF-0246-B7B6-BA531B91BD4D}" destId="{04B52BB2-D597-D240-BA27-C82DE81C89F1}" srcOrd="1" destOrd="0" parTransId="{1E434A49-2613-6742-A3F1-E344FC6A2218}" sibTransId="{0FEF84C4-9011-EC49-BC85-C85CAF1392C6}"/>
    <dgm:cxn modelId="{21F76BC1-2A48-4F4A-BC68-4A4DEEE6E805}" srcId="{02EFA566-17A9-FD48-A829-90562E3C3647}" destId="{E9C56EDA-2CFC-094F-A6E0-B3345F53CA6B}" srcOrd="3" destOrd="0" parTransId="{FE61F3EE-D483-6A4C-B4DA-10FA03FAA516}" sibTransId="{03EC3829-26A7-4A41-94F6-69B44130F60F}"/>
    <dgm:cxn modelId="{933C44CF-8D1F-D14A-B8A7-AE3DD0414C18}" srcId="{9C1E1CAA-C6FF-0246-B7B6-BA531B91BD4D}" destId="{FC1F3B0F-DB2B-204D-B7F7-68ABC334317F}" srcOrd="0" destOrd="0" parTransId="{E816EA8C-60C4-4E4C-9A83-B6BE091F5BC9}" sibTransId="{2D6C2159-DEA6-1B48-AF00-7AAE1429541A}"/>
    <dgm:cxn modelId="{5AF82AD0-A0A6-2240-9957-1A7C13199623}" srcId="{348D0B25-6326-DD4A-89DB-CDBE3ABB4E92}" destId="{FDE8AE7C-D9D1-1148-81DD-4E89A37C93B6}" srcOrd="3" destOrd="0" parTransId="{8E6A4A46-4A5F-6240-9722-07B4887D5A86}" sibTransId="{CC846DFC-CC4F-C249-8E47-38D728A4D758}"/>
    <dgm:cxn modelId="{D496E2D1-9410-D747-9743-9D08B2E5FF37}" srcId="{348D0B25-6326-DD4A-89DB-CDBE3ABB4E92}" destId="{E7E38A67-942C-F34D-B3D6-66E3854BE617}" srcOrd="4" destOrd="0" parTransId="{46BB9218-CB30-5C41-AE60-A9B43ED756D7}" sibTransId="{EAC10DA1-A8F0-8649-B6F1-B4B2C7DD4B3B}"/>
    <dgm:cxn modelId="{401123D5-82DC-704F-A4AC-509C48E641C4}" srcId="{348D0B25-6326-DD4A-89DB-CDBE3ABB4E92}" destId="{1F44FC6D-B871-EB4E-A600-A035A10BBA0F}" srcOrd="2" destOrd="0" parTransId="{9CD30976-CF1B-734E-A26B-2607ABD9D796}" sibTransId="{56F19561-7DB1-544A-B52D-13607DF85FD1}"/>
    <dgm:cxn modelId="{3CC7E2D8-FBBF-4E48-956E-6B72F705DF98}" srcId="{C65202D0-D028-2C41-AFFD-C903E5280C10}" destId="{2DB43885-AAF0-514C-BE7C-D98492554965}" srcOrd="1" destOrd="0" parTransId="{D46793E5-DC72-7046-B144-DD3BB8AB1DE3}" sibTransId="{78A3DCB3-8E82-E64F-94F1-D8C26F98FDEE}"/>
    <dgm:cxn modelId="{5E22BEDD-B15C-C847-988B-01536421FDD2}" srcId="{E9C56EDA-2CFC-094F-A6E0-B3345F53CA6B}" destId="{C76921A1-9CAE-624D-8AFE-DDB11A80B191}" srcOrd="0" destOrd="0" parTransId="{2B8A5762-9222-D843-AD10-ED5B022B70FF}" sibTransId="{D47ABD0C-1E89-7C40-9255-C7BF3A11B3BE}"/>
    <dgm:cxn modelId="{13C5EFE1-7429-8C47-829B-FAD8DA160E38}" type="presOf" srcId="{E82A457F-5875-DF4A-A425-24C92DEF59C5}" destId="{56924772-18B6-994C-98FA-7F601FDFEE1B}" srcOrd="0" destOrd="0" presId="urn:microsoft.com/office/officeart/2005/8/layout/hList1"/>
    <dgm:cxn modelId="{911E13EE-7F71-FA48-9790-036DD7563746}" srcId="{C65202D0-D028-2C41-AFFD-C903E5280C10}" destId="{C9D1FC3C-EC75-7941-BE92-DA58E9F560DF}" srcOrd="0" destOrd="0" parTransId="{6D00887B-DEE3-EF4A-8F49-00CD47051876}" sibTransId="{54150A20-0496-B344-BCFC-15AC24376D88}"/>
    <dgm:cxn modelId="{41909CF1-29AB-8840-A73D-8A957F175B09}" type="presOf" srcId="{1F44FC6D-B871-EB4E-A600-A035A10BBA0F}" destId="{56924772-18B6-994C-98FA-7F601FDFEE1B}" srcOrd="0" destOrd="2" presId="urn:microsoft.com/office/officeart/2005/8/layout/hList1"/>
    <dgm:cxn modelId="{C1F6D325-369E-2744-B3DE-5E20268FFBB0}" type="presParOf" srcId="{EFF3BAC4-4887-B948-B5FE-2E4D013DF518}" destId="{7F79652F-AD2D-6F4E-A6AC-59D43B4BA2AD}" srcOrd="0" destOrd="0" presId="urn:microsoft.com/office/officeart/2005/8/layout/hList1"/>
    <dgm:cxn modelId="{C7E6927A-F975-9D4A-BE3D-D3C846CDEB37}" type="presParOf" srcId="{7F79652F-AD2D-6F4E-A6AC-59D43B4BA2AD}" destId="{E4AE9B18-635E-AC4B-BCCB-361E1904AC54}" srcOrd="0" destOrd="0" presId="urn:microsoft.com/office/officeart/2005/8/layout/hList1"/>
    <dgm:cxn modelId="{97659E44-86CE-574B-89B5-E285D5029C15}" type="presParOf" srcId="{7F79652F-AD2D-6F4E-A6AC-59D43B4BA2AD}" destId="{239AF670-EF77-4B40-B874-00EAAB89D08E}" srcOrd="1" destOrd="0" presId="urn:microsoft.com/office/officeart/2005/8/layout/hList1"/>
    <dgm:cxn modelId="{C693F51F-102A-4540-9F1F-9D465184C911}" type="presParOf" srcId="{EFF3BAC4-4887-B948-B5FE-2E4D013DF518}" destId="{93C929EB-830E-1140-96AC-37E915A851A3}" srcOrd="1" destOrd="0" presId="urn:microsoft.com/office/officeart/2005/8/layout/hList1"/>
    <dgm:cxn modelId="{F898DE3A-E2F5-8148-86FB-3961CDF2A915}" type="presParOf" srcId="{EFF3BAC4-4887-B948-B5FE-2E4D013DF518}" destId="{572C6216-F33A-E141-AF14-3FDE0005D633}" srcOrd="2" destOrd="0" presId="urn:microsoft.com/office/officeart/2005/8/layout/hList1"/>
    <dgm:cxn modelId="{0AE4A537-24A2-8C48-A6F1-C129076C536B}" type="presParOf" srcId="{572C6216-F33A-E141-AF14-3FDE0005D633}" destId="{80304123-D914-FD43-9B95-034E07248611}" srcOrd="0" destOrd="0" presId="urn:microsoft.com/office/officeart/2005/8/layout/hList1"/>
    <dgm:cxn modelId="{11875806-B7C2-2B41-B3E6-71198880B6CD}" type="presParOf" srcId="{572C6216-F33A-E141-AF14-3FDE0005D633}" destId="{56924772-18B6-994C-98FA-7F601FDFEE1B}" srcOrd="1" destOrd="0" presId="urn:microsoft.com/office/officeart/2005/8/layout/hList1"/>
    <dgm:cxn modelId="{714DF5F3-02AF-3345-8900-87BFB0C65A2F}" type="presParOf" srcId="{EFF3BAC4-4887-B948-B5FE-2E4D013DF518}" destId="{904BF4E8-B167-354F-A716-806747DC3623}" srcOrd="3" destOrd="0" presId="urn:microsoft.com/office/officeart/2005/8/layout/hList1"/>
    <dgm:cxn modelId="{1C3FC7F5-3EFA-B64F-94BD-BD1CDBCAE7AA}" type="presParOf" srcId="{EFF3BAC4-4887-B948-B5FE-2E4D013DF518}" destId="{87BB4961-755C-164B-8FC1-882A6A61CEE8}" srcOrd="4" destOrd="0" presId="urn:microsoft.com/office/officeart/2005/8/layout/hList1"/>
    <dgm:cxn modelId="{DA8EE48C-B3D7-9040-BB84-9C4487CBD0B5}" type="presParOf" srcId="{87BB4961-755C-164B-8FC1-882A6A61CEE8}" destId="{FF4F7E1A-AE63-274B-A4C6-EB571D1564FB}" srcOrd="0" destOrd="0" presId="urn:microsoft.com/office/officeart/2005/8/layout/hList1"/>
    <dgm:cxn modelId="{0615D107-5A35-A947-A294-240917EBAFF5}" type="presParOf" srcId="{87BB4961-755C-164B-8FC1-882A6A61CEE8}" destId="{FBF14E39-A656-9542-ADFE-9B55470FF288}" srcOrd="1" destOrd="0" presId="urn:microsoft.com/office/officeart/2005/8/layout/hList1"/>
    <dgm:cxn modelId="{4FA32593-EAC6-724E-AE38-1AB421879B0A}" type="presParOf" srcId="{EFF3BAC4-4887-B948-B5FE-2E4D013DF518}" destId="{F2F42C7F-67F7-6C44-ABA1-02E40F2E8C1F}" srcOrd="5" destOrd="0" presId="urn:microsoft.com/office/officeart/2005/8/layout/hList1"/>
    <dgm:cxn modelId="{B72CCD4F-07F8-F14C-9097-3C6B918565D1}" type="presParOf" srcId="{EFF3BAC4-4887-B948-B5FE-2E4D013DF518}" destId="{3ACE73A1-B8BF-BA47-B346-BEC57FC59355}" srcOrd="6" destOrd="0" presId="urn:microsoft.com/office/officeart/2005/8/layout/hList1"/>
    <dgm:cxn modelId="{F5C43B47-3A39-DB44-B6DC-A77FD0236438}" type="presParOf" srcId="{3ACE73A1-B8BF-BA47-B346-BEC57FC59355}" destId="{AC9F0307-D23A-AD4D-A53E-820FC22698F4}" srcOrd="0" destOrd="0" presId="urn:microsoft.com/office/officeart/2005/8/layout/hList1"/>
    <dgm:cxn modelId="{F1274A49-E55D-B542-90AB-5E14A9FE4B93}" type="presParOf" srcId="{3ACE73A1-B8BF-BA47-B346-BEC57FC59355}" destId="{FABCC956-1A2E-554B-9D18-D1AFC85AA163}" srcOrd="1" destOrd="0" presId="urn:microsoft.com/office/officeart/2005/8/layout/hList1"/>
    <dgm:cxn modelId="{83942096-32A4-F74D-95DC-AC9894230F7C}" type="presParOf" srcId="{EFF3BAC4-4887-B948-B5FE-2E4D013DF518}" destId="{CB0EFEDF-4531-A14B-91F9-DFA8666B8262}" srcOrd="7" destOrd="0" presId="urn:microsoft.com/office/officeart/2005/8/layout/hList1"/>
    <dgm:cxn modelId="{DDCD3300-95EB-324B-9E6B-E9162A04C1A0}" type="presParOf" srcId="{EFF3BAC4-4887-B948-B5FE-2E4D013DF518}" destId="{CB3968CD-64F0-5E46-B182-77A9D3585A76}" srcOrd="8" destOrd="0" presId="urn:microsoft.com/office/officeart/2005/8/layout/hList1"/>
    <dgm:cxn modelId="{6148B03B-7333-4A44-9362-92382936C9EA}" type="presParOf" srcId="{CB3968CD-64F0-5E46-B182-77A9D3585A76}" destId="{24D4775D-5021-0A4C-9096-E19268624406}" srcOrd="0" destOrd="0" presId="urn:microsoft.com/office/officeart/2005/8/layout/hList1"/>
    <dgm:cxn modelId="{F01C3BFA-974F-964E-843A-D771A52A6349}" type="presParOf" srcId="{CB3968CD-64F0-5E46-B182-77A9D3585A76}" destId="{E61E2309-C606-7C4D-BF94-1DE972488DF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EE4437A-A18B-2D4C-8157-A4E645A8A0AE}" type="doc">
      <dgm:prSet loTypeId="urn:microsoft.com/office/officeart/2005/8/layout/venn2" loCatId="relationship" qsTypeId="urn:microsoft.com/office/officeart/2005/8/quickstyle/simple4" qsCatId="simple" csTypeId="urn:microsoft.com/office/officeart/2005/8/colors/accent1_2" csCatId="accent1" phldr="1"/>
      <dgm:spPr/>
      <dgm:t>
        <a:bodyPr/>
        <a:lstStyle/>
        <a:p>
          <a:endParaRPr lang="en-US"/>
        </a:p>
      </dgm:t>
    </dgm:pt>
    <dgm:pt modelId="{F6CB65CA-AD4A-3748-824A-C686644EFA99}">
      <dgm:prSet custT="1"/>
      <dgm:spPr>
        <a:ln>
          <a:solidFill>
            <a:schemeClr val="accent3"/>
          </a:solidFill>
        </a:ln>
      </dgm:spPr>
      <dgm:t>
        <a:bodyPr/>
        <a:lstStyle/>
        <a:p>
          <a:pPr rtl="0"/>
          <a:endParaRPr lang="en-US" sz="1400" dirty="0"/>
        </a:p>
        <a:p>
          <a:pPr rtl="0"/>
          <a:r>
            <a:rPr lang="en-US" sz="1600" dirty="0" err="1"/>
            <a:t>Cấu</a:t>
          </a:r>
          <a:r>
            <a:rPr lang="en-US" sz="1600" dirty="0"/>
            <a:t> </a:t>
          </a:r>
          <a:r>
            <a:rPr lang="en-US" sz="1600" dirty="0" err="1"/>
            <a:t>trúc</a:t>
          </a:r>
          <a:r>
            <a:rPr lang="en-US" sz="1600" dirty="0"/>
            <a:t> </a:t>
          </a:r>
          <a:r>
            <a:rPr lang="en-US" sz="1600" dirty="0" err="1"/>
            <a:t>tập</a:t>
          </a:r>
          <a:r>
            <a:rPr lang="en-US" sz="1600" dirty="0"/>
            <a:t> </a:t>
          </a:r>
          <a:r>
            <a:rPr lang="en-US" sz="1600" dirty="0" err="1"/>
            <a:t>lệnh</a:t>
          </a:r>
          <a:r>
            <a:rPr lang="en-US" sz="1600" dirty="0"/>
            <a:t> </a:t>
          </a:r>
          <a:r>
            <a:rPr lang="en-US" sz="1600" dirty="0" err="1"/>
            <a:t>tương</a:t>
          </a:r>
          <a:r>
            <a:rPr lang="en-US" sz="1600" dirty="0"/>
            <a:t> </a:t>
          </a:r>
          <a:r>
            <a:rPr lang="en-US" sz="1600" dirty="0" err="1"/>
            <a:t>thích</a:t>
          </a:r>
          <a:r>
            <a:rPr lang="en-US" sz="1600" dirty="0"/>
            <a:t> </a:t>
          </a:r>
          <a:r>
            <a:rPr lang="en-US" sz="1600" dirty="0" err="1"/>
            <a:t>với</a:t>
          </a:r>
          <a:r>
            <a:rPr lang="en-US" sz="1600" dirty="0"/>
            <a:t> </a:t>
          </a:r>
          <a:r>
            <a:rPr lang="en-US" sz="1600" dirty="0" err="1"/>
            <a:t>cả</a:t>
          </a:r>
          <a:r>
            <a:rPr lang="en-US" sz="1600" dirty="0"/>
            <a:t> </a:t>
          </a:r>
          <a:r>
            <a:rPr lang="en-US" sz="1600" dirty="0" err="1"/>
            <a:t>các</a:t>
          </a:r>
          <a:r>
            <a:rPr lang="en-US" sz="1600" dirty="0"/>
            <a:t> </a:t>
          </a:r>
          <a:r>
            <a:rPr lang="en-US" sz="1600" dirty="0" err="1"/>
            <a:t>phiên</a:t>
          </a:r>
          <a:r>
            <a:rPr lang="en-US" sz="1600" dirty="0"/>
            <a:t> </a:t>
          </a:r>
          <a:r>
            <a:rPr lang="en-US" sz="1600" dirty="0" err="1"/>
            <a:t>bản</a:t>
          </a:r>
          <a:r>
            <a:rPr lang="en-US" sz="1600" dirty="0"/>
            <a:t> </a:t>
          </a:r>
          <a:r>
            <a:rPr lang="en-US" sz="1600" dirty="0" err="1"/>
            <a:t>trước</a:t>
          </a:r>
          <a:endParaRPr lang="en-US" sz="1600" dirty="0"/>
        </a:p>
      </dgm:t>
    </dgm:pt>
    <dgm:pt modelId="{62819EB6-78A3-C449-B34C-BB430CB4FBBA}" type="parTrans" cxnId="{10EB4328-8EC3-C345-B352-2B60322258CB}">
      <dgm:prSet/>
      <dgm:spPr/>
      <dgm:t>
        <a:bodyPr/>
        <a:lstStyle/>
        <a:p>
          <a:endParaRPr lang="en-US"/>
        </a:p>
      </dgm:t>
    </dgm:pt>
    <dgm:pt modelId="{97432E85-7609-B343-BAAD-5B768B8131C7}" type="sibTrans" cxnId="{10EB4328-8EC3-C345-B352-2B60322258CB}">
      <dgm:prSet/>
      <dgm:spPr/>
      <dgm:t>
        <a:bodyPr/>
        <a:lstStyle/>
        <a:p>
          <a:endParaRPr lang="en-US"/>
        </a:p>
      </dgm:t>
    </dgm:pt>
    <dgm:pt modelId="{BD4099BB-3BCC-AA42-94B8-1D12A2477307}">
      <dgm:prSet custT="1"/>
      <dgm:spPr/>
      <dgm:t>
        <a:bodyPr/>
        <a:lstStyle/>
        <a:p>
          <a:pPr rtl="0"/>
          <a:endParaRPr lang="en-US" sz="1600" b="1" dirty="0"/>
        </a:p>
        <a:p>
          <a:pPr rtl="0"/>
          <a:r>
            <a:rPr lang="en-US" sz="1600" b="1" dirty="0" err="1"/>
            <a:t>Cấu</a:t>
          </a:r>
          <a:r>
            <a:rPr lang="en-US" sz="1600" b="1" dirty="0"/>
            <a:t> </a:t>
          </a:r>
          <a:r>
            <a:rPr lang="en-US" sz="1600" b="1" dirty="0" err="1"/>
            <a:t>trúc</a:t>
          </a:r>
          <a:r>
            <a:rPr lang="en-US" sz="1600" b="1" dirty="0"/>
            <a:t> x86 </a:t>
          </a:r>
          <a:r>
            <a:rPr lang="en-US" sz="1600" b="1" dirty="0" err="1"/>
            <a:t>tiếp</a:t>
          </a:r>
          <a:r>
            <a:rPr lang="en-US" sz="1600" b="1" dirty="0"/>
            <a:t> </a:t>
          </a:r>
          <a:r>
            <a:rPr lang="en-US" sz="1600" b="1" dirty="0" err="1"/>
            <a:t>tục</a:t>
          </a:r>
          <a:r>
            <a:rPr lang="en-US" sz="1600" b="1" dirty="0"/>
            <a:t> </a:t>
          </a:r>
          <a:r>
            <a:rPr lang="en-US" sz="1600" b="1" dirty="0" err="1"/>
            <a:t>thống</a:t>
          </a:r>
          <a:r>
            <a:rPr lang="en-US" sz="1600" b="1" dirty="0"/>
            <a:t> </a:t>
          </a:r>
          <a:r>
            <a:rPr lang="en-US" sz="1600" b="1" dirty="0" err="1"/>
            <a:t>lĩnh</a:t>
          </a:r>
          <a:r>
            <a:rPr lang="en-US" sz="1600" b="1" dirty="0"/>
            <a:t> </a:t>
          </a:r>
          <a:r>
            <a:rPr lang="en-US" sz="1600" b="1" dirty="0" err="1"/>
            <a:t>thị</a:t>
          </a:r>
          <a:r>
            <a:rPr lang="en-US" sz="1600" b="1" dirty="0"/>
            <a:t> </a:t>
          </a:r>
          <a:r>
            <a:rPr lang="en-US" sz="1600" b="1" dirty="0" err="1"/>
            <a:t>trường</a:t>
          </a:r>
          <a:r>
            <a:rPr lang="en-US" sz="1600" b="1" dirty="0"/>
            <a:t> </a:t>
          </a:r>
          <a:r>
            <a:rPr lang="en-US" sz="1600" b="1" dirty="0" err="1"/>
            <a:t>sản</a:t>
          </a:r>
          <a:r>
            <a:rPr lang="en-US" sz="1600" b="1" dirty="0"/>
            <a:t> </a:t>
          </a:r>
          <a:r>
            <a:rPr lang="en-US" sz="1600" b="1" dirty="0" err="1"/>
            <a:t>xuất</a:t>
          </a:r>
          <a:r>
            <a:rPr lang="en-US" sz="1600" b="1" dirty="0"/>
            <a:t> </a:t>
          </a:r>
          <a:r>
            <a:rPr lang="en-US" sz="1600" b="1" dirty="0" err="1"/>
            <a:t>bộ</a:t>
          </a:r>
          <a:r>
            <a:rPr lang="en-US" sz="1600" b="1" dirty="0"/>
            <a:t> vi </a:t>
          </a:r>
          <a:r>
            <a:rPr lang="en-US" sz="1600" b="1" dirty="0" err="1"/>
            <a:t>xử</a:t>
          </a:r>
          <a:r>
            <a:rPr lang="en-US" sz="1600" b="1" dirty="0"/>
            <a:t> </a:t>
          </a:r>
          <a:r>
            <a:rPr lang="en-US" sz="1600" b="1" dirty="0" err="1"/>
            <a:t>lý</a:t>
          </a:r>
          <a:r>
            <a:rPr lang="en-US" sz="1600" b="1" dirty="0"/>
            <a:t> (</a:t>
          </a:r>
          <a:r>
            <a:rPr lang="en-US" sz="1600" b="1" dirty="0" err="1"/>
            <a:t>trừ</a:t>
          </a:r>
          <a:r>
            <a:rPr lang="en-US" sz="1600" b="1" dirty="0"/>
            <a:t> </a:t>
          </a:r>
          <a:r>
            <a:rPr lang="en-US" sz="1600" b="1" dirty="0" err="1"/>
            <a:t>các</a:t>
          </a:r>
          <a:r>
            <a:rPr lang="en-US" sz="1600" b="1" dirty="0"/>
            <a:t> </a:t>
          </a:r>
          <a:r>
            <a:rPr lang="en-US" sz="1600" b="1" dirty="0" err="1"/>
            <a:t>hệ</a:t>
          </a:r>
          <a:r>
            <a:rPr lang="en-US" sz="1600" b="1" dirty="0"/>
            <a:t> </a:t>
          </a:r>
          <a:r>
            <a:rPr lang="en-US" sz="1600" b="1" dirty="0" err="1"/>
            <a:t>thống</a:t>
          </a:r>
          <a:r>
            <a:rPr lang="en-US" sz="1600" b="1" dirty="0"/>
            <a:t> </a:t>
          </a:r>
          <a:r>
            <a:rPr lang="en-US" sz="1600" b="1" dirty="0" err="1"/>
            <a:t>nhúng</a:t>
          </a:r>
          <a:r>
            <a:rPr lang="en-US" sz="1600" b="1" dirty="0"/>
            <a:t>)</a:t>
          </a:r>
        </a:p>
      </dgm:t>
    </dgm:pt>
    <dgm:pt modelId="{268482DF-C1C9-0E4A-9182-24A9185F6EA4}" type="parTrans" cxnId="{3F008BE9-7BF0-CF4B-88B0-EE4B2A1E5F41}">
      <dgm:prSet/>
      <dgm:spPr/>
      <dgm:t>
        <a:bodyPr/>
        <a:lstStyle/>
        <a:p>
          <a:endParaRPr lang="en-US"/>
        </a:p>
      </dgm:t>
    </dgm:pt>
    <dgm:pt modelId="{9CA4E98F-B562-0642-A721-CB74012494F6}" type="sibTrans" cxnId="{3F008BE9-7BF0-CF4B-88B0-EE4B2A1E5F41}">
      <dgm:prSet/>
      <dgm:spPr/>
      <dgm:t>
        <a:bodyPr/>
        <a:lstStyle/>
        <a:p>
          <a:endParaRPr lang="en-US"/>
        </a:p>
      </dgm:t>
    </dgm:pt>
    <dgm:pt modelId="{DA75B808-4965-7D4A-8231-BFD12EA91572}" type="pres">
      <dgm:prSet presAssocID="{EEE4437A-A18B-2D4C-8157-A4E645A8A0AE}" presName="Name0" presStyleCnt="0">
        <dgm:presLayoutVars>
          <dgm:chMax val="7"/>
          <dgm:resizeHandles val="exact"/>
        </dgm:presLayoutVars>
      </dgm:prSet>
      <dgm:spPr/>
    </dgm:pt>
    <dgm:pt modelId="{21CC7EF5-9E02-A84D-BF8A-2F9246BA80A6}" type="pres">
      <dgm:prSet presAssocID="{EEE4437A-A18B-2D4C-8157-A4E645A8A0AE}" presName="comp1" presStyleCnt="0"/>
      <dgm:spPr/>
    </dgm:pt>
    <dgm:pt modelId="{ABB18BAD-6B2F-0B49-9064-A333E009DA08}" type="pres">
      <dgm:prSet presAssocID="{EEE4437A-A18B-2D4C-8157-A4E645A8A0AE}" presName="circle1" presStyleLbl="node1" presStyleIdx="0" presStyleCnt="2" custScaleX="99755" custScaleY="100000"/>
      <dgm:spPr/>
    </dgm:pt>
    <dgm:pt modelId="{C190DFE3-1440-2347-8A2E-62183D701FC8}" type="pres">
      <dgm:prSet presAssocID="{EEE4437A-A18B-2D4C-8157-A4E645A8A0AE}" presName="c1text" presStyleLbl="node1" presStyleIdx="0" presStyleCnt="2">
        <dgm:presLayoutVars>
          <dgm:bulletEnabled val="1"/>
        </dgm:presLayoutVars>
      </dgm:prSet>
      <dgm:spPr/>
    </dgm:pt>
    <dgm:pt modelId="{1FD26FCA-5ED6-0747-889D-46D658B1DE00}" type="pres">
      <dgm:prSet presAssocID="{EEE4437A-A18B-2D4C-8157-A4E645A8A0AE}" presName="comp2" presStyleCnt="0"/>
      <dgm:spPr/>
    </dgm:pt>
    <dgm:pt modelId="{4BA0AB6B-C25B-4540-8488-1BA61590016E}" type="pres">
      <dgm:prSet presAssocID="{EEE4437A-A18B-2D4C-8157-A4E645A8A0AE}" presName="circle2" presStyleLbl="node1" presStyleIdx="1" presStyleCnt="2" custScaleX="85947" custScaleY="83007" custLinFactNeighborX="327" custLinFactNeighborY="5229"/>
      <dgm:spPr/>
    </dgm:pt>
    <dgm:pt modelId="{C4C527A4-345B-1643-AC84-1667AD4B8A66}" type="pres">
      <dgm:prSet presAssocID="{EEE4437A-A18B-2D4C-8157-A4E645A8A0AE}" presName="c2text" presStyleLbl="node1" presStyleIdx="1" presStyleCnt="2">
        <dgm:presLayoutVars>
          <dgm:bulletEnabled val="1"/>
        </dgm:presLayoutVars>
      </dgm:prSet>
      <dgm:spPr/>
    </dgm:pt>
  </dgm:ptLst>
  <dgm:cxnLst>
    <dgm:cxn modelId="{0D30E307-047A-FD4D-A22B-C13F284FCB19}" type="presOf" srcId="{F6CB65CA-AD4A-3748-824A-C686644EFA99}" destId="{ABB18BAD-6B2F-0B49-9064-A333E009DA08}" srcOrd="0" destOrd="0" presId="urn:microsoft.com/office/officeart/2005/8/layout/venn2"/>
    <dgm:cxn modelId="{ABF24E10-E41E-D944-8207-6399C8B616D8}" type="presOf" srcId="{BD4099BB-3BCC-AA42-94B8-1D12A2477307}" destId="{4BA0AB6B-C25B-4540-8488-1BA61590016E}" srcOrd="0" destOrd="0" presId="urn:microsoft.com/office/officeart/2005/8/layout/venn2"/>
    <dgm:cxn modelId="{10EB4328-8EC3-C345-B352-2B60322258CB}" srcId="{EEE4437A-A18B-2D4C-8157-A4E645A8A0AE}" destId="{F6CB65CA-AD4A-3748-824A-C686644EFA99}" srcOrd="0" destOrd="0" parTransId="{62819EB6-78A3-C449-B34C-BB430CB4FBBA}" sibTransId="{97432E85-7609-B343-BAAD-5B768B8131C7}"/>
    <dgm:cxn modelId="{601C7E68-3FD2-3C49-8954-D78A62BBC08B}" type="presOf" srcId="{BD4099BB-3BCC-AA42-94B8-1D12A2477307}" destId="{C4C527A4-345B-1643-AC84-1667AD4B8A66}" srcOrd="1" destOrd="0" presId="urn:microsoft.com/office/officeart/2005/8/layout/venn2"/>
    <dgm:cxn modelId="{0B7F128D-D40D-C548-9EF8-880FD0FDE148}" type="presOf" srcId="{EEE4437A-A18B-2D4C-8157-A4E645A8A0AE}" destId="{DA75B808-4965-7D4A-8231-BFD12EA91572}" srcOrd="0" destOrd="0" presId="urn:microsoft.com/office/officeart/2005/8/layout/venn2"/>
    <dgm:cxn modelId="{5993BDE0-8800-C247-A931-F31F81B57720}" type="presOf" srcId="{F6CB65CA-AD4A-3748-824A-C686644EFA99}" destId="{C190DFE3-1440-2347-8A2E-62183D701FC8}" srcOrd="1" destOrd="0" presId="urn:microsoft.com/office/officeart/2005/8/layout/venn2"/>
    <dgm:cxn modelId="{3F008BE9-7BF0-CF4B-88B0-EE4B2A1E5F41}" srcId="{EEE4437A-A18B-2D4C-8157-A4E645A8A0AE}" destId="{BD4099BB-3BCC-AA42-94B8-1D12A2477307}" srcOrd="1" destOrd="0" parTransId="{268482DF-C1C9-0E4A-9182-24A9185F6EA4}" sibTransId="{9CA4E98F-B562-0642-A721-CB74012494F6}"/>
    <dgm:cxn modelId="{1B4C283F-10CD-8346-AEF5-D2E704895C9B}" type="presParOf" srcId="{DA75B808-4965-7D4A-8231-BFD12EA91572}" destId="{21CC7EF5-9E02-A84D-BF8A-2F9246BA80A6}" srcOrd="0" destOrd="0" presId="urn:microsoft.com/office/officeart/2005/8/layout/venn2"/>
    <dgm:cxn modelId="{03C2F39D-037B-7148-A8FB-24B65F4B2A26}" type="presParOf" srcId="{21CC7EF5-9E02-A84D-BF8A-2F9246BA80A6}" destId="{ABB18BAD-6B2F-0B49-9064-A333E009DA08}" srcOrd="0" destOrd="0" presId="urn:microsoft.com/office/officeart/2005/8/layout/venn2"/>
    <dgm:cxn modelId="{7AE3A318-E9DB-9645-A227-7DBF4931F8AD}" type="presParOf" srcId="{21CC7EF5-9E02-A84D-BF8A-2F9246BA80A6}" destId="{C190DFE3-1440-2347-8A2E-62183D701FC8}" srcOrd="1" destOrd="0" presId="urn:microsoft.com/office/officeart/2005/8/layout/venn2"/>
    <dgm:cxn modelId="{38C64FB0-3B46-CE4E-A505-386783B23BDB}" type="presParOf" srcId="{DA75B808-4965-7D4A-8231-BFD12EA91572}" destId="{1FD26FCA-5ED6-0747-889D-46D658B1DE00}" srcOrd="1" destOrd="0" presId="urn:microsoft.com/office/officeart/2005/8/layout/venn2"/>
    <dgm:cxn modelId="{7D4B6389-DDC8-A348-9F10-0811E82579A9}" type="presParOf" srcId="{1FD26FCA-5ED6-0747-889D-46D658B1DE00}" destId="{4BA0AB6B-C25B-4540-8488-1BA61590016E}" srcOrd="0" destOrd="0" presId="urn:microsoft.com/office/officeart/2005/8/layout/venn2"/>
    <dgm:cxn modelId="{9E2CE5B2-B42B-9943-BF84-0BC3BB72F808}" type="presParOf" srcId="{1FD26FCA-5ED6-0747-889D-46D658B1DE00}" destId="{C4C527A4-345B-1643-AC84-1667AD4B8A66}"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0370916-7821-BC47-86C3-DDEA474FDAE6}" type="doc">
      <dgm:prSet loTypeId="urn:microsoft.com/office/officeart/2005/8/layout/venn1" loCatId="relationship" qsTypeId="urn:microsoft.com/office/officeart/2005/8/quickstyle/simple4" qsCatId="simple" csTypeId="urn:microsoft.com/office/officeart/2005/8/colors/accent1_2" csCatId="accent1" phldr="1"/>
      <dgm:spPr/>
      <dgm:t>
        <a:bodyPr/>
        <a:lstStyle/>
        <a:p>
          <a:endParaRPr lang="en-US"/>
        </a:p>
      </dgm:t>
    </dgm:pt>
    <dgm:pt modelId="{BD6EB414-FBAC-784D-A358-341089D5106D}">
      <dgm:prSet/>
      <dgm:spPr/>
      <dgm:t>
        <a:bodyPr/>
        <a:lstStyle/>
        <a:p>
          <a:pPr rtl="0"/>
          <a:r>
            <a:rPr lang="en-US" dirty="0" err="1"/>
            <a:t>Không</a:t>
          </a:r>
          <a:r>
            <a:rPr lang="en-US" dirty="0"/>
            <a:t> </a:t>
          </a:r>
          <a:r>
            <a:rPr lang="en-US" dirty="0" err="1"/>
            <a:t>yêu</a:t>
          </a:r>
          <a:r>
            <a:rPr lang="en-US" dirty="0"/>
            <a:t> </a:t>
          </a:r>
          <a:r>
            <a:rPr lang="en-US" dirty="0" err="1"/>
            <a:t>cầu</a:t>
          </a:r>
          <a:r>
            <a:rPr lang="en-US" dirty="0"/>
            <a:t> </a:t>
          </a:r>
          <a:r>
            <a:rPr lang="en-US" dirty="0" err="1"/>
            <a:t>quá</a:t>
          </a:r>
          <a:r>
            <a:rPr lang="en-US" dirty="0"/>
            <a:t> </a:t>
          </a:r>
          <a:r>
            <a:rPr lang="en-US" dirty="0" err="1"/>
            <a:t>nghiêm</a:t>
          </a:r>
          <a:r>
            <a:rPr lang="en-US" dirty="0"/>
            <a:t> </a:t>
          </a:r>
          <a:r>
            <a:rPr lang="en-US" dirty="0" err="1"/>
            <a:t>ngặt</a:t>
          </a:r>
          <a:r>
            <a:rPr lang="en-US" dirty="0"/>
            <a:t>; </a:t>
          </a:r>
          <a:r>
            <a:rPr lang="en-US" dirty="0" err="1"/>
            <a:t>kết</a:t>
          </a:r>
          <a:r>
            <a:rPr lang="en-US" dirty="0"/>
            <a:t> </a:t>
          </a:r>
          <a:r>
            <a:rPr lang="en-US" dirty="0" err="1"/>
            <a:t>hợp</a:t>
          </a:r>
          <a:r>
            <a:rPr lang="en-US" dirty="0"/>
            <a:t> </a:t>
          </a:r>
          <a:r>
            <a:rPr lang="en-US" dirty="0" err="1"/>
            <a:t>của</a:t>
          </a:r>
          <a:r>
            <a:rPr lang="en-US" dirty="0"/>
            <a:t> </a:t>
          </a:r>
          <a:r>
            <a:rPr lang="en-US" dirty="0" err="1"/>
            <a:t>những</a:t>
          </a:r>
          <a:r>
            <a:rPr lang="en-US" dirty="0"/>
            <a:t> </a:t>
          </a:r>
          <a:r>
            <a:rPr lang="en-US" dirty="0" err="1"/>
            <a:t>chỉ</a:t>
          </a:r>
          <a:r>
            <a:rPr lang="en-US" dirty="0"/>
            <a:t> </a:t>
          </a:r>
          <a:r>
            <a:rPr lang="en-US" dirty="0" err="1"/>
            <a:t>tiêu</a:t>
          </a:r>
          <a:r>
            <a:rPr lang="en-US" dirty="0"/>
            <a:t> </a:t>
          </a:r>
          <a:r>
            <a:rPr lang="en-US" dirty="0" err="1"/>
            <a:t>chất</a:t>
          </a:r>
          <a:r>
            <a:rPr lang="en-US" dirty="0"/>
            <a:t> </a:t>
          </a:r>
          <a:r>
            <a:rPr lang="en-US" dirty="0" err="1"/>
            <a:t>lượng</a:t>
          </a:r>
          <a:r>
            <a:rPr lang="en-US" dirty="0"/>
            <a:t> </a:t>
          </a:r>
          <a:r>
            <a:rPr lang="en-US" dirty="0" err="1"/>
            <a:t>khác</a:t>
          </a:r>
          <a:r>
            <a:rPr lang="en-US" dirty="0"/>
            <a:t> </a:t>
          </a:r>
          <a:r>
            <a:rPr lang="en-US" dirty="0" err="1"/>
            <a:t>nhau</a:t>
          </a:r>
          <a:r>
            <a:rPr lang="en-US" dirty="0"/>
            <a:t> </a:t>
          </a:r>
          <a:r>
            <a:rPr lang="en-US" dirty="0" err="1"/>
            <a:t>như</a:t>
          </a:r>
          <a:r>
            <a:rPr lang="en-US" dirty="0"/>
            <a:t> </a:t>
          </a:r>
          <a:r>
            <a:rPr lang="en-US" dirty="0" err="1"/>
            <a:t>khía</a:t>
          </a:r>
          <a:r>
            <a:rPr lang="en-US" dirty="0"/>
            <a:t> </a:t>
          </a:r>
          <a:r>
            <a:rPr lang="en-US" dirty="0" err="1"/>
            <a:t>cạnh</a:t>
          </a:r>
          <a:r>
            <a:rPr lang="en-US" dirty="0"/>
            <a:t> an </a:t>
          </a:r>
          <a:r>
            <a:rPr lang="en-US" dirty="0" err="1"/>
            <a:t>toàn</a:t>
          </a:r>
          <a:r>
            <a:rPr lang="en-US" dirty="0"/>
            <a:t>, </a:t>
          </a:r>
          <a:r>
            <a:rPr lang="en-US" dirty="0" err="1"/>
            <a:t>độ</a:t>
          </a:r>
          <a:r>
            <a:rPr lang="en-US" dirty="0"/>
            <a:t> tin </a:t>
          </a:r>
          <a:r>
            <a:rPr lang="en-US" dirty="0" err="1"/>
            <a:t>cậy</a:t>
          </a:r>
          <a:r>
            <a:rPr lang="en-US" dirty="0"/>
            <a:t>, </a:t>
          </a:r>
          <a:r>
            <a:rPr lang="en-US" dirty="0" err="1"/>
            <a:t>thời</a:t>
          </a:r>
          <a:r>
            <a:rPr lang="en-US" dirty="0"/>
            <a:t> </a:t>
          </a:r>
          <a:r>
            <a:rPr lang="en-US" dirty="0" err="1"/>
            <a:t>gian</a:t>
          </a:r>
          <a:r>
            <a:rPr lang="en-US" dirty="0"/>
            <a:t> </a:t>
          </a:r>
          <a:r>
            <a:rPr lang="en-US" dirty="0" err="1"/>
            <a:t>thực</a:t>
          </a:r>
          <a:r>
            <a:rPr lang="en-US" dirty="0"/>
            <a:t> </a:t>
          </a:r>
          <a:r>
            <a:rPr lang="en-US" dirty="0" err="1"/>
            <a:t>và</a:t>
          </a:r>
          <a:r>
            <a:rPr lang="en-US" dirty="0"/>
            <a:t> </a:t>
          </a:r>
          <a:r>
            <a:rPr lang="en-US" dirty="0" err="1"/>
            <a:t>tính</a:t>
          </a:r>
          <a:r>
            <a:rPr lang="en-US" dirty="0"/>
            <a:t> </a:t>
          </a:r>
          <a:r>
            <a:rPr lang="en-US" dirty="0" err="1"/>
            <a:t>linh</a:t>
          </a:r>
          <a:r>
            <a:rPr lang="en-US" dirty="0"/>
            <a:t> </a:t>
          </a:r>
          <a:r>
            <a:rPr lang="en-US" dirty="0" err="1"/>
            <a:t>hoạt</a:t>
          </a:r>
          <a:r>
            <a:rPr lang="en-US" dirty="0"/>
            <a:t>.</a:t>
          </a:r>
        </a:p>
      </dgm:t>
    </dgm:pt>
    <dgm:pt modelId="{06EA00F2-6AB6-1246-B98B-46B7FB3A80D3}" type="parTrans" cxnId="{96A3EAE6-64A5-754E-AC14-77F39A36043E}">
      <dgm:prSet/>
      <dgm:spPr/>
      <dgm:t>
        <a:bodyPr/>
        <a:lstStyle/>
        <a:p>
          <a:endParaRPr lang="en-US"/>
        </a:p>
      </dgm:t>
    </dgm:pt>
    <dgm:pt modelId="{BAEA27F5-D69B-8E42-B3F7-8DB060860B4E}" type="sibTrans" cxnId="{96A3EAE6-64A5-754E-AC14-77F39A36043E}">
      <dgm:prSet/>
      <dgm:spPr/>
      <dgm:t>
        <a:bodyPr/>
        <a:lstStyle/>
        <a:p>
          <a:endParaRPr lang="en-US"/>
        </a:p>
      </dgm:t>
    </dgm:pt>
    <dgm:pt modelId="{67766214-4425-0740-B0FE-DEB2ED6723C6}">
      <dgm:prSet/>
      <dgm:spPr/>
      <dgm:t>
        <a:bodyPr/>
        <a:lstStyle/>
        <a:p>
          <a:pPr rtl="0"/>
          <a:r>
            <a:rPr lang="en-US" dirty="0" err="1"/>
            <a:t>Điều</a:t>
          </a:r>
          <a:r>
            <a:rPr lang="en-US" dirty="0"/>
            <a:t> </a:t>
          </a:r>
          <a:r>
            <a:rPr lang="en-US" dirty="0" err="1"/>
            <a:t>kiện</a:t>
          </a:r>
          <a:r>
            <a:rPr lang="en-US" dirty="0"/>
            <a:t> </a:t>
          </a:r>
          <a:r>
            <a:rPr lang="en-US" dirty="0" err="1"/>
            <a:t>môi</a:t>
          </a:r>
          <a:r>
            <a:rPr lang="en-US" dirty="0"/>
            <a:t> </a:t>
          </a:r>
          <a:r>
            <a:rPr lang="en-US" dirty="0" err="1"/>
            <a:t>trường</a:t>
          </a:r>
          <a:r>
            <a:rPr lang="en-US" dirty="0"/>
            <a:t> </a:t>
          </a:r>
          <a:r>
            <a:rPr lang="en-US" dirty="0" err="1"/>
            <a:t>khác</a:t>
          </a:r>
          <a:r>
            <a:rPr lang="en-US" dirty="0"/>
            <a:t> </a:t>
          </a:r>
          <a:r>
            <a:rPr lang="en-US" dirty="0" err="1"/>
            <a:t>nhau</a:t>
          </a:r>
          <a:r>
            <a:rPr lang="en-US" dirty="0"/>
            <a:t> </a:t>
          </a:r>
          <a:r>
            <a:rPr lang="en-US" dirty="0" err="1"/>
            <a:t>về</a:t>
          </a:r>
          <a:r>
            <a:rPr lang="en-US" dirty="0"/>
            <a:t> </a:t>
          </a:r>
          <a:r>
            <a:rPr lang="en-US" dirty="0" err="1"/>
            <a:t>bức</a:t>
          </a:r>
          <a:r>
            <a:rPr lang="en-US" dirty="0"/>
            <a:t> </a:t>
          </a:r>
          <a:r>
            <a:rPr lang="en-US" dirty="0" err="1"/>
            <a:t>xạ</a:t>
          </a:r>
          <a:r>
            <a:rPr lang="en-US" dirty="0"/>
            <a:t>, </a:t>
          </a:r>
          <a:r>
            <a:rPr lang="en-US" dirty="0" err="1"/>
            <a:t>độ</a:t>
          </a:r>
          <a:r>
            <a:rPr lang="en-US" dirty="0"/>
            <a:t> rung </a:t>
          </a:r>
          <a:r>
            <a:rPr lang="en-US" dirty="0" err="1"/>
            <a:t>và</a:t>
          </a:r>
          <a:r>
            <a:rPr lang="en-US" dirty="0"/>
            <a:t> </a:t>
          </a:r>
          <a:r>
            <a:rPr lang="en-US" dirty="0" err="1"/>
            <a:t>độ</a:t>
          </a:r>
          <a:r>
            <a:rPr lang="en-US" dirty="0"/>
            <a:t> </a:t>
          </a:r>
          <a:r>
            <a:rPr lang="en-US" dirty="0" err="1"/>
            <a:t>ẩm</a:t>
          </a:r>
          <a:r>
            <a:rPr lang="en-US" dirty="0"/>
            <a:t>.</a:t>
          </a:r>
        </a:p>
      </dgm:t>
    </dgm:pt>
    <dgm:pt modelId="{FE22DBB2-7BCF-6A46-9C95-A9E99D1EE4EC}" type="parTrans" cxnId="{6462F909-32D6-924F-ADB4-84B0128217C8}">
      <dgm:prSet/>
      <dgm:spPr/>
      <dgm:t>
        <a:bodyPr/>
        <a:lstStyle/>
        <a:p>
          <a:endParaRPr lang="en-US"/>
        </a:p>
      </dgm:t>
    </dgm:pt>
    <dgm:pt modelId="{57DA10D3-6BC3-2549-9693-1CB1247D3C86}" type="sibTrans" cxnId="{6462F909-32D6-924F-ADB4-84B0128217C8}">
      <dgm:prSet/>
      <dgm:spPr/>
      <dgm:t>
        <a:bodyPr/>
        <a:lstStyle/>
        <a:p>
          <a:endParaRPr lang="en-US"/>
        </a:p>
      </dgm:t>
    </dgm:pt>
    <dgm:pt modelId="{AF12209E-6564-6B49-88A7-A92B6FAE76CB}">
      <dgm:prSet/>
      <dgm:spPr/>
      <dgm:t>
        <a:bodyPr/>
        <a:lstStyle/>
        <a:p>
          <a:pPr rtl="0"/>
          <a:r>
            <a:rPr lang="en-US" dirty="0" err="1"/>
            <a:t>Đặc</a:t>
          </a:r>
          <a:r>
            <a:rPr lang="en-US" dirty="0"/>
            <a:t> </a:t>
          </a:r>
          <a:r>
            <a:rPr lang="en-US" dirty="0" err="1"/>
            <a:t>tính</a:t>
          </a:r>
          <a:r>
            <a:rPr lang="en-US" dirty="0"/>
            <a:t> </a:t>
          </a:r>
          <a:r>
            <a:rPr lang="en-US" dirty="0" err="1"/>
            <a:t>kĩ</a:t>
          </a:r>
          <a:r>
            <a:rPr lang="en-US" dirty="0"/>
            <a:t> </a:t>
          </a:r>
          <a:r>
            <a:rPr lang="en-US" dirty="0" err="1"/>
            <a:t>thuật</a:t>
          </a:r>
          <a:r>
            <a:rPr lang="en-US" dirty="0"/>
            <a:t> </a:t>
          </a:r>
          <a:r>
            <a:rPr lang="en-US" dirty="0" err="1"/>
            <a:t>khác</a:t>
          </a:r>
          <a:r>
            <a:rPr lang="en-US" dirty="0"/>
            <a:t> </a:t>
          </a:r>
          <a:r>
            <a:rPr lang="en-US" dirty="0" err="1"/>
            <a:t>nhau</a:t>
          </a:r>
          <a:r>
            <a:rPr lang="en-US" dirty="0"/>
            <a:t> </a:t>
          </a:r>
          <a:r>
            <a:rPr lang="en-US" dirty="0" err="1"/>
            <a:t>như</a:t>
          </a:r>
          <a:r>
            <a:rPr lang="en-US" dirty="0"/>
            <a:t> </a:t>
          </a:r>
          <a:r>
            <a:rPr lang="en-US" dirty="0" err="1"/>
            <a:t>tải</a:t>
          </a:r>
          <a:r>
            <a:rPr lang="en-US" dirty="0"/>
            <a:t> </a:t>
          </a:r>
          <a:r>
            <a:rPr lang="en-US" dirty="0" err="1"/>
            <a:t>tĩnh</a:t>
          </a:r>
          <a:r>
            <a:rPr lang="en-US" dirty="0"/>
            <a:t> hay </a:t>
          </a:r>
          <a:r>
            <a:rPr lang="en-US" dirty="0" err="1"/>
            <a:t>động</a:t>
          </a:r>
          <a:r>
            <a:rPr lang="en-US" dirty="0"/>
            <a:t>, </a:t>
          </a:r>
          <a:r>
            <a:rPr lang="en-US" dirty="0" err="1"/>
            <a:t>tốc</a:t>
          </a:r>
          <a:r>
            <a:rPr lang="en-US" dirty="0"/>
            <a:t> </a:t>
          </a:r>
          <a:r>
            <a:rPr lang="en-US" dirty="0" err="1"/>
            <a:t>độ</a:t>
          </a:r>
          <a:r>
            <a:rPr lang="en-US" dirty="0"/>
            <a:t> </a:t>
          </a:r>
          <a:r>
            <a:rPr lang="en-US" dirty="0" err="1"/>
            <a:t>nhanh</a:t>
          </a:r>
          <a:r>
            <a:rPr lang="en-US" dirty="0"/>
            <a:t> hay </a:t>
          </a:r>
          <a:r>
            <a:rPr lang="en-US" dirty="0" err="1"/>
            <a:t>chậm</a:t>
          </a:r>
          <a:r>
            <a:rPr lang="en-US" dirty="0"/>
            <a:t>, </a:t>
          </a:r>
          <a:r>
            <a:rPr lang="en-US" dirty="0" err="1"/>
            <a:t>ứng</a:t>
          </a:r>
          <a:r>
            <a:rPr lang="en-US" dirty="0"/>
            <a:t> </a:t>
          </a:r>
          <a:r>
            <a:rPr lang="en-US" dirty="0" err="1"/>
            <a:t>dụng</a:t>
          </a:r>
          <a:r>
            <a:rPr lang="en-US" dirty="0"/>
            <a:t> </a:t>
          </a:r>
          <a:r>
            <a:rPr lang="en-US" dirty="0" err="1"/>
            <a:t>chuyên</a:t>
          </a:r>
          <a:r>
            <a:rPr lang="en-US" dirty="0"/>
            <a:t> </a:t>
          </a:r>
          <a:r>
            <a:rPr lang="en-US" dirty="0" err="1"/>
            <a:t>sâu</a:t>
          </a:r>
          <a:r>
            <a:rPr lang="en-US" dirty="0"/>
            <a:t> </a:t>
          </a:r>
          <a:r>
            <a:rPr lang="en-US" dirty="0" err="1"/>
            <a:t>về</a:t>
          </a:r>
          <a:r>
            <a:rPr lang="en-US" dirty="0"/>
            <a:t> </a:t>
          </a:r>
          <a:r>
            <a:rPr lang="en-US" dirty="0" err="1"/>
            <a:t>tính</a:t>
          </a:r>
          <a:r>
            <a:rPr lang="en-US" dirty="0"/>
            <a:t> </a:t>
          </a:r>
          <a:r>
            <a:rPr lang="en-US" dirty="0" err="1"/>
            <a:t>toán</a:t>
          </a:r>
          <a:r>
            <a:rPr lang="en-US" dirty="0"/>
            <a:t> hay </a:t>
          </a:r>
          <a:r>
            <a:rPr lang="en-US" dirty="0" err="1"/>
            <a:t>giao</a:t>
          </a:r>
          <a:r>
            <a:rPr lang="en-US" dirty="0"/>
            <a:t> </a:t>
          </a:r>
          <a:r>
            <a:rPr lang="en-US" dirty="0" err="1"/>
            <a:t>diện</a:t>
          </a:r>
          <a:r>
            <a:rPr lang="en-US" dirty="0"/>
            <a:t>, </a:t>
          </a:r>
          <a:r>
            <a:rPr lang="en-US" dirty="0" err="1"/>
            <a:t>kết</a:t>
          </a:r>
          <a:r>
            <a:rPr lang="en-US" dirty="0"/>
            <a:t> </a:t>
          </a:r>
          <a:r>
            <a:rPr lang="en-US" dirty="0" err="1"/>
            <a:t>hợp</a:t>
          </a:r>
          <a:r>
            <a:rPr lang="en-US" dirty="0"/>
            <a:t> </a:t>
          </a:r>
          <a:r>
            <a:rPr lang="en-US" dirty="0" err="1"/>
            <a:t>cổng</a:t>
          </a:r>
          <a:r>
            <a:rPr lang="en-US" dirty="0"/>
            <a:t> and/or </a:t>
          </a:r>
          <a:r>
            <a:rPr lang="en-US" dirty="0" err="1"/>
            <a:t>của</a:t>
          </a:r>
          <a:r>
            <a:rPr lang="en-US" dirty="0"/>
            <a:t> </a:t>
          </a:r>
          <a:r>
            <a:rPr lang="en-US" dirty="0" err="1"/>
            <a:t>chính</a:t>
          </a:r>
          <a:r>
            <a:rPr lang="en-US" dirty="0"/>
            <a:t> </a:t>
          </a:r>
          <a:r>
            <a:rPr lang="en-US" dirty="0" err="1"/>
            <a:t>nó</a:t>
          </a:r>
          <a:r>
            <a:rPr lang="en-US" dirty="0"/>
            <a:t>.</a:t>
          </a:r>
        </a:p>
      </dgm:t>
    </dgm:pt>
    <dgm:pt modelId="{372FA670-AE19-9646-9C62-55162999835C}" type="parTrans" cxnId="{43CAB501-58BF-D74C-A46E-E9595FE36310}">
      <dgm:prSet/>
      <dgm:spPr/>
      <dgm:t>
        <a:bodyPr/>
        <a:lstStyle/>
        <a:p>
          <a:endParaRPr lang="en-US"/>
        </a:p>
      </dgm:t>
    </dgm:pt>
    <dgm:pt modelId="{26165932-946F-5B4C-9A83-52650077065A}" type="sibTrans" cxnId="{43CAB501-58BF-D74C-A46E-E9595FE36310}">
      <dgm:prSet/>
      <dgm:spPr/>
      <dgm:t>
        <a:bodyPr/>
        <a:lstStyle/>
        <a:p>
          <a:endParaRPr lang="en-US"/>
        </a:p>
      </dgm:t>
    </dgm:pt>
    <dgm:pt modelId="{06CB7568-AEAA-1341-A3B4-C9AE42F93250}">
      <dgm:prSet/>
      <dgm:spPr/>
      <dgm:t>
        <a:bodyPr/>
        <a:lstStyle/>
        <a:p>
          <a:pPr rtl="0"/>
          <a:r>
            <a:rPr lang="en-GB" dirty="0" err="1"/>
            <a:t>Các</a:t>
          </a:r>
          <a:r>
            <a:rPr lang="en-GB" dirty="0"/>
            <a:t> </a:t>
          </a:r>
          <a:r>
            <a:rPr lang="en-GB" dirty="0" err="1"/>
            <a:t>mô</a:t>
          </a:r>
          <a:r>
            <a:rPr lang="en-GB" dirty="0"/>
            <a:t> </a:t>
          </a:r>
          <a:r>
            <a:rPr lang="en-GB" dirty="0" err="1"/>
            <a:t>hình</a:t>
          </a:r>
          <a:r>
            <a:rPr lang="en-GB" dirty="0"/>
            <a:t> </a:t>
          </a:r>
          <a:r>
            <a:rPr lang="en-GB" dirty="0" err="1"/>
            <a:t>tính</a:t>
          </a:r>
          <a:r>
            <a:rPr lang="en-GB" dirty="0"/>
            <a:t> </a:t>
          </a:r>
          <a:r>
            <a:rPr lang="en-GB" dirty="0" err="1"/>
            <a:t>toán</a:t>
          </a:r>
          <a:r>
            <a:rPr lang="en-GB" dirty="0"/>
            <a:t> </a:t>
          </a:r>
          <a:r>
            <a:rPr lang="en-GB" dirty="0" err="1"/>
            <a:t>khác</a:t>
          </a:r>
          <a:r>
            <a:rPr lang="en-GB" dirty="0"/>
            <a:t> </a:t>
          </a:r>
          <a:r>
            <a:rPr lang="en-GB" dirty="0" err="1"/>
            <a:t>nhau</a:t>
          </a:r>
          <a:r>
            <a:rPr lang="en-GB" dirty="0"/>
            <a:t> </a:t>
          </a:r>
          <a:r>
            <a:rPr lang="en-GB" dirty="0" err="1"/>
            <a:t>từ</a:t>
          </a:r>
          <a:r>
            <a:rPr lang="en-GB" dirty="0"/>
            <a:t> </a:t>
          </a:r>
          <a:r>
            <a:rPr lang="en-GB" dirty="0" err="1"/>
            <a:t>hệ</a:t>
          </a:r>
          <a:r>
            <a:rPr lang="en-GB" dirty="0"/>
            <a:t> </a:t>
          </a:r>
          <a:r>
            <a:rPr lang="en-GB" dirty="0" err="1"/>
            <a:t>thống</a:t>
          </a:r>
          <a:r>
            <a:rPr lang="en-GB" dirty="0"/>
            <a:t> </a:t>
          </a:r>
          <a:r>
            <a:rPr lang="en-GB" dirty="0" err="1"/>
            <a:t>rời</a:t>
          </a:r>
          <a:r>
            <a:rPr lang="en-GB" dirty="0"/>
            <a:t> </a:t>
          </a:r>
          <a:r>
            <a:rPr lang="en-GB" dirty="0" err="1"/>
            <a:t>rạc</a:t>
          </a:r>
          <a:r>
            <a:rPr lang="en-GB" dirty="0"/>
            <a:t> </a:t>
          </a:r>
          <a:r>
            <a:rPr lang="en-GB" dirty="0" err="1"/>
            <a:t>đến</a:t>
          </a:r>
          <a:r>
            <a:rPr lang="en-GB" dirty="0"/>
            <a:t> </a:t>
          </a:r>
          <a:r>
            <a:rPr lang="en-GB" dirty="0" err="1"/>
            <a:t>hệ</a:t>
          </a:r>
          <a:r>
            <a:rPr lang="en-GB" dirty="0"/>
            <a:t> </a:t>
          </a:r>
          <a:r>
            <a:rPr lang="en-GB" dirty="0" err="1"/>
            <a:t>thống</a:t>
          </a:r>
          <a:r>
            <a:rPr lang="en-GB" dirty="0"/>
            <a:t> </a:t>
          </a:r>
          <a:r>
            <a:rPr lang="en-GB" dirty="0" err="1"/>
            <a:t>kết</a:t>
          </a:r>
          <a:r>
            <a:rPr lang="en-GB" dirty="0"/>
            <a:t> </a:t>
          </a:r>
          <a:r>
            <a:rPr lang="en-GB" dirty="0" err="1"/>
            <a:t>hợp</a:t>
          </a:r>
          <a:r>
            <a:rPr lang="en-GB" dirty="0"/>
            <a:t> hybrid</a:t>
          </a:r>
        </a:p>
      </dgm:t>
    </dgm:pt>
    <dgm:pt modelId="{B8E2D048-E5B7-8040-A381-4202F3B451E6}" type="parTrans" cxnId="{D094100F-99E0-6843-81EB-945481A0CAE0}">
      <dgm:prSet/>
      <dgm:spPr/>
      <dgm:t>
        <a:bodyPr/>
        <a:lstStyle/>
        <a:p>
          <a:endParaRPr lang="en-US"/>
        </a:p>
      </dgm:t>
    </dgm:pt>
    <dgm:pt modelId="{49309F1D-A19B-174C-A148-EA315C0C8B41}" type="sibTrans" cxnId="{D094100F-99E0-6843-81EB-945481A0CAE0}">
      <dgm:prSet/>
      <dgm:spPr/>
      <dgm:t>
        <a:bodyPr/>
        <a:lstStyle/>
        <a:p>
          <a:endParaRPr lang="en-US"/>
        </a:p>
      </dgm:t>
    </dgm:pt>
    <dgm:pt modelId="{E19E4A74-E009-1844-A41C-EC86A0DD0172}">
      <dgm:prSet/>
      <dgm:spPr/>
      <dgm:t>
        <a:bodyPr/>
        <a:lstStyle/>
        <a:p>
          <a:pPr rtl="0"/>
          <a:r>
            <a:rPr lang="en-US" dirty="0" err="1"/>
            <a:t>Hệ</a:t>
          </a:r>
          <a:r>
            <a:rPr lang="en-US" dirty="0"/>
            <a:t> </a:t>
          </a:r>
          <a:r>
            <a:rPr lang="en-US" dirty="0" err="1"/>
            <a:t>thống</a:t>
          </a:r>
          <a:r>
            <a:rPr lang="en-US" dirty="0"/>
            <a:t> </a:t>
          </a:r>
          <a:r>
            <a:rPr lang="en-US" dirty="0" err="1"/>
            <a:t>nhỏ</a:t>
          </a:r>
          <a:r>
            <a:rPr lang="en-US" dirty="0"/>
            <a:t> hay </a:t>
          </a:r>
          <a:r>
            <a:rPr lang="en-US" dirty="0" err="1"/>
            <a:t>hệ</a:t>
          </a:r>
          <a:r>
            <a:rPr lang="en-US" dirty="0"/>
            <a:t> </a:t>
          </a:r>
          <a:r>
            <a:rPr lang="en-US" dirty="0" err="1"/>
            <a:t>thống</a:t>
          </a:r>
          <a:r>
            <a:rPr lang="en-US" dirty="0"/>
            <a:t> </a:t>
          </a:r>
          <a:r>
            <a:rPr lang="en-US" dirty="0" err="1"/>
            <a:t>lớn</a:t>
          </a:r>
          <a:r>
            <a:rPr lang="en-US" dirty="0"/>
            <a:t>, </a:t>
          </a:r>
          <a:r>
            <a:rPr lang="en-US" dirty="0" err="1"/>
            <a:t>kéo</a:t>
          </a:r>
          <a:r>
            <a:rPr lang="en-US" dirty="0"/>
            <a:t> </a:t>
          </a:r>
          <a:r>
            <a:rPr lang="en-US" dirty="0" err="1"/>
            <a:t>theo</a:t>
          </a:r>
          <a:r>
            <a:rPr lang="en-US" dirty="0"/>
            <a:t> </a:t>
          </a:r>
          <a:r>
            <a:rPr lang="en-US" dirty="0" err="1"/>
            <a:t>các</a:t>
          </a:r>
          <a:r>
            <a:rPr lang="en-US" dirty="0"/>
            <a:t> </a:t>
          </a:r>
          <a:r>
            <a:rPr lang="en-US" dirty="0" err="1"/>
            <a:t>ràng</a:t>
          </a:r>
          <a:r>
            <a:rPr lang="en-US" dirty="0"/>
            <a:t> </a:t>
          </a:r>
          <a:r>
            <a:rPr lang="en-US" dirty="0" err="1"/>
            <a:t>buộc</a:t>
          </a:r>
          <a:r>
            <a:rPr lang="en-US" dirty="0"/>
            <a:t> </a:t>
          </a:r>
          <a:r>
            <a:rPr lang="en-US" dirty="0" err="1"/>
            <a:t>về</a:t>
          </a:r>
          <a:r>
            <a:rPr lang="en-US" dirty="0"/>
            <a:t> </a:t>
          </a:r>
          <a:r>
            <a:rPr lang="en-US" dirty="0" err="1"/>
            <a:t>giá</a:t>
          </a:r>
          <a:r>
            <a:rPr lang="en-US" dirty="0"/>
            <a:t> </a:t>
          </a:r>
          <a:r>
            <a:rPr lang="en-US" dirty="0" err="1"/>
            <a:t>thành</a:t>
          </a:r>
          <a:r>
            <a:rPr lang="en-US" dirty="0"/>
            <a:t> </a:t>
          </a:r>
          <a:r>
            <a:rPr lang="en-US" dirty="0" err="1"/>
            <a:t>và</a:t>
          </a:r>
          <a:r>
            <a:rPr lang="en-US" dirty="0"/>
            <a:t> </a:t>
          </a:r>
          <a:r>
            <a:rPr lang="en-US" dirty="0" err="1"/>
            <a:t>các</a:t>
          </a:r>
          <a:r>
            <a:rPr lang="en-US" dirty="0"/>
            <a:t> </a:t>
          </a:r>
          <a:r>
            <a:rPr lang="en-US" dirty="0" err="1"/>
            <a:t>yêu</a:t>
          </a:r>
          <a:r>
            <a:rPr lang="en-US" dirty="0"/>
            <a:t> </a:t>
          </a:r>
          <a:r>
            <a:rPr lang="en-US" dirty="0" err="1"/>
            <a:t>cầu</a:t>
          </a:r>
          <a:r>
            <a:rPr lang="en-US" dirty="0"/>
            <a:t> </a:t>
          </a:r>
          <a:r>
            <a:rPr lang="en-US" dirty="0" err="1"/>
            <a:t>khác</a:t>
          </a:r>
          <a:r>
            <a:rPr lang="en-US" dirty="0"/>
            <a:t> </a:t>
          </a:r>
          <a:r>
            <a:rPr lang="en-US" dirty="0" err="1"/>
            <a:t>nhau</a:t>
          </a:r>
          <a:r>
            <a:rPr lang="en-US" dirty="0"/>
            <a:t> </a:t>
          </a:r>
          <a:r>
            <a:rPr lang="en-US" dirty="0" err="1"/>
            <a:t>để</a:t>
          </a:r>
          <a:r>
            <a:rPr lang="en-US" dirty="0"/>
            <a:t> </a:t>
          </a:r>
          <a:r>
            <a:rPr lang="en-US" dirty="0" err="1"/>
            <a:t>tối</a:t>
          </a:r>
          <a:r>
            <a:rPr lang="en-US" dirty="0"/>
            <a:t> </a:t>
          </a:r>
          <a:r>
            <a:rPr lang="en-US" dirty="0" err="1"/>
            <a:t>ưu</a:t>
          </a:r>
          <a:r>
            <a:rPr lang="en-US" dirty="0"/>
            <a:t> </a:t>
          </a:r>
          <a:r>
            <a:rPr lang="en-US" dirty="0" err="1"/>
            <a:t>hoá</a:t>
          </a:r>
          <a:r>
            <a:rPr lang="en-US" dirty="0"/>
            <a:t> </a:t>
          </a:r>
          <a:r>
            <a:rPr lang="en-US" dirty="0" err="1"/>
            <a:t>và</a:t>
          </a:r>
          <a:r>
            <a:rPr lang="en-US" dirty="0"/>
            <a:t> </a:t>
          </a:r>
          <a:r>
            <a:rPr lang="en-US" dirty="0" err="1"/>
            <a:t>tái</a:t>
          </a:r>
          <a:r>
            <a:rPr lang="en-US" dirty="0"/>
            <a:t> </a:t>
          </a:r>
          <a:r>
            <a:rPr lang="en-US" dirty="0" err="1"/>
            <a:t>sử</a:t>
          </a:r>
          <a:r>
            <a:rPr lang="en-US" dirty="0"/>
            <a:t> </a:t>
          </a:r>
          <a:r>
            <a:rPr lang="en-US" dirty="0" err="1"/>
            <a:t>dụng</a:t>
          </a:r>
          <a:endParaRPr lang="en-US" dirty="0"/>
        </a:p>
      </dgm:t>
    </dgm:pt>
    <dgm:pt modelId="{1234E8E8-3DBB-5D48-8B9E-E6BB62EA39C1}" type="parTrans" cxnId="{0AC86D9A-570B-CC45-810D-12FEFA0F6321}">
      <dgm:prSet/>
      <dgm:spPr/>
      <dgm:t>
        <a:bodyPr/>
        <a:lstStyle/>
        <a:p>
          <a:endParaRPr lang="en-US"/>
        </a:p>
      </dgm:t>
    </dgm:pt>
    <dgm:pt modelId="{F96638DB-2CB8-AC42-AD08-8AF0EE6BF20C}" type="sibTrans" cxnId="{0AC86D9A-570B-CC45-810D-12FEFA0F6321}">
      <dgm:prSet/>
      <dgm:spPr/>
      <dgm:t>
        <a:bodyPr/>
        <a:lstStyle/>
        <a:p>
          <a:endParaRPr lang="en-US"/>
        </a:p>
      </dgm:t>
    </dgm:pt>
    <dgm:pt modelId="{FE850BAD-6CD1-634E-955A-4C8A17E8DB71}">
      <dgm:prSet/>
      <dgm:spPr/>
      <dgm:t>
        <a:bodyPr/>
        <a:lstStyle/>
        <a:p>
          <a:pPr rtl="0"/>
          <a:r>
            <a:rPr lang="en-US" dirty="0" err="1"/>
            <a:t>Có</a:t>
          </a:r>
          <a:r>
            <a:rPr lang="en-US" dirty="0"/>
            <a:t> </a:t>
          </a:r>
          <a:r>
            <a:rPr lang="en-US" dirty="0" err="1"/>
            <a:t>độ</a:t>
          </a:r>
          <a:r>
            <a:rPr lang="en-US" dirty="0"/>
            <a:t> </a:t>
          </a:r>
          <a:r>
            <a:rPr lang="en-US" dirty="0" err="1"/>
            <a:t>bền</a:t>
          </a:r>
          <a:r>
            <a:rPr lang="en-US" dirty="0"/>
            <a:t> </a:t>
          </a:r>
          <a:r>
            <a:rPr lang="en-US" dirty="0" err="1"/>
            <a:t>ngắn</a:t>
          </a:r>
          <a:r>
            <a:rPr lang="en-US" dirty="0"/>
            <a:t> </a:t>
          </a:r>
          <a:r>
            <a:rPr lang="en-US" dirty="0" err="1"/>
            <a:t>hoặc</a:t>
          </a:r>
          <a:r>
            <a:rPr lang="en-US" dirty="0"/>
            <a:t> </a:t>
          </a:r>
          <a:r>
            <a:rPr lang="en-US" dirty="0" err="1"/>
            <a:t>dài</a:t>
          </a:r>
          <a:endParaRPr lang="en-US" dirty="0"/>
        </a:p>
      </dgm:t>
    </dgm:pt>
    <dgm:pt modelId="{082DD8D9-08FD-FB42-BA71-767DF22F40F4}" type="parTrans" cxnId="{4CFF10C3-4562-E740-8F5F-C603D5EE0608}">
      <dgm:prSet/>
      <dgm:spPr/>
    </dgm:pt>
    <dgm:pt modelId="{BAAA8664-3785-1B4B-BF51-B2054A2B5A48}" type="sibTrans" cxnId="{4CFF10C3-4562-E740-8F5F-C603D5EE0608}">
      <dgm:prSet/>
      <dgm:spPr/>
    </dgm:pt>
    <dgm:pt modelId="{ED39875A-1A29-0A42-92DA-920A14DB0B38}" type="pres">
      <dgm:prSet presAssocID="{90370916-7821-BC47-86C3-DDEA474FDAE6}" presName="compositeShape" presStyleCnt="0">
        <dgm:presLayoutVars>
          <dgm:chMax val="7"/>
          <dgm:dir/>
          <dgm:resizeHandles val="exact"/>
        </dgm:presLayoutVars>
      </dgm:prSet>
      <dgm:spPr/>
    </dgm:pt>
    <dgm:pt modelId="{48684340-3EE8-1046-8B6A-CB52BE423CEC}" type="pres">
      <dgm:prSet presAssocID="{E19E4A74-E009-1844-A41C-EC86A0DD0172}" presName="circ1" presStyleLbl="vennNode1" presStyleIdx="0" presStyleCnt="6"/>
      <dgm:spPr/>
    </dgm:pt>
    <dgm:pt modelId="{42292007-DD1C-2444-B25A-F633B8999C0F}" type="pres">
      <dgm:prSet presAssocID="{E19E4A74-E009-1844-A41C-EC86A0DD0172}" presName="circ1Tx" presStyleLbl="revTx" presStyleIdx="0" presStyleCnt="0">
        <dgm:presLayoutVars>
          <dgm:chMax val="0"/>
          <dgm:chPref val="0"/>
          <dgm:bulletEnabled val="1"/>
        </dgm:presLayoutVars>
      </dgm:prSet>
      <dgm:spPr/>
    </dgm:pt>
    <dgm:pt modelId="{158B2BE4-01B1-9744-9781-5BE2B4266500}" type="pres">
      <dgm:prSet presAssocID="{BD6EB414-FBAC-784D-A358-341089D5106D}" presName="circ2" presStyleLbl="vennNode1" presStyleIdx="1" presStyleCnt="6"/>
      <dgm:spPr/>
    </dgm:pt>
    <dgm:pt modelId="{6BCC764E-9EE4-9346-9CC8-D998ECBE2C51}" type="pres">
      <dgm:prSet presAssocID="{BD6EB414-FBAC-784D-A358-341089D5106D}" presName="circ2Tx" presStyleLbl="revTx" presStyleIdx="0" presStyleCnt="0">
        <dgm:presLayoutVars>
          <dgm:chMax val="0"/>
          <dgm:chPref val="0"/>
          <dgm:bulletEnabled val="1"/>
        </dgm:presLayoutVars>
      </dgm:prSet>
      <dgm:spPr/>
    </dgm:pt>
    <dgm:pt modelId="{BAA2144A-EEA3-7A4C-86C2-7AA1F9F154C5}" type="pres">
      <dgm:prSet presAssocID="{FE850BAD-6CD1-634E-955A-4C8A17E8DB71}" presName="circ3" presStyleLbl="vennNode1" presStyleIdx="2" presStyleCnt="6"/>
      <dgm:spPr/>
    </dgm:pt>
    <dgm:pt modelId="{CE1744CA-EE81-2E4B-8166-2A2DEE3DEE91}" type="pres">
      <dgm:prSet presAssocID="{FE850BAD-6CD1-634E-955A-4C8A17E8DB71}" presName="circ3Tx" presStyleLbl="revTx" presStyleIdx="0" presStyleCnt="0">
        <dgm:presLayoutVars>
          <dgm:chMax val="0"/>
          <dgm:chPref val="0"/>
          <dgm:bulletEnabled val="1"/>
        </dgm:presLayoutVars>
      </dgm:prSet>
      <dgm:spPr/>
    </dgm:pt>
    <dgm:pt modelId="{F9664937-969B-E246-9007-2F61E9AEFDD6}" type="pres">
      <dgm:prSet presAssocID="{67766214-4425-0740-B0FE-DEB2ED6723C6}" presName="circ4" presStyleLbl="vennNode1" presStyleIdx="3" presStyleCnt="6"/>
      <dgm:spPr/>
    </dgm:pt>
    <dgm:pt modelId="{D6FBAE12-6862-0D40-BDF7-BF7144E1B78B}" type="pres">
      <dgm:prSet presAssocID="{67766214-4425-0740-B0FE-DEB2ED6723C6}" presName="circ4Tx" presStyleLbl="revTx" presStyleIdx="0" presStyleCnt="0">
        <dgm:presLayoutVars>
          <dgm:chMax val="0"/>
          <dgm:chPref val="0"/>
          <dgm:bulletEnabled val="1"/>
        </dgm:presLayoutVars>
      </dgm:prSet>
      <dgm:spPr/>
    </dgm:pt>
    <dgm:pt modelId="{D31D91C6-3EA7-7642-A6A0-57D68BB4EE01}" type="pres">
      <dgm:prSet presAssocID="{AF12209E-6564-6B49-88A7-A92B6FAE76CB}" presName="circ5" presStyleLbl="vennNode1" presStyleIdx="4" presStyleCnt="6"/>
      <dgm:spPr/>
    </dgm:pt>
    <dgm:pt modelId="{E837185F-40ED-C743-A4C8-6859F93A220A}" type="pres">
      <dgm:prSet presAssocID="{AF12209E-6564-6B49-88A7-A92B6FAE76CB}" presName="circ5Tx" presStyleLbl="revTx" presStyleIdx="0" presStyleCnt="0">
        <dgm:presLayoutVars>
          <dgm:chMax val="0"/>
          <dgm:chPref val="0"/>
          <dgm:bulletEnabled val="1"/>
        </dgm:presLayoutVars>
      </dgm:prSet>
      <dgm:spPr/>
    </dgm:pt>
    <dgm:pt modelId="{62C008ED-3847-1A46-9E8A-7E967D7B7478}" type="pres">
      <dgm:prSet presAssocID="{06CB7568-AEAA-1341-A3B4-C9AE42F93250}" presName="circ6" presStyleLbl="vennNode1" presStyleIdx="5" presStyleCnt="6"/>
      <dgm:spPr/>
    </dgm:pt>
    <dgm:pt modelId="{6B8C8901-D616-5640-B70F-B0FA41B1FCE4}" type="pres">
      <dgm:prSet presAssocID="{06CB7568-AEAA-1341-A3B4-C9AE42F93250}" presName="circ6Tx" presStyleLbl="revTx" presStyleIdx="0" presStyleCnt="0">
        <dgm:presLayoutVars>
          <dgm:chMax val="0"/>
          <dgm:chPref val="0"/>
          <dgm:bulletEnabled val="1"/>
        </dgm:presLayoutVars>
      </dgm:prSet>
      <dgm:spPr/>
    </dgm:pt>
  </dgm:ptLst>
  <dgm:cxnLst>
    <dgm:cxn modelId="{43CAB501-58BF-D74C-A46E-E9595FE36310}" srcId="{90370916-7821-BC47-86C3-DDEA474FDAE6}" destId="{AF12209E-6564-6B49-88A7-A92B6FAE76CB}" srcOrd="4" destOrd="0" parTransId="{372FA670-AE19-9646-9C62-55162999835C}" sibTransId="{26165932-946F-5B4C-9A83-52650077065A}"/>
    <dgm:cxn modelId="{6462F909-32D6-924F-ADB4-84B0128217C8}" srcId="{90370916-7821-BC47-86C3-DDEA474FDAE6}" destId="{67766214-4425-0740-B0FE-DEB2ED6723C6}" srcOrd="3" destOrd="0" parTransId="{FE22DBB2-7BCF-6A46-9C95-A9E99D1EE4EC}" sibTransId="{57DA10D3-6BC3-2549-9693-1CB1247D3C86}"/>
    <dgm:cxn modelId="{D094100F-99E0-6843-81EB-945481A0CAE0}" srcId="{90370916-7821-BC47-86C3-DDEA474FDAE6}" destId="{06CB7568-AEAA-1341-A3B4-C9AE42F93250}" srcOrd="5" destOrd="0" parTransId="{B8E2D048-E5B7-8040-A381-4202F3B451E6}" sibTransId="{49309F1D-A19B-174C-A148-EA315C0C8B41}"/>
    <dgm:cxn modelId="{A98D2E19-D4B4-534C-A256-27984DA794EE}" type="presOf" srcId="{E19E4A74-E009-1844-A41C-EC86A0DD0172}" destId="{42292007-DD1C-2444-B25A-F633B8999C0F}" srcOrd="0" destOrd="0" presId="urn:microsoft.com/office/officeart/2005/8/layout/venn1"/>
    <dgm:cxn modelId="{C7A55148-55E1-404B-8E8D-303CA7A560FB}" type="presOf" srcId="{FE850BAD-6CD1-634E-955A-4C8A17E8DB71}" destId="{CE1744CA-EE81-2E4B-8166-2A2DEE3DEE91}" srcOrd="0" destOrd="0" presId="urn:microsoft.com/office/officeart/2005/8/layout/venn1"/>
    <dgm:cxn modelId="{53F80382-AA21-0545-96CE-9DB34ED53085}" type="presOf" srcId="{06CB7568-AEAA-1341-A3B4-C9AE42F93250}" destId="{6B8C8901-D616-5640-B70F-B0FA41B1FCE4}" srcOrd="0" destOrd="0" presId="urn:microsoft.com/office/officeart/2005/8/layout/venn1"/>
    <dgm:cxn modelId="{AB0CEC83-ED0F-3E4B-BBD3-2B3992D63810}" type="presOf" srcId="{67766214-4425-0740-B0FE-DEB2ED6723C6}" destId="{D6FBAE12-6862-0D40-BDF7-BF7144E1B78B}" srcOrd="0" destOrd="0" presId="urn:microsoft.com/office/officeart/2005/8/layout/venn1"/>
    <dgm:cxn modelId="{6A2D5193-8658-F54C-9AED-031C87F0BBBC}" type="presOf" srcId="{AF12209E-6564-6B49-88A7-A92B6FAE76CB}" destId="{E837185F-40ED-C743-A4C8-6859F93A220A}" srcOrd="0" destOrd="0" presId="urn:microsoft.com/office/officeart/2005/8/layout/venn1"/>
    <dgm:cxn modelId="{0AC86D9A-570B-CC45-810D-12FEFA0F6321}" srcId="{90370916-7821-BC47-86C3-DDEA474FDAE6}" destId="{E19E4A74-E009-1844-A41C-EC86A0DD0172}" srcOrd="0" destOrd="0" parTransId="{1234E8E8-3DBB-5D48-8B9E-E6BB62EA39C1}" sibTransId="{F96638DB-2CB8-AC42-AD08-8AF0EE6BF20C}"/>
    <dgm:cxn modelId="{4CFF10C3-4562-E740-8F5F-C603D5EE0608}" srcId="{90370916-7821-BC47-86C3-DDEA474FDAE6}" destId="{FE850BAD-6CD1-634E-955A-4C8A17E8DB71}" srcOrd="2" destOrd="0" parTransId="{082DD8D9-08FD-FB42-BA71-767DF22F40F4}" sibTransId="{BAAA8664-3785-1B4B-BF51-B2054A2B5A48}"/>
    <dgm:cxn modelId="{6362D8D6-9C52-A04B-B6A5-D945BC6DA07E}" type="presOf" srcId="{90370916-7821-BC47-86C3-DDEA474FDAE6}" destId="{ED39875A-1A29-0A42-92DA-920A14DB0B38}" srcOrd="0" destOrd="0" presId="urn:microsoft.com/office/officeart/2005/8/layout/venn1"/>
    <dgm:cxn modelId="{96A3EAE6-64A5-754E-AC14-77F39A36043E}" srcId="{90370916-7821-BC47-86C3-DDEA474FDAE6}" destId="{BD6EB414-FBAC-784D-A358-341089D5106D}" srcOrd="1" destOrd="0" parTransId="{06EA00F2-6AB6-1246-B98B-46B7FB3A80D3}" sibTransId="{BAEA27F5-D69B-8E42-B3F7-8DB060860B4E}"/>
    <dgm:cxn modelId="{4A7E28F0-CD1D-1849-A477-14BD2012D253}" type="presOf" srcId="{BD6EB414-FBAC-784D-A358-341089D5106D}" destId="{6BCC764E-9EE4-9346-9CC8-D998ECBE2C51}" srcOrd="0" destOrd="0" presId="urn:microsoft.com/office/officeart/2005/8/layout/venn1"/>
    <dgm:cxn modelId="{BBB17F71-AC33-7B4C-B03F-B7C24F1A46E9}" type="presParOf" srcId="{ED39875A-1A29-0A42-92DA-920A14DB0B38}" destId="{48684340-3EE8-1046-8B6A-CB52BE423CEC}" srcOrd="0" destOrd="0" presId="urn:microsoft.com/office/officeart/2005/8/layout/venn1"/>
    <dgm:cxn modelId="{DB2C06F6-BAD2-5F4C-A453-E5AFE31584EB}" type="presParOf" srcId="{ED39875A-1A29-0A42-92DA-920A14DB0B38}" destId="{42292007-DD1C-2444-B25A-F633B8999C0F}" srcOrd="1" destOrd="0" presId="urn:microsoft.com/office/officeart/2005/8/layout/venn1"/>
    <dgm:cxn modelId="{94DC7178-D73D-FC40-AC7D-67CB30B62CC2}" type="presParOf" srcId="{ED39875A-1A29-0A42-92DA-920A14DB0B38}" destId="{158B2BE4-01B1-9744-9781-5BE2B4266500}" srcOrd="2" destOrd="0" presId="urn:microsoft.com/office/officeart/2005/8/layout/venn1"/>
    <dgm:cxn modelId="{9780652F-23E6-E44E-A60C-9F7FBD94E7A0}" type="presParOf" srcId="{ED39875A-1A29-0A42-92DA-920A14DB0B38}" destId="{6BCC764E-9EE4-9346-9CC8-D998ECBE2C51}" srcOrd="3" destOrd="0" presId="urn:microsoft.com/office/officeart/2005/8/layout/venn1"/>
    <dgm:cxn modelId="{A77C4B03-44D9-7347-A3CC-63E9BEF57C36}" type="presParOf" srcId="{ED39875A-1A29-0A42-92DA-920A14DB0B38}" destId="{BAA2144A-EEA3-7A4C-86C2-7AA1F9F154C5}" srcOrd="4" destOrd="0" presId="urn:microsoft.com/office/officeart/2005/8/layout/venn1"/>
    <dgm:cxn modelId="{5A61BABC-B3E7-BA47-B19A-26EB0AD6E911}" type="presParOf" srcId="{ED39875A-1A29-0A42-92DA-920A14DB0B38}" destId="{CE1744CA-EE81-2E4B-8166-2A2DEE3DEE91}" srcOrd="5" destOrd="0" presId="urn:microsoft.com/office/officeart/2005/8/layout/venn1"/>
    <dgm:cxn modelId="{4E1CA0FA-7920-1941-84A2-E654341CF516}" type="presParOf" srcId="{ED39875A-1A29-0A42-92DA-920A14DB0B38}" destId="{F9664937-969B-E246-9007-2F61E9AEFDD6}" srcOrd="6" destOrd="0" presId="urn:microsoft.com/office/officeart/2005/8/layout/venn1"/>
    <dgm:cxn modelId="{648A072B-82F8-E744-8481-781BB55A39E0}" type="presParOf" srcId="{ED39875A-1A29-0A42-92DA-920A14DB0B38}" destId="{D6FBAE12-6862-0D40-BDF7-BF7144E1B78B}" srcOrd="7" destOrd="0" presId="urn:microsoft.com/office/officeart/2005/8/layout/venn1"/>
    <dgm:cxn modelId="{637630F7-CEB5-5F48-98A8-D89AC20FF1D5}" type="presParOf" srcId="{ED39875A-1A29-0A42-92DA-920A14DB0B38}" destId="{D31D91C6-3EA7-7642-A6A0-57D68BB4EE01}" srcOrd="8" destOrd="0" presId="urn:microsoft.com/office/officeart/2005/8/layout/venn1"/>
    <dgm:cxn modelId="{4704CB0E-37BD-F34E-A6C6-2FC8848C08FB}" type="presParOf" srcId="{ED39875A-1A29-0A42-92DA-920A14DB0B38}" destId="{E837185F-40ED-C743-A4C8-6859F93A220A}" srcOrd="9" destOrd="0" presId="urn:microsoft.com/office/officeart/2005/8/layout/venn1"/>
    <dgm:cxn modelId="{41AB3120-BE9B-2646-A758-4B3C8BB35AE1}" type="presParOf" srcId="{ED39875A-1A29-0A42-92DA-920A14DB0B38}" destId="{62C008ED-3847-1A46-9E8A-7E967D7B7478}" srcOrd="10" destOrd="0" presId="urn:microsoft.com/office/officeart/2005/8/layout/venn1"/>
    <dgm:cxn modelId="{5F0507DE-98FE-4E45-BAEA-C89A6FE1080A}" type="presParOf" srcId="{ED39875A-1A29-0A42-92DA-920A14DB0B38}" destId="{6B8C8901-D616-5640-B70F-B0FA41B1FCE4}" srcOrd="11"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328ADB0-0C6E-844D-986A-D78924F97CD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5EC0D355-B3AA-3B40-9722-1423FF83A6A4}">
      <dgm:prSet/>
      <dgm:spPr>
        <a:ln>
          <a:solidFill>
            <a:schemeClr val="accent1"/>
          </a:solidFill>
        </a:ln>
        <a:effectLst/>
        <a:scene3d>
          <a:camera prst="orthographicFront"/>
          <a:lightRig rig="threePt" dir="t"/>
        </a:scene3d>
        <a:sp3d>
          <a:bevelT w="165100" prst="coolSlant"/>
          <a:bevelB w="165100" prst="coolSlant"/>
        </a:sp3d>
      </dgm:spPr>
      <dgm:t>
        <a:bodyPr/>
        <a:lstStyle/>
        <a:p>
          <a:pPr algn="ctr" rtl="0"/>
          <a:r>
            <a:rPr lang="en-US" dirty="0" err="1"/>
            <a:t>Viết</a:t>
          </a:r>
          <a:r>
            <a:rPr lang="en-US" dirty="0"/>
            <a:t> </a:t>
          </a:r>
          <a:r>
            <a:rPr lang="en-US" dirty="0" err="1"/>
            <a:t>bằng</a:t>
          </a:r>
          <a:r>
            <a:rPr lang="en-US" dirty="0"/>
            <a:t> </a:t>
          </a:r>
          <a:r>
            <a:rPr lang="en-US" dirty="0" err="1"/>
            <a:t>ngôn</a:t>
          </a:r>
          <a:r>
            <a:rPr lang="en-US" dirty="0"/>
            <a:t> </a:t>
          </a:r>
          <a:r>
            <a:rPr lang="en-US" dirty="0" err="1"/>
            <a:t>ngữ</a:t>
          </a:r>
          <a:r>
            <a:rPr lang="en-US" dirty="0"/>
            <a:t> </a:t>
          </a:r>
          <a:r>
            <a:rPr lang="en-US" dirty="0" err="1"/>
            <a:t>cấp</a:t>
          </a:r>
          <a:r>
            <a:rPr lang="en-US" dirty="0"/>
            <a:t> </a:t>
          </a:r>
          <a:r>
            <a:rPr lang="en-US" dirty="0" err="1"/>
            <a:t>cao</a:t>
          </a:r>
          <a:r>
            <a:rPr lang="en-US" dirty="0"/>
            <a:t>, </a:t>
          </a:r>
          <a:r>
            <a:rPr lang="en-US" dirty="0" err="1"/>
            <a:t>có</a:t>
          </a:r>
          <a:r>
            <a:rPr lang="en-US" dirty="0"/>
            <a:t> </a:t>
          </a:r>
          <a:r>
            <a:rPr lang="en-US" dirty="0" err="1"/>
            <a:t>thể</a:t>
          </a:r>
          <a:r>
            <a:rPr lang="en-US" dirty="0"/>
            <a:t> </a:t>
          </a:r>
          <a:r>
            <a:rPr lang="en-US" dirty="0" err="1"/>
            <a:t>chạy</a:t>
          </a:r>
          <a:r>
            <a:rPr lang="en-US" dirty="0"/>
            <a:t> </a:t>
          </a:r>
          <a:r>
            <a:rPr lang="en-US" dirty="0" err="1"/>
            <a:t>trên</a:t>
          </a:r>
          <a:r>
            <a:rPr lang="en-US" dirty="0"/>
            <a:t> </a:t>
          </a:r>
          <a:r>
            <a:rPr lang="en-US" dirty="0" err="1"/>
            <a:t>các</a:t>
          </a:r>
          <a:r>
            <a:rPr lang="en-US" dirty="0"/>
            <a:t> </a:t>
          </a:r>
          <a:r>
            <a:rPr lang="en-US" dirty="0" err="1"/>
            <a:t>thiết</a:t>
          </a:r>
          <a:r>
            <a:rPr lang="en-US" dirty="0"/>
            <a:t> </a:t>
          </a:r>
          <a:r>
            <a:rPr lang="en-US" dirty="0" err="1"/>
            <a:t>bị</a:t>
          </a:r>
          <a:r>
            <a:rPr lang="en-US" dirty="0"/>
            <a:t> </a:t>
          </a:r>
          <a:r>
            <a:rPr lang="en-US" dirty="0" err="1"/>
            <a:t>khác</a:t>
          </a:r>
          <a:r>
            <a:rPr lang="en-US" dirty="0"/>
            <a:t> </a:t>
          </a:r>
          <a:r>
            <a:rPr lang="en-US" dirty="0" err="1"/>
            <a:t>nhau</a:t>
          </a:r>
          <a:endParaRPr lang="en-US" dirty="0"/>
        </a:p>
      </dgm:t>
    </dgm:pt>
    <dgm:pt modelId="{31ACE049-0454-754D-9474-9D0633718D17}" type="parTrans" cxnId="{D9D5C203-AD37-A044-B243-16E8139502B2}">
      <dgm:prSet/>
      <dgm:spPr/>
      <dgm:t>
        <a:bodyPr/>
        <a:lstStyle/>
        <a:p>
          <a:endParaRPr lang="en-US"/>
        </a:p>
      </dgm:t>
    </dgm:pt>
    <dgm:pt modelId="{73E61BFB-0779-E54F-8FBD-7FA9740ADE0B}" type="sibTrans" cxnId="{D9D5C203-AD37-A044-B243-16E8139502B2}">
      <dgm:prSet/>
      <dgm:spPr>
        <a:ln>
          <a:solidFill>
            <a:schemeClr val="accent3"/>
          </a:solidFill>
        </a:ln>
      </dgm:spPr>
      <dgm:t>
        <a:bodyPr/>
        <a:lstStyle/>
        <a:p>
          <a:endParaRPr lang="en-US" dirty="0"/>
        </a:p>
      </dgm:t>
    </dgm:pt>
    <dgm:pt modelId="{AF4A6E9E-730E-8C49-A165-B2F015911DDD}">
      <dgm:prSet/>
      <dgm:spPr>
        <a:ln>
          <a:solidFill>
            <a:schemeClr val="accent1"/>
          </a:solidFill>
        </a:ln>
        <a:scene3d>
          <a:camera prst="orthographicFront"/>
          <a:lightRig rig="threePt" dir="t"/>
        </a:scene3d>
        <a:sp3d>
          <a:bevelT w="165100" prst="coolSlant"/>
          <a:bevelB w="165100" prst="coolSlant"/>
        </a:sp3d>
      </dgm:spPr>
      <dgm:t>
        <a:bodyPr/>
        <a:lstStyle/>
        <a:p>
          <a:pPr algn="ctr" rtl="0"/>
          <a:r>
            <a:rPr lang="en-US" dirty="0" err="1"/>
            <a:t>Đại</a:t>
          </a:r>
          <a:r>
            <a:rPr lang="en-US" dirty="0"/>
            <a:t> </a:t>
          </a:r>
          <a:r>
            <a:rPr lang="en-US" dirty="0" err="1"/>
            <a:t>diện</a:t>
          </a:r>
          <a:r>
            <a:rPr lang="en-US" dirty="0"/>
            <a:t> </a:t>
          </a:r>
          <a:r>
            <a:rPr lang="en-US" dirty="0" err="1"/>
            <a:t>cho</a:t>
          </a:r>
          <a:r>
            <a:rPr lang="en-US" dirty="0"/>
            <a:t> </a:t>
          </a:r>
          <a:r>
            <a:rPr lang="en-US" dirty="0" err="1"/>
            <a:t>một</a:t>
          </a:r>
          <a:r>
            <a:rPr lang="en-US" dirty="0"/>
            <a:t> </a:t>
          </a:r>
          <a:r>
            <a:rPr lang="en-US" dirty="0" err="1"/>
            <a:t>kiểu</a:t>
          </a:r>
          <a:r>
            <a:rPr lang="en-US" dirty="0"/>
            <a:t> </a:t>
          </a:r>
          <a:r>
            <a:rPr lang="en-US" dirty="0" err="1"/>
            <a:t>ngôn</a:t>
          </a:r>
          <a:r>
            <a:rPr lang="en-US" dirty="0"/>
            <a:t> </a:t>
          </a:r>
          <a:r>
            <a:rPr lang="en-US" dirty="0" err="1"/>
            <a:t>ngữ</a:t>
          </a:r>
          <a:r>
            <a:rPr lang="en-US" dirty="0"/>
            <a:t> </a:t>
          </a:r>
          <a:r>
            <a:rPr lang="en-US" dirty="0" err="1"/>
            <a:t>riêng</a:t>
          </a:r>
          <a:r>
            <a:rPr lang="en-US" dirty="0"/>
            <a:t>, </a:t>
          </a:r>
          <a:r>
            <a:rPr lang="en-US" dirty="0" err="1"/>
            <a:t>ví</a:t>
          </a:r>
          <a:r>
            <a:rPr lang="en-US" dirty="0"/>
            <a:t> </a:t>
          </a:r>
          <a:r>
            <a:rPr lang="en-US" dirty="0" err="1"/>
            <a:t>dụ</a:t>
          </a:r>
          <a:r>
            <a:rPr lang="en-US" dirty="0"/>
            <a:t> </a:t>
          </a:r>
          <a:r>
            <a:rPr lang="en-US" dirty="0" err="1"/>
            <a:t>ngôn</a:t>
          </a:r>
          <a:r>
            <a:rPr lang="en-US" dirty="0"/>
            <a:t> </a:t>
          </a:r>
          <a:r>
            <a:rPr lang="en-US" dirty="0" err="1"/>
            <a:t>ngữ</a:t>
          </a:r>
          <a:r>
            <a:rPr lang="en-US" dirty="0"/>
            <a:t> </a:t>
          </a:r>
          <a:r>
            <a:rPr lang="en-US" dirty="0" err="1"/>
            <a:t>lập</a:t>
          </a:r>
          <a:r>
            <a:rPr lang="en-US" dirty="0"/>
            <a:t> </a:t>
          </a:r>
          <a:r>
            <a:rPr lang="en-US" dirty="0" err="1"/>
            <a:t>trình</a:t>
          </a:r>
          <a:r>
            <a:rPr lang="en-US" dirty="0"/>
            <a:t> </a:t>
          </a:r>
          <a:r>
            <a:rPr lang="en-US" dirty="0" err="1"/>
            <a:t>hệ</a:t>
          </a:r>
          <a:r>
            <a:rPr lang="en-US" dirty="0"/>
            <a:t> </a:t>
          </a:r>
          <a:r>
            <a:rPr lang="en-US" dirty="0" err="1"/>
            <a:t>thống</a:t>
          </a:r>
          <a:r>
            <a:rPr lang="en-US" dirty="0"/>
            <a:t>, </a:t>
          </a:r>
          <a:r>
            <a:rPr lang="en-US" dirty="0" err="1"/>
            <a:t>lập</a:t>
          </a:r>
          <a:r>
            <a:rPr lang="en-US" dirty="0"/>
            <a:t> </a:t>
          </a:r>
          <a:r>
            <a:rPr lang="en-US" dirty="0" err="1"/>
            <a:t>trình</a:t>
          </a:r>
          <a:r>
            <a:rPr lang="en-US" dirty="0"/>
            <a:t> </a:t>
          </a:r>
          <a:r>
            <a:rPr lang="en-US" dirty="0" err="1"/>
            <a:t>số</a:t>
          </a:r>
          <a:r>
            <a:rPr lang="en-US" dirty="0"/>
            <a:t> </a:t>
          </a:r>
          <a:r>
            <a:rPr lang="en-US" dirty="0" err="1"/>
            <a:t>học</a:t>
          </a:r>
          <a:r>
            <a:rPr lang="en-US" dirty="0"/>
            <a:t> </a:t>
          </a:r>
          <a:r>
            <a:rPr lang="en-US" dirty="0" err="1"/>
            <a:t>hoặc</a:t>
          </a:r>
          <a:r>
            <a:rPr lang="en-US" dirty="0"/>
            <a:t> </a:t>
          </a:r>
          <a:r>
            <a:rPr lang="en-US" dirty="0" err="1"/>
            <a:t>lập</a:t>
          </a:r>
          <a:r>
            <a:rPr lang="en-US" dirty="0"/>
            <a:t> </a:t>
          </a:r>
          <a:r>
            <a:rPr lang="en-US" dirty="0" err="1"/>
            <a:t>trình</a:t>
          </a:r>
          <a:r>
            <a:rPr lang="en-US" dirty="0"/>
            <a:t> </a:t>
          </a:r>
          <a:r>
            <a:rPr lang="en-US" dirty="0" err="1"/>
            <a:t>thương</a:t>
          </a:r>
          <a:r>
            <a:rPr lang="en-US" dirty="0"/>
            <a:t> </a:t>
          </a:r>
          <a:r>
            <a:rPr lang="en-US" dirty="0" err="1"/>
            <a:t>mại</a:t>
          </a:r>
          <a:r>
            <a:rPr lang="en-US" dirty="0"/>
            <a:t>.</a:t>
          </a:r>
        </a:p>
      </dgm:t>
    </dgm:pt>
    <dgm:pt modelId="{AAAF32CA-611D-4543-B229-6987550274D2}" type="parTrans" cxnId="{A148B1BC-5162-E945-8B49-0AC972A78C70}">
      <dgm:prSet/>
      <dgm:spPr/>
      <dgm:t>
        <a:bodyPr/>
        <a:lstStyle/>
        <a:p>
          <a:endParaRPr lang="en-US"/>
        </a:p>
      </dgm:t>
    </dgm:pt>
    <dgm:pt modelId="{DF65EF2D-0AE8-F14A-BCF3-1A53F141E03D}" type="sibTrans" cxnId="{A148B1BC-5162-E945-8B49-0AC972A78C70}">
      <dgm:prSet/>
      <dgm:spPr>
        <a:ln>
          <a:solidFill>
            <a:schemeClr val="accent3"/>
          </a:solidFill>
        </a:ln>
      </dgm:spPr>
      <dgm:t>
        <a:bodyPr/>
        <a:lstStyle/>
        <a:p>
          <a:endParaRPr lang="en-US" dirty="0"/>
        </a:p>
      </dgm:t>
    </dgm:pt>
    <dgm:pt modelId="{0F6BBA97-CD26-A041-A7CB-2CA3859C977A}">
      <dgm:prSet/>
      <dgm:spPr>
        <a:ln>
          <a:solidFill>
            <a:schemeClr val="accent1"/>
          </a:solidFill>
        </a:ln>
        <a:scene3d>
          <a:camera prst="orthographicFront"/>
          <a:lightRig rig="threePt" dir="t"/>
        </a:scene3d>
        <a:sp3d>
          <a:bevelT w="165100" prst="coolSlant"/>
          <a:bevelB w="165100" prst="coolSlant"/>
        </a:sp3d>
      </dgm:spPr>
      <dgm:t>
        <a:bodyPr/>
        <a:lstStyle/>
        <a:p>
          <a:pPr algn="ctr" rtl="0"/>
          <a:r>
            <a:rPr lang="en-US" dirty="0" err="1"/>
            <a:t>Có</a:t>
          </a:r>
          <a:r>
            <a:rPr lang="en-US" dirty="0"/>
            <a:t> </a:t>
          </a:r>
          <a:r>
            <a:rPr lang="en-US" dirty="0" err="1"/>
            <a:t>thể</a:t>
          </a:r>
          <a:r>
            <a:rPr lang="en-US" dirty="0"/>
            <a:t> so </a:t>
          </a:r>
          <a:r>
            <a:rPr lang="en-US" dirty="0" err="1"/>
            <a:t>sánh</a:t>
          </a:r>
          <a:r>
            <a:rPr lang="en-US" dirty="0"/>
            <a:t> </a:t>
          </a:r>
          <a:r>
            <a:rPr lang="en-US" dirty="0" err="1"/>
            <a:t>dễ</a:t>
          </a:r>
          <a:r>
            <a:rPr lang="en-US" dirty="0"/>
            <a:t> </a:t>
          </a:r>
          <a:r>
            <a:rPr lang="en-US" dirty="0" err="1"/>
            <a:t>dàng</a:t>
          </a:r>
          <a:endParaRPr lang="en-US" dirty="0"/>
        </a:p>
      </dgm:t>
    </dgm:pt>
    <dgm:pt modelId="{CEF608ED-36C0-B847-AAA2-3889DB4A4AC4}" type="parTrans" cxnId="{55FB8823-951C-2348-B069-14A8A62091A1}">
      <dgm:prSet/>
      <dgm:spPr/>
      <dgm:t>
        <a:bodyPr/>
        <a:lstStyle/>
        <a:p>
          <a:endParaRPr lang="en-US"/>
        </a:p>
      </dgm:t>
    </dgm:pt>
    <dgm:pt modelId="{A72A6949-DA06-BD49-B36F-E92C6874C2D8}" type="sibTrans" cxnId="{55FB8823-951C-2348-B069-14A8A62091A1}">
      <dgm:prSet/>
      <dgm:spPr>
        <a:ln>
          <a:solidFill>
            <a:schemeClr val="accent3"/>
          </a:solidFill>
        </a:ln>
      </dgm:spPr>
      <dgm:t>
        <a:bodyPr/>
        <a:lstStyle/>
        <a:p>
          <a:endParaRPr lang="en-US" dirty="0"/>
        </a:p>
      </dgm:t>
    </dgm:pt>
    <dgm:pt modelId="{92481D80-3EE4-5D45-AE6A-43ED4FC48E22}">
      <dgm:prSet/>
      <dgm:spPr>
        <a:ln>
          <a:solidFill>
            <a:schemeClr val="accent1"/>
          </a:solidFill>
        </a:ln>
        <a:scene3d>
          <a:camera prst="orthographicFront"/>
          <a:lightRig rig="threePt" dir="t"/>
        </a:scene3d>
        <a:sp3d>
          <a:bevelT w="165100" prst="coolSlant"/>
          <a:bevelB w="165100" prst="coolSlant"/>
        </a:sp3d>
      </dgm:spPr>
      <dgm:t>
        <a:bodyPr/>
        <a:lstStyle/>
        <a:p>
          <a:pPr algn="ctr" rtl="0"/>
          <a:r>
            <a:rPr lang="en-GB" dirty="0" err="1"/>
            <a:t>Được</a:t>
          </a:r>
          <a:r>
            <a:rPr lang="en-GB" dirty="0"/>
            <a:t> </a:t>
          </a:r>
          <a:r>
            <a:rPr lang="en-GB" dirty="0" err="1"/>
            <a:t>sử</a:t>
          </a:r>
          <a:r>
            <a:rPr lang="en-GB" dirty="0"/>
            <a:t> </a:t>
          </a:r>
          <a:r>
            <a:rPr lang="en-GB" dirty="0" err="1"/>
            <a:t>dụng</a:t>
          </a:r>
          <a:r>
            <a:rPr lang="en-GB" dirty="0"/>
            <a:t> </a:t>
          </a:r>
          <a:r>
            <a:rPr lang="en-GB" dirty="0" err="1"/>
            <a:t>rộng</a:t>
          </a:r>
          <a:r>
            <a:rPr lang="en-GB" dirty="0"/>
            <a:t> </a:t>
          </a:r>
          <a:r>
            <a:rPr lang="en-GB" dirty="0" err="1"/>
            <a:t>khắp</a:t>
          </a:r>
          <a:endParaRPr lang="en-GB" dirty="0"/>
        </a:p>
      </dgm:t>
    </dgm:pt>
    <dgm:pt modelId="{6565CA33-58B1-3243-B5AB-BC9DA147115C}" type="parTrans" cxnId="{7476E8E5-332A-1D4B-8B83-8FE1D48799F9}">
      <dgm:prSet/>
      <dgm:spPr/>
      <dgm:t>
        <a:bodyPr/>
        <a:lstStyle/>
        <a:p>
          <a:endParaRPr lang="en-US"/>
        </a:p>
      </dgm:t>
    </dgm:pt>
    <dgm:pt modelId="{A4EBB907-1BF6-4F40-B8B5-AF02BD3ECEAD}" type="sibTrans" cxnId="{7476E8E5-332A-1D4B-8B83-8FE1D48799F9}">
      <dgm:prSet/>
      <dgm:spPr/>
      <dgm:t>
        <a:bodyPr/>
        <a:lstStyle/>
        <a:p>
          <a:endParaRPr lang="en-US"/>
        </a:p>
      </dgm:t>
    </dgm:pt>
    <dgm:pt modelId="{2B10A146-5241-E24F-8D23-B11567B88D2B}" type="pres">
      <dgm:prSet presAssocID="{2328ADB0-0C6E-844D-986A-D78924F97CD2}" presName="outerComposite" presStyleCnt="0">
        <dgm:presLayoutVars>
          <dgm:chMax val="5"/>
          <dgm:dir/>
          <dgm:resizeHandles val="exact"/>
        </dgm:presLayoutVars>
      </dgm:prSet>
      <dgm:spPr/>
    </dgm:pt>
    <dgm:pt modelId="{82E6565C-511D-D340-9687-37EF71072D99}" type="pres">
      <dgm:prSet presAssocID="{2328ADB0-0C6E-844D-986A-D78924F97CD2}" presName="dummyMaxCanvas" presStyleCnt="0">
        <dgm:presLayoutVars/>
      </dgm:prSet>
      <dgm:spPr/>
    </dgm:pt>
    <dgm:pt modelId="{3FB7AC59-D6DC-4F44-84F2-29DA474D74CF}" type="pres">
      <dgm:prSet presAssocID="{2328ADB0-0C6E-844D-986A-D78924F97CD2}" presName="FourNodes_1" presStyleLbl="node1" presStyleIdx="0" presStyleCnt="4" custLinFactNeighborX="2458" custLinFactNeighborY="-5790">
        <dgm:presLayoutVars>
          <dgm:bulletEnabled val="1"/>
        </dgm:presLayoutVars>
      </dgm:prSet>
      <dgm:spPr/>
    </dgm:pt>
    <dgm:pt modelId="{BE198E4C-159B-6540-849C-1F82BF77DDC8}" type="pres">
      <dgm:prSet presAssocID="{2328ADB0-0C6E-844D-986A-D78924F97CD2}" presName="FourNodes_2" presStyleLbl="node1" presStyleIdx="1" presStyleCnt="4">
        <dgm:presLayoutVars>
          <dgm:bulletEnabled val="1"/>
        </dgm:presLayoutVars>
      </dgm:prSet>
      <dgm:spPr/>
    </dgm:pt>
    <dgm:pt modelId="{ACAFA80A-0BCB-1042-ACB8-FC4E1FD857C5}" type="pres">
      <dgm:prSet presAssocID="{2328ADB0-0C6E-844D-986A-D78924F97CD2}" presName="FourNodes_3" presStyleLbl="node1" presStyleIdx="2" presStyleCnt="4">
        <dgm:presLayoutVars>
          <dgm:bulletEnabled val="1"/>
        </dgm:presLayoutVars>
      </dgm:prSet>
      <dgm:spPr/>
    </dgm:pt>
    <dgm:pt modelId="{3F8A40D9-CC87-EE4A-BCCE-B553653323FB}" type="pres">
      <dgm:prSet presAssocID="{2328ADB0-0C6E-844D-986A-D78924F97CD2}" presName="FourNodes_4" presStyleLbl="node1" presStyleIdx="3" presStyleCnt="4">
        <dgm:presLayoutVars>
          <dgm:bulletEnabled val="1"/>
        </dgm:presLayoutVars>
      </dgm:prSet>
      <dgm:spPr/>
    </dgm:pt>
    <dgm:pt modelId="{4EF1933C-DE72-7F45-B920-D4AEF34E569A}" type="pres">
      <dgm:prSet presAssocID="{2328ADB0-0C6E-844D-986A-D78924F97CD2}" presName="FourConn_1-2" presStyleLbl="fgAccFollowNode1" presStyleIdx="0" presStyleCnt="3">
        <dgm:presLayoutVars>
          <dgm:bulletEnabled val="1"/>
        </dgm:presLayoutVars>
      </dgm:prSet>
      <dgm:spPr/>
    </dgm:pt>
    <dgm:pt modelId="{1661AFAE-0979-E646-930F-1B108FD5DB94}" type="pres">
      <dgm:prSet presAssocID="{2328ADB0-0C6E-844D-986A-D78924F97CD2}" presName="FourConn_2-3" presStyleLbl="fgAccFollowNode1" presStyleIdx="1" presStyleCnt="3">
        <dgm:presLayoutVars>
          <dgm:bulletEnabled val="1"/>
        </dgm:presLayoutVars>
      </dgm:prSet>
      <dgm:spPr/>
    </dgm:pt>
    <dgm:pt modelId="{3F80178D-5562-2A43-8AF5-77891A80BE3D}" type="pres">
      <dgm:prSet presAssocID="{2328ADB0-0C6E-844D-986A-D78924F97CD2}" presName="FourConn_3-4" presStyleLbl="fgAccFollowNode1" presStyleIdx="2" presStyleCnt="3">
        <dgm:presLayoutVars>
          <dgm:bulletEnabled val="1"/>
        </dgm:presLayoutVars>
      </dgm:prSet>
      <dgm:spPr/>
    </dgm:pt>
    <dgm:pt modelId="{E7276E0A-40DE-0B48-9CE5-58AA9DC88AB5}" type="pres">
      <dgm:prSet presAssocID="{2328ADB0-0C6E-844D-986A-D78924F97CD2}" presName="FourNodes_1_text" presStyleLbl="node1" presStyleIdx="3" presStyleCnt="4">
        <dgm:presLayoutVars>
          <dgm:bulletEnabled val="1"/>
        </dgm:presLayoutVars>
      </dgm:prSet>
      <dgm:spPr/>
    </dgm:pt>
    <dgm:pt modelId="{24FE964B-A5AA-3347-9557-37EECD39CDEF}" type="pres">
      <dgm:prSet presAssocID="{2328ADB0-0C6E-844D-986A-D78924F97CD2}" presName="FourNodes_2_text" presStyleLbl="node1" presStyleIdx="3" presStyleCnt="4">
        <dgm:presLayoutVars>
          <dgm:bulletEnabled val="1"/>
        </dgm:presLayoutVars>
      </dgm:prSet>
      <dgm:spPr/>
    </dgm:pt>
    <dgm:pt modelId="{C6F9E919-F827-F94E-9627-7DE41328C483}" type="pres">
      <dgm:prSet presAssocID="{2328ADB0-0C6E-844D-986A-D78924F97CD2}" presName="FourNodes_3_text" presStyleLbl="node1" presStyleIdx="3" presStyleCnt="4">
        <dgm:presLayoutVars>
          <dgm:bulletEnabled val="1"/>
        </dgm:presLayoutVars>
      </dgm:prSet>
      <dgm:spPr/>
    </dgm:pt>
    <dgm:pt modelId="{CD86A631-B949-624A-A1EF-688036E4CF45}" type="pres">
      <dgm:prSet presAssocID="{2328ADB0-0C6E-844D-986A-D78924F97CD2}" presName="FourNodes_4_text" presStyleLbl="node1" presStyleIdx="3" presStyleCnt="4">
        <dgm:presLayoutVars>
          <dgm:bulletEnabled val="1"/>
        </dgm:presLayoutVars>
      </dgm:prSet>
      <dgm:spPr/>
    </dgm:pt>
  </dgm:ptLst>
  <dgm:cxnLst>
    <dgm:cxn modelId="{D9D5C203-AD37-A044-B243-16E8139502B2}" srcId="{2328ADB0-0C6E-844D-986A-D78924F97CD2}" destId="{5EC0D355-B3AA-3B40-9722-1423FF83A6A4}" srcOrd="0" destOrd="0" parTransId="{31ACE049-0454-754D-9474-9D0633718D17}" sibTransId="{73E61BFB-0779-E54F-8FBD-7FA9740ADE0B}"/>
    <dgm:cxn modelId="{55FB8823-951C-2348-B069-14A8A62091A1}" srcId="{2328ADB0-0C6E-844D-986A-D78924F97CD2}" destId="{0F6BBA97-CD26-A041-A7CB-2CA3859C977A}" srcOrd="2" destOrd="0" parTransId="{CEF608ED-36C0-B847-AAA2-3889DB4A4AC4}" sibTransId="{A72A6949-DA06-BD49-B36F-E92C6874C2D8}"/>
    <dgm:cxn modelId="{1AB01467-AAD2-C74E-9368-7A0AFF18FEAE}" type="presOf" srcId="{AF4A6E9E-730E-8C49-A165-B2F015911DDD}" destId="{24FE964B-A5AA-3347-9557-37EECD39CDEF}" srcOrd="1" destOrd="0" presId="urn:microsoft.com/office/officeart/2005/8/layout/vProcess5"/>
    <dgm:cxn modelId="{82D47367-9518-F746-9603-C65E2DCD902A}" type="presOf" srcId="{2328ADB0-0C6E-844D-986A-D78924F97CD2}" destId="{2B10A146-5241-E24F-8D23-B11567B88D2B}" srcOrd="0" destOrd="0" presId="urn:microsoft.com/office/officeart/2005/8/layout/vProcess5"/>
    <dgm:cxn modelId="{FC70914E-A6A8-1D4B-BE5C-ABFD76B8355B}" type="presOf" srcId="{0F6BBA97-CD26-A041-A7CB-2CA3859C977A}" destId="{C6F9E919-F827-F94E-9627-7DE41328C483}" srcOrd="1" destOrd="0" presId="urn:microsoft.com/office/officeart/2005/8/layout/vProcess5"/>
    <dgm:cxn modelId="{E1F06775-C118-0445-A8AE-51EA7C3A29DE}" type="presOf" srcId="{92481D80-3EE4-5D45-AE6A-43ED4FC48E22}" destId="{CD86A631-B949-624A-A1EF-688036E4CF45}" srcOrd="1" destOrd="0" presId="urn:microsoft.com/office/officeart/2005/8/layout/vProcess5"/>
    <dgm:cxn modelId="{0B6043A6-FDE5-C740-85F7-9E2BF48BD41D}" type="presOf" srcId="{92481D80-3EE4-5D45-AE6A-43ED4FC48E22}" destId="{3F8A40D9-CC87-EE4A-BCCE-B553653323FB}" srcOrd="0" destOrd="0" presId="urn:microsoft.com/office/officeart/2005/8/layout/vProcess5"/>
    <dgm:cxn modelId="{33E18EA8-16CB-5B44-9EA5-C06BB5FE3F96}" type="presOf" srcId="{5EC0D355-B3AA-3B40-9722-1423FF83A6A4}" destId="{E7276E0A-40DE-0B48-9CE5-58AA9DC88AB5}" srcOrd="1" destOrd="0" presId="urn:microsoft.com/office/officeart/2005/8/layout/vProcess5"/>
    <dgm:cxn modelId="{4990D8AA-57F9-7F42-B865-2C8BFF6918D0}" type="presOf" srcId="{DF65EF2D-0AE8-F14A-BCF3-1A53F141E03D}" destId="{1661AFAE-0979-E646-930F-1B108FD5DB94}" srcOrd="0" destOrd="0" presId="urn:microsoft.com/office/officeart/2005/8/layout/vProcess5"/>
    <dgm:cxn modelId="{F519D9B4-DE78-7540-8BFB-82A11861C10C}" type="presOf" srcId="{0F6BBA97-CD26-A041-A7CB-2CA3859C977A}" destId="{ACAFA80A-0BCB-1042-ACB8-FC4E1FD857C5}" srcOrd="0" destOrd="0" presId="urn:microsoft.com/office/officeart/2005/8/layout/vProcess5"/>
    <dgm:cxn modelId="{A148B1BC-5162-E945-8B49-0AC972A78C70}" srcId="{2328ADB0-0C6E-844D-986A-D78924F97CD2}" destId="{AF4A6E9E-730E-8C49-A165-B2F015911DDD}" srcOrd="1" destOrd="0" parTransId="{AAAF32CA-611D-4543-B229-6987550274D2}" sibTransId="{DF65EF2D-0AE8-F14A-BCF3-1A53F141E03D}"/>
    <dgm:cxn modelId="{9F6268C6-8DB5-B241-832A-F146B7E5813F}" type="presOf" srcId="{73E61BFB-0779-E54F-8FBD-7FA9740ADE0B}" destId="{4EF1933C-DE72-7F45-B920-D4AEF34E569A}" srcOrd="0" destOrd="0" presId="urn:microsoft.com/office/officeart/2005/8/layout/vProcess5"/>
    <dgm:cxn modelId="{78E71AD1-7FD6-B54F-8AA7-44297C3CDA60}" type="presOf" srcId="{AF4A6E9E-730E-8C49-A165-B2F015911DDD}" destId="{BE198E4C-159B-6540-849C-1F82BF77DDC8}" srcOrd="0" destOrd="0" presId="urn:microsoft.com/office/officeart/2005/8/layout/vProcess5"/>
    <dgm:cxn modelId="{E6FA39D3-0ABC-F34F-83B3-A6B1934BE9F2}" type="presOf" srcId="{5EC0D355-B3AA-3B40-9722-1423FF83A6A4}" destId="{3FB7AC59-D6DC-4F44-84F2-29DA474D74CF}" srcOrd="0" destOrd="0" presId="urn:microsoft.com/office/officeart/2005/8/layout/vProcess5"/>
    <dgm:cxn modelId="{7476E8E5-332A-1D4B-8B83-8FE1D48799F9}" srcId="{2328ADB0-0C6E-844D-986A-D78924F97CD2}" destId="{92481D80-3EE4-5D45-AE6A-43ED4FC48E22}" srcOrd="3" destOrd="0" parTransId="{6565CA33-58B1-3243-B5AB-BC9DA147115C}" sibTransId="{A4EBB907-1BF6-4F40-B8B5-AF02BD3ECEAD}"/>
    <dgm:cxn modelId="{7C6074EC-EED5-AF43-97F0-83F27CA098C2}" type="presOf" srcId="{A72A6949-DA06-BD49-B36F-E92C6874C2D8}" destId="{3F80178D-5562-2A43-8AF5-77891A80BE3D}" srcOrd="0" destOrd="0" presId="urn:microsoft.com/office/officeart/2005/8/layout/vProcess5"/>
    <dgm:cxn modelId="{0D164842-D8E0-D443-A308-11EFC9CB8C83}" type="presParOf" srcId="{2B10A146-5241-E24F-8D23-B11567B88D2B}" destId="{82E6565C-511D-D340-9687-37EF71072D99}" srcOrd="0" destOrd="0" presId="urn:microsoft.com/office/officeart/2005/8/layout/vProcess5"/>
    <dgm:cxn modelId="{4F10E07F-CC04-C94C-B993-D482A36D0595}" type="presParOf" srcId="{2B10A146-5241-E24F-8D23-B11567B88D2B}" destId="{3FB7AC59-D6DC-4F44-84F2-29DA474D74CF}" srcOrd="1" destOrd="0" presId="urn:microsoft.com/office/officeart/2005/8/layout/vProcess5"/>
    <dgm:cxn modelId="{10FC79E3-C311-BD4E-AB94-D205A6E17133}" type="presParOf" srcId="{2B10A146-5241-E24F-8D23-B11567B88D2B}" destId="{BE198E4C-159B-6540-849C-1F82BF77DDC8}" srcOrd="2" destOrd="0" presId="urn:microsoft.com/office/officeart/2005/8/layout/vProcess5"/>
    <dgm:cxn modelId="{75D80B8F-6095-6E47-8EA8-ADF56E17FD49}" type="presParOf" srcId="{2B10A146-5241-E24F-8D23-B11567B88D2B}" destId="{ACAFA80A-0BCB-1042-ACB8-FC4E1FD857C5}" srcOrd="3" destOrd="0" presId="urn:microsoft.com/office/officeart/2005/8/layout/vProcess5"/>
    <dgm:cxn modelId="{E9B2EADC-754B-434B-99BA-D08DCA743715}" type="presParOf" srcId="{2B10A146-5241-E24F-8D23-B11567B88D2B}" destId="{3F8A40D9-CC87-EE4A-BCCE-B553653323FB}" srcOrd="4" destOrd="0" presId="urn:microsoft.com/office/officeart/2005/8/layout/vProcess5"/>
    <dgm:cxn modelId="{D02D88E2-D17A-8343-9E45-8A0BD847BE64}" type="presParOf" srcId="{2B10A146-5241-E24F-8D23-B11567B88D2B}" destId="{4EF1933C-DE72-7F45-B920-D4AEF34E569A}" srcOrd="5" destOrd="0" presId="urn:microsoft.com/office/officeart/2005/8/layout/vProcess5"/>
    <dgm:cxn modelId="{2F81339B-FB53-F04A-8753-D77A96FBCEEB}" type="presParOf" srcId="{2B10A146-5241-E24F-8D23-B11567B88D2B}" destId="{1661AFAE-0979-E646-930F-1B108FD5DB94}" srcOrd="6" destOrd="0" presId="urn:microsoft.com/office/officeart/2005/8/layout/vProcess5"/>
    <dgm:cxn modelId="{16873250-4736-3545-8F47-0F71461CB3F4}" type="presParOf" srcId="{2B10A146-5241-E24F-8D23-B11567B88D2B}" destId="{3F80178D-5562-2A43-8AF5-77891A80BE3D}" srcOrd="7" destOrd="0" presId="urn:microsoft.com/office/officeart/2005/8/layout/vProcess5"/>
    <dgm:cxn modelId="{6B85F77B-133B-EB45-9690-D094F7DA9F4B}" type="presParOf" srcId="{2B10A146-5241-E24F-8D23-B11567B88D2B}" destId="{E7276E0A-40DE-0B48-9CE5-58AA9DC88AB5}" srcOrd="8" destOrd="0" presId="urn:microsoft.com/office/officeart/2005/8/layout/vProcess5"/>
    <dgm:cxn modelId="{85E70C50-EA90-A74C-9E17-5D7BF00D71A7}" type="presParOf" srcId="{2B10A146-5241-E24F-8D23-B11567B88D2B}" destId="{24FE964B-A5AA-3347-9557-37EECD39CDEF}" srcOrd="9" destOrd="0" presId="urn:microsoft.com/office/officeart/2005/8/layout/vProcess5"/>
    <dgm:cxn modelId="{19F8BE9F-614F-144A-851E-4F82C75F6894}" type="presParOf" srcId="{2B10A146-5241-E24F-8D23-B11567B88D2B}" destId="{C6F9E919-F827-F94E-9627-7DE41328C483}" srcOrd="10" destOrd="0" presId="urn:microsoft.com/office/officeart/2005/8/layout/vProcess5"/>
    <dgm:cxn modelId="{D948EAA9-E943-474E-AC3B-0627DFDC2F30}" type="presParOf" srcId="{2B10A146-5241-E24F-8D23-B11567B88D2B}" destId="{CD86A631-B949-624A-A1EF-688036E4CF45}"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18C8D-A7AF-7D4C-97BE-7296A4D1F7E4}">
      <dsp:nvSpPr>
        <dsp:cNvPr id="0" name=""/>
        <dsp:cNvSpPr/>
      </dsp:nvSpPr>
      <dsp:spPr>
        <a:xfrm rot="16200000">
          <a:off x="-2323897" y="2325360"/>
          <a:ext cx="5486400" cy="835679"/>
        </a:xfrm>
        <a:prstGeom prst="flowChartManualOperation">
          <a:avLst/>
        </a:prstGeom>
        <a:solidFill>
          <a:schemeClr val="accent3"/>
        </a:solidFill>
        <a:ln>
          <a:solidFill>
            <a:schemeClr val="tx2"/>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0" rIns="114300" bIns="0" numCol="1" spcCol="1270" anchor="ctr" anchorCtr="0">
          <a:noAutofit/>
        </a:bodyPr>
        <a:lstStyle/>
        <a:p>
          <a:pPr marL="0" lvl="0" indent="0" algn="ctr" defTabSz="800100" rtl="0">
            <a:lnSpc>
              <a:spcPct val="90000"/>
            </a:lnSpc>
            <a:spcBef>
              <a:spcPct val="0"/>
            </a:spcBef>
            <a:spcAft>
              <a:spcPct val="35000"/>
            </a:spcAft>
            <a:buNone/>
          </a:pPr>
          <a:r>
            <a:rPr lang="en-US" sz="1800" b="1" kern="1200" dirty="0" err="1">
              <a:effectLst>
                <a:outerShdw blurRad="38100" dist="38100" dir="2700000" algn="tl">
                  <a:srgbClr val="000000">
                    <a:alpha val="43137"/>
                  </a:srgbClr>
                </a:outerShdw>
              </a:effectLst>
            </a:rPr>
            <a:t>Nặng</a:t>
          </a:r>
          <a:r>
            <a:rPr lang="en-US" sz="1800" b="1" kern="1200" dirty="0">
              <a:effectLst>
                <a:outerShdw blurRad="38100" dist="38100" dir="2700000" algn="tl">
                  <a:srgbClr val="000000">
                    <a:alpha val="43137"/>
                  </a:srgbClr>
                </a:outerShdw>
              </a:effectLst>
            </a:rPr>
            <a:t> </a:t>
          </a:r>
          <a:br>
            <a:rPr lang="en-US" sz="1800" b="1" kern="1200" dirty="0">
              <a:effectLst>
                <a:outerShdw blurRad="38100" dist="38100" dir="2700000" algn="tl">
                  <a:srgbClr val="000000">
                    <a:alpha val="43137"/>
                  </a:srgbClr>
                </a:outerShdw>
              </a:effectLst>
            </a:rPr>
          </a:br>
          <a:r>
            <a:rPr lang="en-US" sz="1800" b="1" kern="1200" dirty="0">
              <a:effectLst>
                <a:outerShdw blurRad="38100" dist="38100" dir="2700000" algn="tl">
                  <a:srgbClr val="000000">
                    <a:alpha val="43137"/>
                  </a:srgbClr>
                </a:outerShdw>
              </a:effectLst>
            </a:rPr>
            <a:t>30 </a:t>
          </a:r>
          <a:br>
            <a:rPr lang="en-US" sz="1800" b="1" kern="1200" dirty="0">
              <a:effectLst>
                <a:outerShdw blurRad="38100" dist="38100" dir="2700000" algn="tl">
                  <a:srgbClr val="000000">
                    <a:alpha val="43137"/>
                  </a:srgbClr>
                </a:outerShdw>
              </a:effectLst>
            </a:rPr>
          </a:br>
          <a:r>
            <a:rPr lang="en-US" sz="1800" b="1" kern="1200" dirty="0" err="1">
              <a:effectLst>
                <a:outerShdw blurRad="38100" dist="38100" dir="2700000" algn="tl">
                  <a:srgbClr val="000000">
                    <a:alpha val="43137"/>
                  </a:srgbClr>
                </a:outerShdw>
              </a:effectLst>
            </a:rPr>
            <a:t>tấn</a:t>
          </a:r>
          <a:endParaRPr lang="en-US" sz="1800" b="1" kern="1200" dirty="0">
            <a:effectLst>
              <a:outerShdw blurRad="38100" dist="38100" dir="2700000" algn="tl">
                <a:srgbClr val="000000">
                  <a:alpha val="43137"/>
                </a:srgbClr>
              </a:outerShdw>
            </a:effectLst>
          </a:endParaRPr>
        </a:p>
      </dsp:txBody>
      <dsp:txXfrm rot="5400000">
        <a:off x="1463" y="1097280"/>
        <a:ext cx="835679" cy="3291840"/>
      </dsp:txXfrm>
    </dsp:sp>
    <dsp:sp modelId="{11D6AB6E-035D-1F42-9027-7BD2139C4CDA}">
      <dsp:nvSpPr>
        <dsp:cNvPr id="0" name=""/>
        <dsp:cNvSpPr/>
      </dsp:nvSpPr>
      <dsp:spPr>
        <a:xfrm rot="16200000">
          <a:off x="-1327818" y="2240384"/>
          <a:ext cx="5486400" cy="1005631"/>
        </a:xfrm>
        <a:prstGeom prst="flowChartManualOperation">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tx2"/>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0" rIns="114300" bIns="0" numCol="1" spcCol="1270" anchor="ctr" anchorCtr="0">
          <a:noAutofit/>
        </a:bodyPr>
        <a:lstStyle/>
        <a:p>
          <a:pPr marL="0" lvl="0" indent="0" algn="ctr" defTabSz="800100" rtl="0">
            <a:lnSpc>
              <a:spcPct val="90000"/>
            </a:lnSpc>
            <a:spcBef>
              <a:spcPct val="0"/>
            </a:spcBef>
            <a:spcAft>
              <a:spcPct val="35000"/>
            </a:spcAft>
            <a:buNone/>
          </a:pPr>
          <a:r>
            <a:rPr lang="en-US" sz="1800" b="1" kern="1200" dirty="0" err="1">
              <a:effectLst>
                <a:outerShdw blurRad="38100" dist="38100" dir="2700000" algn="tl">
                  <a:srgbClr val="000000">
                    <a:alpha val="43137"/>
                  </a:srgbClr>
                </a:outerShdw>
              </a:effectLst>
            </a:rPr>
            <a:t>Chiếm</a:t>
          </a:r>
          <a:br>
            <a:rPr lang="en-US" sz="1800" b="1" kern="1200" dirty="0">
              <a:effectLst>
                <a:outerShdw blurRad="38100" dist="38100" dir="2700000" algn="tl">
                  <a:srgbClr val="000000">
                    <a:alpha val="43137"/>
                  </a:srgbClr>
                </a:outerShdw>
              </a:effectLst>
            </a:rPr>
          </a:br>
          <a:r>
            <a:rPr lang="en-US" sz="1800" b="1" kern="1200" dirty="0">
              <a:effectLst>
                <a:outerShdw blurRad="38100" dist="38100" dir="2700000" algn="tl">
                  <a:srgbClr val="000000">
                    <a:alpha val="43137"/>
                  </a:srgbClr>
                </a:outerShdw>
              </a:effectLst>
            </a:rPr>
            <a:t>1500</a:t>
          </a:r>
          <a:br>
            <a:rPr lang="en-US" sz="1800" b="1" kern="1200" dirty="0">
              <a:effectLst>
                <a:outerShdw blurRad="38100" dist="38100" dir="2700000" algn="tl">
                  <a:srgbClr val="000000">
                    <a:alpha val="43137"/>
                  </a:srgbClr>
                </a:outerShdw>
              </a:effectLst>
            </a:rPr>
          </a:br>
          <a:r>
            <a:rPr lang="en-US" sz="1800" b="1" kern="1200" dirty="0">
              <a:effectLst>
                <a:outerShdw blurRad="38100" dist="38100" dir="2700000" algn="tl">
                  <a:srgbClr val="000000">
                    <a:alpha val="43137"/>
                  </a:srgbClr>
                </a:outerShdw>
              </a:effectLst>
            </a:rPr>
            <a:t>m2</a:t>
          </a:r>
          <a:br>
            <a:rPr lang="en-US" sz="1800" b="1" kern="1200" dirty="0">
              <a:effectLst>
                <a:outerShdw blurRad="38100" dist="38100" dir="2700000" algn="tl">
                  <a:srgbClr val="000000">
                    <a:alpha val="43137"/>
                  </a:srgbClr>
                </a:outerShdw>
              </a:effectLst>
            </a:rPr>
          </a:br>
          <a:r>
            <a:rPr lang="en-US" sz="1800" b="1" kern="1200" dirty="0" err="1">
              <a:effectLst>
                <a:outerShdw blurRad="38100" dist="38100" dir="2700000" algn="tl">
                  <a:srgbClr val="000000">
                    <a:alpha val="43137"/>
                  </a:srgbClr>
                </a:outerShdw>
              </a:effectLst>
            </a:rPr>
            <a:t>diện</a:t>
          </a:r>
          <a:br>
            <a:rPr lang="en-US" sz="1800" b="1" kern="1200" dirty="0">
              <a:effectLst>
                <a:outerShdw blurRad="38100" dist="38100" dir="2700000" algn="tl">
                  <a:srgbClr val="000000">
                    <a:alpha val="43137"/>
                  </a:srgbClr>
                </a:outerShdw>
              </a:effectLst>
            </a:rPr>
          </a:br>
          <a:r>
            <a:rPr lang="en-US" sz="1800" b="1" kern="1200" dirty="0" err="1">
              <a:effectLst>
                <a:outerShdw blurRad="38100" dist="38100" dir="2700000" algn="tl">
                  <a:srgbClr val="000000">
                    <a:alpha val="43137"/>
                  </a:srgbClr>
                </a:outerShdw>
              </a:effectLst>
            </a:rPr>
            <a:t>tích</a:t>
          </a:r>
          <a:br>
            <a:rPr lang="en-US" sz="1800" b="1" kern="1200" dirty="0">
              <a:effectLst>
                <a:outerShdw blurRad="38100" dist="38100" dir="2700000" algn="tl">
                  <a:srgbClr val="000000">
                    <a:alpha val="43137"/>
                  </a:srgbClr>
                </a:outerShdw>
              </a:effectLst>
            </a:rPr>
          </a:br>
          <a:r>
            <a:rPr lang="en-US" sz="1800" b="1" kern="1200" dirty="0" err="1">
              <a:effectLst>
                <a:outerShdw blurRad="38100" dist="38100" dir="2700000" algn="tl">
                  <a:srgbClr val="000000">
                    <a:alpha val="43137"/>
                  </a:srgbClr>
                </a:outerShdw>
              </a:effectLst>
            </a:rPr>
            <a:t>sàn</a:t>
          </a:r>
          <a:endParaRPr lang="en-US" sz="1800" b="1" kern="1200" dirty="0">
            <a:effectLst>
              <a:outerShdw blurRad="38100" dist="38100" dir="2700000" algn="tl">
                <a:srgbClr val="000000">
                  <a:alpha val="43137"/>
                </a:srgbClr>
              </a:outerShdw>
            </a:effectLst>
          </a:endParaRPr>
        </a:p>
      </dsp:txBody>
      <dsp:txXfrm rot="5400000">
        <a:off x="912566" y="1097280"/>
        <a:ext cx="1005631" cy="3291840"/>
      </dsp:txXfrm>
    </dsp:sp>
    <dsp:sp modelId="{E3383C09-73C1-5D40-A98D-98CD09DF88CC}">
      <dsp:nvSpPr>
        <dsp:cNvPr id="0" name=""/>
        <dsp:cNvSpPr/>
      </dsp:nvSpPr>
      <dsp:spPr>
        <a:xfrm rot="16200000">
          <a:off x="-246764" y="2240384"/>
          <a:ext cx="5486400" cy="1005631"/>
        </a:xfrm>
        <a:prstGeom prst="flowChartManualOperation">
          <a:avLst/>
        </a:prstGeom>
        <a:solidFill>
          <a:schemeClr val="accent3"/>
        </a:solidFill>
        <a:ln>
          <a:solidFill>
            <a:schemeClr val="tx2"/>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0" rIns="114300" bIns="0" numCol="1" spcCol="1270" anchor="ctr" anchorCtr="0">
          <a:noAutofit/>
        </a:bodyPr>
        <a:lstStyle/>
        <a:p>
          <a:pPr marL="0" lvl="0" indent="0" algn="ctr" defTabSz="800100" rtl="0">
            <a:lnSpc>
              <a:spcPct val="90000"/>
            </a:lnSpc>
            <a:spcBef>
              <a:spcPct val="0"/>
            </a:spcBef>
            <a:spcAft>
              <a:spcPct val="35000"/>
            </a:spcAft>
            <a:buNone/>
          </a:pPr>
          <a:r>
            <a:rPr lang="en-US" sz="1800" b="1" kern="1200" dirty="0" err="1">
              <a:effectLst>
                <a:outerShdw blurRad="38100" dist="38100" dir="2700000" algn="tl">
                  <a:srgbClr val="000000">
                    <a:alpha val="43137"/>
                  </a:srgbClr>
                </a:outerShdw>
              </a:effectLst>
            </a:rPr>
            <a:t>Gồm</a:t>
          </a:r>
          <a:br>
            <a:rPr lang="en-US" sz="1800" b="1" kern="1200" dirty="0">
              <a:effectLst>
                <a:outerShdw blurRad="38100" dist="38100" dir="2700000" algn="tl">
                  <a:srgbClr val="000000">
                    <a:alpha val="43137"/>
                  </a:srgbClr>
                </a:outerShdw>
              </a:effectLst>
            </a:rPr>
          </a:br>
          <a:r>
            <a:rPr lang="en-US" sz="1800" b="1" kern="1200" dirty="0">
              <a:effectLst>
                <a:outerShdw blurRad="38100" dist="38100" dir="2700000" algn="tl">
                  <a:srgbClr val="000000">
                    <a:alpha val="43137"/>
                  </a:srgbClr>
                </a:outerShdw>
              </a:effectLst>
            </a:rPr>
            <a:t>18000</a:t>
          </a:r>
          <a:br>
            <a:rPr lang="en-US" sz="1800" b="1" kern="1200" dirty="0">
              <a:effectLst>
                <a:outerShdw blurRad="38100" dist="38100" dir="2700000" algn="tl">
                  <a:srgbClr val="000000">
                    <a:alpha val="43137"/>
                  </a:srgbClr>
                </a:outerShdw>
              </a:effectLst>
            </a:rPr>
          </a:br>
          <a:r>
            <a:rPr lang="en-US" sz="1800" b="1" kern="1200" dirty="0" err="1">
              <a:effectLst>
                <a:outerShdw blurRad="38100" dist="38100" dir="2700000" algn="tl">
                  <a:srgbClr val="000000">
                    <a:alpha val="43137"/>
                  </a:srgbClr>
                </a:outerShdw>
              </a:effectLst>
            </a:rPr>
            <a:t>đèn</a:t>
          </a:r>
          <a:br>
            <a:rPr lang="en-US" sz="1800" b="1" kern="1200" dirty="0">
              <a:effectLst>
                <a:outerShdw blurRad="38100" dist="38100" dir="2700000" algn="tl">
                  <a:srgbClr val="000000">
                    <a:alpha val="43137"/>
                  </a:srgbClr>
                </a:outerShdw>
              </a:effectLst>
            </a:rPr>
          </a:br>
          <a:r>
            <a:rPr lang="en-US" sz="1800" b="1" kern="1200" dirty="0" err="1">
              <a:effectLst>
                <a:outerShdw blurRad="38100" dist="38100" dir="2700000" algn="tl">
                  <a:srgbClr val="000000">
                    <a:alpha val="43137"/>
                  </a:srgbClr>
                </a:outerShdw>
              </a:effectLst>
            </a:rPr>
            <a:t>điện</a:t>
          </a:r>
          <a:br>
            <a:rPr lang="en-US" sz="1800" b="1" kern="1200" dirty="0">
              <a:effectLst>
                <a:outerShdw blurRad="38100" dist="38100" dir="2700000" algn="tl">
                  <a:srgbClr val="000000">
                    <a:alpha val="43137"/>
                  </a:srgbClr>
                </a:outerShdw>
              </a:effectLst>
            </a:rPr>
          </a:br>
          <a:r>
            <a:rPr lang="en-US" sz="1800" b="1" kern="1200" dirty="0" err="1">
              <a:effectLst>
                <a:outerShdw blurRad="38100" dist="38100" dir="2700000" algn="tl">
                  <a:srgbClr val="000000">
                    <a:alpha val="43137"/>
                  </a:srgbClr>
                </a:outerShdw>
              </a:effectLst>
            </a:rPr>
            <a:t>tử</a:t>
          </a:r>
          <a:r>
            <a:rPr lang="en-US" sz="1800" b="1" kern="1200" dirty="0">
              <a:effectLst>
                <a:outerShdw blurRad="38100" dist="38100" dir="2700000" algn="tl">
                  <a:srgbClr val="000000">
                    <a:alpha val="43137"/>
                  </a:srgbClr>
                </a:outerShdw>
              </a:effectLst>
            </a:rPr>
            <a:t>,</a:t>
          </a:r>
          <a:br>
            <a:rPr lang="en-US" sz="1800" b="1" kern="1200" dirty="0">
              <a:effectLst>
                <a:outerShdw blurRad="38100" dist="38100" dir="2700000" algn="tl">
                  <a:srgbClr val="000000">
                    <a:alpha val="43137"/>
                  </a:srgbClr>
                </a:outerShdw>
              </a:effectLst>
            </a:rPr>
          </a:br>
          <a:r>
            <a:rPr lang="en-US" sz="1800" b="1" kern="1200" dirty="0">
              <a:effectLst>
                <a:outerShdw blurRad="38100" dist="38100" dir="2700000" algn="tl">
                  <a:srgbClr val="000000">
                    <a:alpha val="43137"/>
                  </a:srgbClr>
                </a:outerShdw>
              </a:effectLst>
            </a:rPr>
            <a:t>1500</a:t>
          </a:r>
          <a:br>
            <a:rPr lang="en-US" sz="1800" b="1" kern="1200" dirty="0">
              <a:effectLst>
                <a:outerShdw blurRad="38100" dist="38100" dir="2700000" algn="tl">
                  <a:srgbClr val="000000">
                    <a:alpha val="43137"/>
                  </a:srgbClr>
                </a:outerShdw>
              </a:effectLst>
            </a:rPr>
          </a:br>
          <a:r>
            <a:rPr lang="en-US" sz="1800" b="1" kern="1200" dirty="0" err="1">
              <a:effectLst>
                <a:outerShdw blurRad="38100" dist="38100" dir="2700000" algn="tl">
                  <a:srgbClr val="000000">
                    <a:alpha val="43137"/>
                  </a:srgbClr>
                </a:outerShdw>
              </a:effectLst>
            </a:rPr>
            <a:t>công</a:t>
          </a:r>
          <a:br>
            <a:rPr lang="en-US" sz="1800" b="1" kern="1200" dirty="0">
              <a:effectLst>
                <a:outerShdw blurRad="38100" dist="38100" dir="2700000" algn="tl">
                  <a:srgbClr val="000000">
                    <a:alpha val="43137"/>
                  </a:srgbClr>
                </a:outerShdw>
              </a:effectLst>
            </a:rPr>
          </a:br>
          <a:r>
            <a:rPr lang="en-US" sz="1800" b="1" kern="1200" dirty="0" err="1">
              <a:effectLst>
                <a:outerShdw blurRad="38100" dist="38100" dir="2700000" algn="tl">
                  <a:srgbClr val="000000">
                    <a:alpha val="43137"/>
                  </a:srgbClr>
                </a:outerShdw>
              </a:effectLst>
            </a:rPr>
            <a:t>tắc</a:t>
          </a:r>
          <a:br>
            <a:rPr lang="en-US" sz="1800" b="1" kern="1200" dirty="0">
              <a:effectLst>
                <a:outerShdw blurRad="38100" dist="38100" dir="2700000" algn="tl">
                  <a:srgbClr val="000000">
                    <a:alpha val="43137"/>
                  </a:srgbClr>
                </a:outerShdw>
              </a:effectLst>
            </a:rPr>
          </a:br>
          <a:r>
            <a:rPr lang="en-US" sz="1800" b="1" kern="1200" dirty="0" err="1">
              <a:effectLst>
                <a:outerShdw blurRad="38100" dist="38100" dir="2700000" algn="tl">
                  <a:srgbClr val="000000">
                    <a:alpha val="43137"/>
                  </a:srgbClr>
                </a:outerShdw>
              </a:effectLst>
            </a:rPr>
            <a:t>điện</a:t>
          </a:r>
          <a:br>
            <a:rPr lang="en-US" sz="1800" b="1" kern="1200" dirty="0">
              <a:effectLst>
                <a:outerShdw blurRad="38100" dist="38100" dir="2700000" algn="tl">
                  <a:srgbClr val="000000">
                    <a:alpha val="43137"/>
                  </a:srgbClr>
                </a:outerShdw>
              </a:effectLst>
            </a:rPr>
          </a:br>
          <a:r>
            <a:rPr lang="en-US" sz="1800" b="1" kern="1200" dirty="0" err="1">
              <a:effectLst>
                <a:outerShdw blurRad="38100" dist="38100" dir="2700000" algn="tl">
                  <a:srgbClr val="000000">
                    <a:alpha val="43137"/>
                  </a:srgbClr>
                </a:outerShdw>
              </a:effectLst>
            </a:rPr>
            <a:t>tử</a:t>
          </a:r>
          <a:endParaRPr lang="en-US" sz="1800" b="1" kern="1200" dirty="0">
            <a:effectLst>
              <a:outerShdw blurRad="38100" dist="38100" dir="2700000" algn="tl">
                <a:srgbClr val="000000">
                  <a:alpha val="43137"/>
                </a:srgbClr>
              </a:outerShdw>
            </a:effectLst>
          </a:endParaRPr>
        </a:p>
      </dsp:txBody>
      <dsp:txXfrm rot="5400000">
        <a:off x="1993620" y="1097280"/>
        <a:ext cx="1005631" cy="3291840"/>
      </dsp:txXfrm>
    </dsp:sp>
    <dsp:sp modelId="{41D4DD1D-B174-8F49-80E9-D6E0DD13203C}">
      <dsp:nvSpPr>
        <dsp:cNvPr id="0" name=""/>
        <dsp:cNvSpPr/>
      </dsp:nvSpPr>
      <dsp:spPr>
        <a:xfrm rot="16200000">
          <a:off x="834289" y="2240384"/>
          <a:ext cx="5486400" cy="1005631"/>
        </a:xfrm>
        <a:prstGeom prst="flowChartManualOperation">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tx2"/>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0" rIns="114300" bIns="0" numCol="1" spcCol="1270" anchor="ctr" anchorCtr="0">
          <a:noAutofit/>
        </a:bodyPr>
        <a:lstStyle/>
        <a:p>
          <a:pPr marL="0" lvl="0" indent="0" algn="ctr" defTabSz="800100" rtl="0">
            <a:lnSpc>
              <a:spcPct val="90000"/>
            </a:lnSpc>
            <a:spcBef>
              <a:spcPct val="0"/>
            </a:spcBef>
            <a:spcAft>
              <a:spcPct val="35000"/>
            </a:spcAft>
            <a:buNone/>
          </a:pPr>
          <a:r>
            <a:rPr lang="en-US" sz="1800" b="1" kern="1200" dirty="0" err="1">
              <a:effectLst>
                <a:outerShdw blurRad="38100" dist="38100" dir="2700000" algn="tl">
                  <a:srgbClr val="000000">
                    <a:alpha val="43137"/>
                  </a:srgbClr>
                </a:outerShdw>
              </a:effectLst>
            </a:rPr>
            <a:t>Tiêu</a:t>
          </a:r>
          <a:br>
            <a:rPr lang="en-US" sz="1800" b="1" kern="1200" dirty="0">
              <a:effectLst>
                <a:outerShdw blurRad="38100" dist="38100" dir="2700000" algn="tl">
                  <a:srgbClr val="000000">
                    <a:alpha val="43137"/>
                  </a:srgbClr>
                </a:outerShdw>
              </a:effectLst>
            </a:rPr>
          </a:br>
          <a:r>
            <a:rPr lang="en-US" sz="1800" b="1" kern="1200" dirty="0" err="1">
              <a:effectLst>
                <a:outerShdw blurRad="38100" dist="38100" dir="2700000" algn="tl">
                  <a:srgbClr val="000000">
                    <a:alpha val="43137"/>
                  </a:srgbClr>
                </a:outerShdw>
              </a:effectLst>
            </a:rPr>
            <a:t>thụ</a:t>
          </a:r>
          <a:br>
            <a:rPr lang="en-US" sz="1800" b="1" kern="1200" dirty="0">
              <a:effectLst>
                <a:outerShdw blurRad="38100" dist="38100" dir="2700000" algn="tl">
                  <a:srgbClr val="000000">
                    <a:alpha val="43137"/>
                  </a:srgbClr>
                </a:outerShdw>
              </a:effectLst>
            </a:rPr>
          </a:br>
          <a:r>
            <a:rPr lang="en-US" sz="1800" b="1" kern="1200" dirty="0">
              <a:effectLst>
                <a:outerShdw blurRad="38100" dist="38100" dir="2700000" algn="tl">
                  <a:srgbClr val="000000">
                    <a:alpha val="43137"/>
                  </a:srgbClr>
                </a:outerShdw>
              </a:effectLst>
            </a:rPr>
            <a:t>14 kWh</a:t>
          </a:r>
        </a:p>
      </dsp:txBody>
      <dsp:txXfrm rot="5400000">
        <a:off x="3074673" y="1097280"/>
        <a:ext cx="1005631" cy="3291840"/>
      </dsp:txXfrm>
    </dsp:sp>
    <dsp:sp modelId="{40DFEFD2-EB4A-204D-AA02-41FE8097ADCB}">
      <dsp:nvSpPr>
        <dsp:cNvPr id="0" name=""/>
        <dsp:cNvSpPr/>
      </dsp:nvSpPr>
      <dsp:spPr>
        <a:xfrm rot="16200000">
          <a:off x="1915343" y="2240384"/>
          <a:ext cx="5486400" cy="1005631"/>
        </a:xfrm>
        <a:prstGeom prst="flowChartManualOperation">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tx2"/>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0" rIns="114300" bIns="0" numCol="1" spcCol="1270" anchor="ctr" anchorCtr="0">
          <a:noAutofit/>
        </a:bodyPr>
        <a:lstStyle/>
        <a:p>
          <a:pPr marL="0" lvl="0" indent="0" algn="ctr" defTabSz="800100" rtl="0">
            <a:lnSpc>
              <a:spcPct val="90000"/>
            </a:lnSpc>
            <a:spcBef>
              <a:spcPct val="0"/>
            </a:spcBef>
            <a:spcAft>
              <a:spcPct val="35000"/>
            </a:spcAft>
            <a:buNone/>
          </a:pPr>
          <a:r>
            <a:rPr lang="en-US" sz="1800" b="1" kern="1200" dirty="0" err="1">
              <a:effectLst>
                <a:outerShdw blurRad="38100" dist="38100" dir="2700000" algn="tl">
                  <a:srgbClr val="000000">
                    <a:alpha val="43137"/>
                  </a:srgbClr>
                </a:outerShdw>
              </a:effectLst>
            </a:rPr>
            <a:t>Có</a:t>
          </a:r>
          <a:r>
            <a:rPr lang="en-US" sz="1800" b="1" kern="1200" dirty="0">
              <a:effectLst>
                <a:outerShdw blurRad="38100" dist="38100" dir="2700000" algn="tl">
                  <a:srgbClr val="000000">
                    <a:alpha val="43137"/>
                  </a:srgbClr>
                </a:outerShdw>
              </a:effectLst>
            </a:rPr>
            <a:t> </a:t>
          </a:r>
          <a:r>
            <a:rPr lang="en-US" sz="1800" b="1" kern="1200" dirty="0" err="1">
              <a:effectLst>
                <a:outerShdw blurRad="38100" dist="38100" dir="2700000" algn="tl">
                  <a:srgbClr val="000000">
                    <a:alpha val="43137"/>
                  </a:srgbClr>
                </a:outerShdw>
              </a:effectLst>
            </a:rPr>
            <a:t>khả</a:t>
          </a:r>
          <a:br>
            <a:rPr lang="en-US" sz="1800" b="1" kern="1200" dirty="0">
              <a:effectLst>
                <a:outerShdw blurRad="38100" dist="38100" dir="2700000" algn="tl">
                  <a:srgbClr val="000000">
                    <a:alpha val="43137"/>
                  </a:srgbClr>
                </a:outerShdw>
              </a:effectLst>
            </a:rPr>
          </a:br>
          <a:r>
            <a:rPr lang="en-US" sz="1800" b="1" kern="1200" dirty="0" err="1">
              <a:effectLst>
                <a:outerShdw blurRad="38100" dist="38100" dir="2700000" algn="tl">
                  <a:srgbClr val="000000">
                    <a:alpha val="43137"/>
                  </a:srgbClr>
                </a:outerShdw>
              </a:effectLst>
            </a:rPr>
            <a:t>năng</a:t>
          </a:r>
          <a:br>
            <a:rPr lang="en-US" sz="1800" b="1" kern="1200" dirty="0">
              <a:effectLst>
                <a:outerShdw blurRad="38100" dist="38100" dir="2700000" algn="tl">
                  <a:srgbClr val="000000">
                    <a:alpha val="43137"/>
                  </a:srgbClr>
                </a:outerShdw>
              </a:effectLst>
            </a:rPr>
          </a:br>
          <a:r>
            <a:rPr lang="en-US" sz="1800" b="1" kern="1200" dirty="0" err="1">
              <a:effectLst>
                <a:outerShdw blurRad="38100" dist="38100" dir="2700000" algn="tl">
                  <a:srgbClr val="000000">
                    <a:alpha val="43137"/>
                  </a:srgbClr>
                </a:outerShdw>
              </a:effectLst>
            </a:rPr>
            <a:t>thực</a:t>
          </a:r>
          <a:br>
            <a:rPr lang="en-US" sz="1800" b="1" kern="1200" dirty="0">
              <a:effectLst>
                <a:outerShdw blurRad="38100" dist="38100" dir="2700000" algn="tl">
                  <a:srgbClr val="000000">
                    <a:alpha val="43137"/>
                  </a:srgbClr>
                </a:outerShdw>
              </a:effectLst>
            </a:rPr>
          </a:br>
          <a:r>
            <a:rPr lang="en-US" sz="1800" b="1" kern="1200" dirty="0" err="1">
              <a:effectLst>
                <a:outerShdw blurRad="38100" dist="38100" dir="2700000" algn="tl">
                  <a:srgbClr val="000000">
                    <a:alpha val="43137"/>
                  </a:srgbClr>
                </a:outerShdw>
              </a:effectLst>
            </a:rPr>
            <a:t>hiện</a:t>
          </a:r>
          <a:br>
            <a:rPr lang="en-US" sz="1800" b="1" kern="1200" dirty="0">
              <a:effectLst>
                <a:outerShdw blurRad="38100" dist="38100" dir="2700000" algn="tl">
                  <a:srgbClr val="000000">
                    <a:alpha val="43137"/>
                  </a:srgbClr>
                </a:outerShdw>
              </a:effectLst>
            </a:rPr>
          </a:br>
          <a:r>
            <a:rPr lang="en-US" sz="1800" b="1" kern="1200" dirty="0">
              <a:effectLst>
                <a:outerShdw blurRad="38100" dist="38100" dir="2700000" algn="tl">
                  <a:srgbClr val="000000">
                    <a:alpha val="43137"/>
                  </a:srgbClr>
                </a:outerShdw>
              </a:effectLst>
            </a:rPr>
            <a:t>5000</a:t>
          </a:r>
          <a:br>
            <a:rPr lang="en-US" sz="1800" b="1" kern="1200" dirty="0">
              <a:effectLst>
                <a:outerShdw blurRad="38100" dist="38100" dir="2700000" algn="tl">
                  <a:srgbClr val="000000">
                    <a:alpha val="43137"/>
                  </a:srgbClr>
                </a:outerShdw>
              </a:effectLst>
            </a:rPr>
          </a:br>
          <a:r>
            <a:rPr lang="en-US" sz="1800" b="1" kern="1200" dirty="0" err="1">
              <a:effectLst>
                <a:outerShdw blurRad="38100" dist="38100" dir="2700000" algn="tl">
                  <a:srgbClr val="000000">
                    <a:alpha val="43137"/>
                  </a:srgbClr>
                </a:outerShdw>
              </a:effectLst>
            </a:rPr>
            <a:t>phép</a:t>
          </a:r>
          <a:br>
            <a:rPr lang="en-US" sz="1800" b="1" kern="1200" dirty="0">
              <a:effectLst>
                <a:outerShdw blurRad="38100" dist="38100" dir="2700000" algn="tl">
                  <a:srgbClr val="000000">
                    <a:alpha val="43137"/>
                  </a:srgbClr>
                </a:outerShdw>
              </a:effectLst>
            </a:rPr>
          </a:br>
          <a:r>
            <a:rPr lang="en-US" sz="1800" b="1" kern="1200" dirty="0" err="1">
              <a:effectLst>
                <a:outerShdw blurRad="38100" dist="38100" dir="2700000" algn="tl">
                  <a:srgbClr val="000000">
                    <a:alpha val="43137"/>
                  </a:srgbClr>
                </a:outerShdw>
              </a:effectLst>
            </a:rPr>
            <a:t>tính</a:t>
          </a:r>
          <a:br>
            <a:rPr lang="en-US" sz="1800" b="1" kern="1200" dirty="0">
              <a:effectLst>
                <a:outerShdw blurRad="38100" dist="38100" dir="2700000" algn="tl">
                  <a:srgbClr val="000000">
                    <a:alpha val="43137"/>
                  </a:srgbClr>
                </a:outerShdw>
              </a:effectLst>
            </a:rPr>
          </a:br>
          <a:r>
            <a:rPr lang="en-US" sz="1800" b="1" kern="1200" dirty="0" err="1">
              <a:effectLst>
                <a:outerShdw blurRad="38100" dist="38100" dir="2700000" algn="tl">
                  <a:srgbClr val="000000">
                    <a:alpha val="43137"/>
                  </a:srgbClr>
                </a:outerShdw>
              </a:effectLst>
            </a:rPr>
            <a:t>trên</a:t>
          </a:r>
          <a:br>
            <a:rPr lang="en-US" sz="1800" b="1" kern="1200" dirty="0">
              <a:effectLst>
                <a:outerShdw blurRad="38100" dist="38100" dir="2700000" algn="tl">
                  <a:srgbClr val="000000">
                    <a:alpha val="43137"/>
                  </a:srgbClr>
                </a:outerShdw>
              </a:effectLst>
            </a:rPr>
          </a:br>
          <a:r>
            <a:rPr lang="en-US" sz="1800" b="1" kern="1200" dirty="0">
              <a:effectLst>
                <a:outerShdw blurRad="38100" dist="38100" dir="2700000" algn="tl">
                  <a:srgbClr val="000000">
                    <a:alpha val="43137"/>
                  </a:srgbClr>
                </a:outerShdw>
              </a:effectLst>
            </a:rPr>
            <a:t>1s</a:t>
          </a:r>
        </a:p>
      </dsp:txBody>
      <dsp:txXfrm rot="5400000">
        <a:off x="4155727" y="1097280"/>
        <a:ext cx="1005631" cy="3291840"/>
      </dsp:txXfrm>
    </dsp:sp>
    <dsp:sp modelId="{8F6F069F-3B2A-D04B-83E9-79D44DE162D7}">
      <dsp:nvSpPr>
        <dsp:cNvPr id="0" name=""/>
        <dsp:cNvSpPr/>
      </dsp:nvSpPr>
      <dsp:spPr>
        <a:xfrm rot="16200000">
          <a:off x="2996397" y="2240384"/>
          <a:ext cx="5486400" cy="1005631"/>
        </a:xfrm>
        <a:prstGeom prst="flowChartManualOperation">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tx2"/>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0" rIns="114300" bIns="0" numCol="1" spcCol="1270" anchor="ctr" anchorCtr="0">
          <a:noAutofit/>
        </a:bodyPr>
        <a:lstStyle/>
        <a:p>
          <a:pPr marL="0" lvl="0" indent="0" algn="ctr" defTabSz="800100" rtl="0">
            <a:lnSpc>
              <a:spcPct val="90000"/>
            </a:lnSpc>
            <a:spcBef>
              <a:spcPct val="0"/>
            </a:spcBef>
            <a:spcAft>
              <a:spcPct val="35000"/>
            </a:spcAft>
            <a:buNone/>
          </a:pPr>
          <a:r>
            <a:rPr lang="en-US" sz="1800" b="1" kern="1200" dirty="0" err="1">
              <a:effectLst>
                <a:outerShdw blurRad="38100" dist="38100" dir="2700000" algn="tl">
                  <a:srgbClr val="000000">
                    <a:alpha val="43137"/>
                  </a:srgbClr>
                </a:outerShdw>
              </a:effectLst>
            </a:rPr>
            <a:t>Tính</a:t>
          </a:r>
          <a:br>
            <a:rPr lang="en-US" sz="1800" b="1" kern="1200" dirty="0">
              <a:effectLst>
                <a:outerShdw blurRad="38100" dist="38100" dir="2700000" algn="tl">
                  <a:srgbClr val="000000">
                    <a:alpha val="43137"/>
                  </a:srgbClr>
                </a:outerShdw>
              </a:effectLst>
            </a:rPr>
          </a:br>
          <a:r>
            <a:rPr lang="en-US" sz="1800" b="1" kern="1200" dirty="0" err="1">
              <a:effectLst>
                <a:outerShdw blurRad="38100" dist="38100" dir="2700000" algn="tl">
                  <a:srgbClr val="000000">
                    <a:alpha val="43137"/>
                  </a:srgbClr>
                </a:outerShdw>
              </a:effectLst>
            </a:rPr>
            <a:t>toán</a:t>
          </a:r>
          <a:br>
            <a:rPr lang="en-US" sz="1800" b="1" kern="1200" dirty="0">
              <a:effectLst>
                <a:outerShdw blurRad="38100" dist="38100" dir="2700000" algn="tl">
                  <a:srgbClr val="000000">
                    <a:alpha val="43137"/>
                  </a:srgbClr>
                </a:outerShdw>
              </a:effectLst>
            </a:rPr>
          </a:br>
          <a:r>
            <a:rPr lang="en-US" sz="1800" b="1" kern="1200" dirty="0" err="1">
              <a:effectLst>
                <a:outerShdw blurRad="38100" dist="38100" dir="2700000" algn="tl">
                  <a:srgbClr val="000000">
                    <a:alpha val="43137"/>
                  </a:srgbClr>
                </a:outerShdw>
              </a:effectLst>
            </a:rPr>
            <a:t>trên</a:t>
          </a:r>
          <a:br>
            <a:rPr lang="en-US" sz="1800" b="1" kern="1200" dirty="0">
              <a:effectLst>
                <a:outerShdw blurRad="38100" dist="38100" dir="2700000" algn="tl">
                  <a:srgbClr val="000000">
                    <a:alpha val="43137"/>
                  </a:srgbClr>
                </a:outerShdw>
              </a:effectLst>
            </a:rPr>
          </a:br>
          <a:r>
            <a:rPr lang="en-US" sz="1800" b="1" kern="1200" dirty="0" err="1">
              <a:effectLst>
                <a:outerShdw blurRad="38100" dist="38100" dir="2700000" algn="tl">
                  <a:srgbClr val="000000">
                    <a:alpha val="43137"/>
                  </a:srgbClr>
                </a:outerShdw>
              </a:effectLst>
            </a:rPr>
            <a:t>số</a:t>
          </a:r>
          <a:br>
            <a:rPr lang="en-US" sz="1800" b="1" kern="1200" dirty="0">
              <a:effectLst>
                <a:outerShdw blurRad="38100" dist="38100" dir="2700000" algn="tl">
                  <a:srgbClr val="000000">
                    <a:alpha val="43137"/>
                  </a:srgbClr>
                </a:outerShdw>
              </a:effectLst>
            </a:rPr>
          </a:br>
          <a:r>
            <a:rPr lang="en-US" sz="1800" b="1" kern="1200" dirty="0" err="1">
              <a:effectLst>
                <a:outerShdw blurRad="38100" dist="38100" dir="2700000" algn="tl">
                  <a:srgbClr val="000000">
                    <a:alpha val="43137"/>
                  </a:srgbClr>
                </a:outerShdw>
              </a:effectLst>
            </a:rPr>
            <a:t>thập</a:t>
          </a:r>
          <a:br>
            <a:rPr lang="en-US" sz="1800" b="1" kern="1200" dirty="0">
              <a:effectLst>
                <a:outerShdw blurRad="38100" dist="38100" dir="2700000" algn="tl">
                  <a:srgbClr val="000000">
                    <a:alpha val="43137"/>
                  </a:srgbClr>
                </a:outerShdw>
              </a:effectLst>
            </a:rPr>
          </a:br>
          <a:r>
            <a:rPr lang="en-US" sz="1800" b="1" kern="1200" dirty="0" err="1">
              <a:effectLst>
                <a:outerShdw blurRad="38100" dist="38100" dir="2700000" algn="tl">
                  <a:srgbClr val="000000">
                    <a:alpha val="43137"/>
                  </a:srgbClr>
                </a:outerShdw>
              </a:effectLst>
            </a:rPr>
            <a:t>phân</a:t>
          </a:r>
          <a:endParaRPr lang="en-US" sz="1800" b="1" kern="1200" dirty="0">
            <a:effectLst>
              <a:outerShdw blurRad="38100" dist="38100" dir="2700000" algn="tl">
                <a:srgbClr val="000000">
                  <a:alpha val="43137"/>
                </a:srgbClr>
              </a:outerShdw>
            </a:effectLst>
          </a:endParaRPr>
        </a:p>
      </dsp:txBody>
      <dsp:txXfrm rot="5400000">
        <a:off x="5236781" y="1097280"/>
        <a:ext cx="1005631" cy="3291840"/>
      </dsp:txXfrm>
    </dsp:sp>
    <dsp:sp modelId="{38248C2E-AE25-8144-AD90-E1533BA57C3B}">
      <dsp:nvSpPr>
        <dsp:cNvPr id="0" name=""/>
        <dsp:cNvSpPr/>
      </dsp:nvSpPr>
      <dsp:spPr>
        <a:xfrm rot="16200000">
          <a:off x="4201083" y="2116751"/>
          <a:ext cx="5486400" cy="1252896"/>
        </a:xfrm>
        <a:prstGeom prst="flowChartManualOperation">
          <a:avLst/>
        </a:prstGeom>
        <a:solidFill>
          <a:schemeClr val="accent3"/>
        </a:solidFill>
        <a:ln>
          <a:solidFill>
            <a:schemeClr val="tx2"/>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0" rIns="114300" bIns="0" numCol="1" spcCol="1270" anchor="ctr" anchorCtr="0">
          <a:noAutofit/>
        </a:bodyPr>
        <a:lstStyle/>
        <a:p>
          <a:pPr marL="0" lvl="0" indent="0" algn="ctr" defTabSz="800100" rtl="0">
            <a:lnSpc>
              <a:spcPct val="90000"/>
            </a:lnSpc>
            <a:spcBef>
              <a:spcPct val="0"/>
            </a:spcBef>
            <a:spcAft>
              <a:spcPct val="35000"/>
            </a:spcAft>
            <a:buNone/>
          </a:pPr>
          <a:r>
            <a:rPr lang="en-US" sz="1800" b="1" kern="1200" dirty="0" err="1">
              <a:effectLst>
                <a:outerShdw blurRad="38100" dist="38100" dir="2700000" algn="tl">
                  <a:srgbClr val="000000">
                    <a:alpha val="43137"/>
                  </a:srgbClr>
                </a:outerShdw>
              </a:effectLst>
            </a:rPr>
            <a:t>Bộ</a:t>
          </a:r>
          <a:r>
            <a:rPr lang="en-US" sz="1800" b="1" kern="1200" dirty="0">
              <a:effectLst>
                <a:outerShdw blurRad="38100" dist="38100" dir="2700000" algn="tl">
                  <a:srgbClr val="000000">
                    <a:alpha val="43137"/>
                  </a:srgbClr>
                </a:outerShdw>
              </a:effectLst>
            </a:rPr>
            <a:t> </a:t>
          </a:r>
          <a:r>
            <a:rPr lang="en-US" sz="1800" b="1" kern="1200" dirty="0" err="1">
              <a:effectLst>
                <a:outerShdw blurRad="38100" dist="38100" dir="2700000" algn="tl">
                  <a:srgbClr val="000000">
                    <a:alpha val="43137"/>
                  </a:srgbClr>
                </a:outerShdw>
              </a:effectLst>
            </a:rPr>
            <a:t>nhớ</a:t>
          </a:r>
          <a:br>
            <a:rPr lang="en-US" sz="1800" b="1" kern="1200" dirty="0">
              <a:effectLst>
                <a:outerShdw blurRad="38100" dist="38100" dir="2700000" algn="tl">
                  <a:srgbClr val="000000">
                    <a:alpha val="43137"/>
                  </a:srgbClr>
                </a:outerShdw>
              </a:effectLst>
            </a:rPr>
          </a:br>
          <a:r>
            <a:rPr lang="en-US" sz="1800" b="1" kern="1200" dirty="0" err="1">
              <a:effectLst>
                <a:outerShdw blurRad="38100" dist="38100" dir="2700000" algn="tl">
                  <a:srgbClr val="000000">
                    <a:alpha val="43137"/>
                  </a:srgbClr>
                </a:outerShdw>
              </a:effectLst>
            </a:rPr>
            <a:t>gồm</a:t>
          </a:r>
          <a:br>
            <a:rPr lang="en-US" sz="1800" b="1" kern="1200" dirty="0">
              <a:effectLst>
                <a:outerShdw blurRad="38100" dist="38100" dir="2700000" algn="tl">
                  <a:srgbClr val="000000">
                    <a:alpha val="43137"/>
                  </a:srgbClr>
                </a:outerShdw>
              </a:effectLst>
            </a:rPr>
          </a:br>
          <a:r>
            <a:rPr lang="en-US" sz="1800" b="1" kern="1200" dirty="0">
              <a:effectLst>
                <a:outerShdw blurRad="38100" dist="38100" dir="2700000" algn="tl">
                  <a:srgbClr val="000000">
                    <a:alpha val="43137"/>
                  </a:srgbClr>
                </a:outerShdw>
              </a:effectLst>
            </a:rPr>
            <a:t>20 </a:t>
          </a:r>
          <a:br>
            <a:rPr lang="en-US" sz="1800" b="1" kern="1200" dirty="0">
              <a:effectLst>
                <a:outerShdw blurRad="38100" dist="38100" dir="2700000" algn="tl">
                  <a:srgbClr val="000000">
                    <a:alpha val="43137"/>
                  </a:srgbClr>
                </a:outerShdw>
              </a:effectLst>
            </a:rPr>
          </a:br>
          <a:r>
            <a:rPr lang="en-US" sz="1800" b="1" kern="1200" dirty="0">
              <a:effectLst>
                <a:outerShdw blurRad="38100" dist="38100" dir="2700000" algn="tl">
                  <a:srgbClr val="000000">
                    <a:alpha val="43137"/>
                  </a:srgbClr>
                </a:outerShdw>
              </a:effectLst>
            </a:rPr>
            <a:t>thanh</a:t>
          </a:r>
          <a:br>
            <a:rPr lang="en-US" sz="1800" b="1" kern="1200" dirty="0">
              <a:effectLst>
                <a:outerShdw blurRad="38100" dist="38100" dir="2700000" algn="tl">
                  <a:srgbClr val="000000">
                    <a:alpha val="43137"/>
                  </a:srgbClr>
                </a:outerShdw>
              </a:effectLst>
            </a:rPr>
          </a:br>
          <a:r>
            <a:rPr lang="en-US" sz="1800" b="1" kern="1200" dirty="0" err="1">
              <a:effectLst>
                <a:outerShdw blurRad="38100" dist="38100" dir="2700000" algn="tl">
                  <a:srgbClr val="000000">
                    <a:alpha val="43137"/>
                  </a:srgbClr>
                </a:outerShdw>
              </a:effectLst>
            </a:rPr>
            <a:t>ghi</a:t>
          </a:r>
          <a:r>
            <a:rPr lang="en-US" sz="1800" b="1" kern="1200" dirty="0">
              <a:effectLst>
                <a:outerShdw blurRad="38100" dist="38100" dir="2700000" algn="tl">
                  <a:srgbClr val="000000">
                    <a:alpha val="43137"/>
                  </a:srgbClr>
                </a:outerShdw>
              </a:effectLst>
            </a:rPr>
            <a:t>: </a:t>
          </a:r>
          <a:r>
            <a:rPr lang="en-US" sz="1800" b="1" kern="1200" dirty="0" err="1">
              <a:effectLst>
                <a:outerShdw blurRad="38100" dist="38100" dir="2700000" algn="tl">
                  <a:srgbClr val="000000">
                    <a:alpha val="43137"/>
                  </a:srgbClr>
                </a:outerShdw>
              </a:effectLst>
            </a:rPr>
            <a:t>lưu</a:t>
          </a:r>
          <a:r>
            <a:rPr lang="en-US" sz="1800" b="1" kern="1200" dirty="0">
              <a:effectLst>
                <a:outerShdw blurRad="38100" dist="38100" dir="2700000" algn="tl">
                  <a:srgbClr val="000000">
                    <a:alpha val="43137"/>
                  </a:srgbClr>
                </a:outerShdw>
              </a:effectLst>
            </a:rPr>
            <a:t> </a:t>
          </a:r>
          <a:r>
            <a:rPr lang="en-US" sz="1800" b="1" kern="1200" dirty="0" err="1">
              <a:effectLst>
                <a:outerShdw blurRad="38100" dist="38100" dir="2700000" algn="tl">
                  <a:srgbClr val="000000">
                    <a:alpha val="43137"/>
                  </a:srgbClr>
                </a:outerShdw>
              </a:effectLst>
            </a:rPr>
            <a:t>trữ</a:t>
          </a:r>
          <a:r>
            <a:rPr lang="en-US" sz="1800" b="1" kern="1200" dirty="0">
              <a:effectLst>
                <a:outerShdw blurRad="38100" dist="38100" dir="2700000" algn="tl">
                  <a:srgbClr val="000000">
                    <a:alpha val="43137"/>
                  </a:srgbClr>
                </a:outerShdw>
              </a:effectLst>
            </a:rPr>
            <a:t> </a:t>
          </a:r>
          <a:r>
            <a:rPr lang="en-US" sz="1800" b="1" kern="1200" dirty="0" err="1">
              <a:effectLst>
                <a:outerShdw blurRad="38100" dist="38100" dir="2700000" algn="tl">
                  <a:srgbClr val="000000">
                    <a:alpha val="43137"/>
                  </a:srgbClr>
                </a:outerShdw>
              </a:effectLst>
            </a:rPr>
            <a:t>số</a:t>
          </a:r>
          <a:r>
            <a:rPr lang="en-US" sz="1800" b="1" kern="1200" dirty="0">
              <a:effectLst>
                <a:outerShdw blurRad="38100" dist="38100" dir="2700000" algn="tl">
                  <a:srgbClr val="000000">
                    <a:alpha val="43137"/>
                  </a:srgbClr>
                </a:outerShdw>
              </a:effectLst>
            </a:rPr>
            <a:t> </a:t>
          </a:r>
          <a:r>
            <a:rPr lang="en-US" sz="1800" b="1" kern="1200" dirty="0" err="1">
              <a:effectLst>
                <a:outerShdw blurRad="38100" dist="38100" dir="2700000" algn="tl">
                  <a:srgbClr val="000000">
                    <a:alpha val="43137"/>
                  </a:srgbClr>
                </a:outerShdw>
              </a:effectLst>
            </a:rPr>
            <a:t>thập</a:t>
          </a:r>
          <a:r>
            <a:rPr lang="en-US" sz="1800" b="1" kern="1200" dirty="0">
              <a:effectLst>
                <a:outerShdw blurRad="38100" dist="38100" dir="2700000" algn="tl">
                  <a:srgbClr val="000000">
                    <a:alpha val="43137"/>
                  </a:srgbClr>
                </a:outerShdw>
              </a:effectLst>
            </a:rPr>
            <a:t> </a:t>
          </a:r>
          <a:r>
            <a:rPr lang="en-US" sz="1800" b="1" kern="1200" dirty="0" err="1">
              <a:effectLst>
                <a:outerShdw blurRad="38100" dist="38100" dir="2700000" algn="tl">
                  <a:srgbClr val="000000">
                    <a:alpha val="43137"/>
                  </a:srgbClr>
                </a:outerShdw>
              </a:effectLst>
            </a:rPr>
            <a:t>phân</a:t>
          </a:r>
          <a:r>
            <a:rPr lang="en-US" sz="1800" b="1" kern="1200" dirty="0">
              <a:effectLst>
                <a:outerShdw blurRad="38100" dist="38100" dir="2700000" algn="tl">
                  <a:srgbClr val="000000">
                    <a:alpha val="43137"/>
                  </a:srgbClr>
                </a:outerShdw>
              </a:effectLst>
            </a:rPr>
            <a:t> 10 </a:t>
          </a:r>
          <a:r>
            <a:rPr lang="en-US" sz="1800" b="1" kern="1200" dirty="0" err="1">
              <a:effectLst>
                <a:outerShdw blurRad="38100" dist="38100" dir="2700000" algn="tl">
                  <a:srgbClr val="000000">
                    <a:alpha val="43137"/>
                  </a:srgbClr>
                </a:outerShdw>
              </a:effectLst>
            </a:rPr>
            <a:t>chữ</a:t>
          </a:r>
          <a:r>
            <a:rPr lang="en-US" sz="1800" b="1" kern="1200" dirty="0">
              <a:effectLst>
                <a:outerShdw blurRad="38100" dist="38100" dir="2700000" algn="tl">
                  <a:srgbClr val="000000">
                    <a:alpha val="43137"/>
                  </a:srgbClr>
                </a:outerShdw>
              </a:effectLst>
            </a:rPr>
            <a:t> </a:t>
          </a:r>
          <a:r>
            <a:rPr lang="en-US" sz="1800" b="1" kern="1200" dirty="0" err="1">
              <a:effectLst>
                <a:outerShdw blurRad="38100" dist="38100" dir="2700000" algn="tl">
                  <a:srgbClr val="000000">
                    <a:alpha val="43137"/>
                  </a:srgbClr>
                </a:outerShdw>
              </a:effectLst>
            </a:rPr>
            <a:t>số</a:t>
          </a:r>
          <a:endParaRPr lang="en-US" sz="1800" b="1" kern="1200" dirty="0">
            <a:effectLst>
              <a:outerShdw blurRad="38100" dist="38100" dir="2700000" algn="tl">
                <a:srgbClr val="000000">
                  <a:alpha val="43137"/>
                </a:srgbClr>
              </a:outerShdw>
            </a:effectLst>
          </a:endParaRPr>
        </a:p>
      </dsp:txBody>
      <dsp:txXfrm rot="5400000">
        <a:off x="6317835" y="1097279"/>
        <a:ext cx="1252896" cy="3291840"/>
      </dsp:txXfrm>
    </dsp:sp>
    <dsp:sp modelId="{B210253B-B61E-0549-8DAB-E1DCD3BBE08E}">
      <dsp:nvSpPr>
        <dsp:cNvPr id="0" name=""/>
        <dsp:cNvSpPr/>
      </dsp:nvSpPr>
      <dsp:spPr>
        <a:xfrm rot="16200000">
          <a:off x="5498745" y="2147408"/>
          <a:ext cx="5486400" cy="1191582"/>
        </a:xfrm>
        <a:prstGeom prst="flowChartManualOperation">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tx2"/>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0" rIns="114300" bIns="0" numCol="1" spcCol="1270" anchor="ctr" anchorCtr="0">
          <a:noAutofit/>
        </a:bodyPr>
        <a:lstStyle/>
        <a:p>
          <a:pPr marL="0" lvl="0" indent="0" algn="ctr" defTabSz="800100" rtl="0">
            <a:lnSpc>
              <a:spcPct val="90000"/>
            </a:lnSpc>
            <a:spcBef>
              <a:spcPct val="0"/>
            </a:spcBef>
            <a:spcAft>
              <a:spcPct val="35000"/>
            </a:spcAft>
            <a:buNone/>
          </a:pPr>
          <a:r>
            <a:rPr lang="en-GB" sz="1800" b="1" kern="1200" dirty="0">
              <a:effectLst>
                <a:outerShdw blurRad="38100" dist="38100" dir="2700000" algn="tl">
                  <a:srgbClr val="000000">
                    <a:alpha val="43137"/>
                  </a:srgbClr>
                </a:outerShdw>
              </a:effectLst>
            </a:rPr>
            <a:t>Lập </a:t>
          </a:r>
          <a:r>
            <a:rPr lang="en-GB" sz="1800" b="1" kern="1200" dirty="0" err="1">
              <a:effectLst>
                <a:outerShdw blurRad="38100" dist="38100" dir="2700000" algn="tl">
                  <a:srgbClr val="000000">
                    <a:alpha val="43137"/>
                  </a:srgbClr>
                </a:outerShdw>
              </a:effectLst>
            </a:rPr>
            <a:t>trình</a:t>
          </a:r>
          <a:r>
            <a:rPr lang="en-GB" sz="1800" b="1" kern="1200" dirty="0">
              <a:effectLst>
                <a:outerShdw blurRad="38100" dist="38100" dir="2700000" algn="tl">
                  <a:srgbClr val="000000">
                    <a:alpha val="43137"/>
                  </a:srgbClr>
                </a:outerShdw>
              </a:effectLst>
            </a:rPr>
            <a:t> </a:t>
          </a:r>
          <a:r>
            <a:rPr lang="en-GB" sz="1800" b="1" kern="1200" dirty="0" err="1">
              <a:effectLst>
                <a:outerShdw blurRad="38100" dist="38100" dir="2700000" algn="tl">
                  <a:srgbClr val="000000">
                    <a:alpha val="43137"/>
                  </a:srgbClr>
                </a:outerShdw>
              </a:effectLst>
            </a:rPr>
            <a:t>thủ</a:t>
          </a:r>
          <a:r>
            <a:rPr lang="en-GB" sz="1800" b="1" kern="1200" dirty="0">
              <a:effectLst>
                <a:outerShdw blurRad="38100" dist="38100" dir="2700000" algn="tl">
                  <a:srgbClr val="000000">
                    <a:alpha val="43137"/>
                  </a:srgbClr>
                </a:outerShdw>
              </a:effectLst>
            </a:rPr>
            <a:t> </a:t>
          </a:r>
          <a:r>
            <a:rPr lang="en-GB" sz="1800" b="1" kern="1200" dirty="0" err="1">
              <a:effectLst>
                <a:outerShdw blurRad="38100" dist="38100" dir="2700000" algn="tl">
                  <a:srgbClr val="000000">
                    <a:alpha val="43137"/>
                  </a:srgbClr>
                </a:outerShdw>
              </a:effectLst>
            </a:rPr>
            <a:t>công</a:t>
          </a:r>
          <a:r>
            <a:rPr lang="en-GB" sz="1800" b="1" kern="1200" dirty="0">
              <a:effectLst>
                <a:outerShdw blurRad="38100" dist="38100" dir="2700000" algn="tl">
                  <a:srgbClr val="000000">
                    <a:alpha val="43137"/>
                  </a:srgbClr>
                </a:outerShdw>
              </a:effectLst>
            </a:rPr>
            <a:t> </a:t>
          </a:r>
          <a:r>
            <a:rPr lang="en-GB" sz="1800" b="1" kern="1200" dirty="0" err="1">
              <a:effectLst>
                <a:outerShdw blurRad="38100" dist="38100" dir="2700000" algn="tl">
                  <a:srgbClr val="000000">
                    <a:alpha val="43137"/>
                  </a:srgbClr>
                </a:outerShdw>
              </a:effectLst>
            </a:rPr>
            <a:t>bằng</a:t>
          </a:r>
          <a:r>
            <a:rPr lang="en-GB" sz="1800" b="1" kern="1200" dirty="0">
              <a:effectLst>
                <a:outerShdw blurRad="38100" dist="38100" dir="2700000" algn="tl">
                  <a:srgbClr val="000000">
                    <a:alpha val="43137"/>
                  </a:srgbClr>
                </a:outerShdw>
              </a:effectLst>
            </a:rPr>
            <a:t> </a:t>
          </a:r>
          <a:r>
            <a:rPr lang="en-GB" sz="1800" b="1" kern="1200" dirty="0" err="1">
              <a:effectLst>
                <a:outerShdw blurRad="38100" dist="38100" dir="2700000" algn="tl">
                  <a:srgbClr val="000000">
                    <a:alpha val="43137"/>
                  </a:srgbClr>
                </a:outerShdw>
              </a:effectLst>
            </a:rPr>
            <a:t>cách</a:t>
          </a:r>
          <a:r>
            <a:rPr lang="en-GB" sz="1800" b="1" kern="1200" dirty="0">
              <a:effectLst>
                <a:outerShdw blurRad="38100" dist="38100" dir="2700000" algn="tl">
                  <a:srgbClr val="000000">
                    <a:alpha val="43137"/>
                  </a:srgbClr>
                </a:outerShdw>
              </a:effectLst>
            </a:rPr>
            <a:t> </a:t>
          </a:r>
          <a:r>
            <a:rPr lang="en-GB" sz="1800" b="1" kern="1200" dirty="0" err="1">
              <a:effectLst>
                <a:outerShdw blurRad="38100" dist="38100" dir="2700000" algn="tl">
                  <a:srgbClr val="000000">
                    <a:alpha val="43137"/>
                  </a:srgbClr>
                </a:outerShdw>
              </a:effectLst>
            </a:rPr>
            <a:t>thiết</a:t>
          </a:r>
          <a:r>
            <a:rPr lang="en-GB" sz="1800" b="1" kern="1200" dirty="0">
              <a:effectLst>
                <a:outerShdw blurRad="38100" dist="38100" dir="2700000" algn="tl">
                  <a:srgbClr val="000000">
                    <a:alpha val="43137"/>
                  </a:srgbClr>
                </a:outerShdw>
              </a:effectLst>
            </a:rPr>
            <a:t> </a:t>
          </a:r>
          <a:r>
            <a:rPr lang="en-GB" sz="1800" b="1" kern="1200" dirty="0" err="1">
              <a:effectLst>
                <a:outerShdw blurRad="38100" dist="38100" dir="2700000" algn="tl">
                  <a:srgbClr val="000000">
                    <a:alpha val="43137"/>
                  </a:srgbClr>
                </a:outerShdw>
              </a:effectLst>
            </a:rPr>
            <a:t>lập</a:t>
          </a:r>
          <a:r>
            <a:rPr lang="en-GB" sz="1800" b="1" kern="1200" dirty="0">
              <a:effectLst>
                <a:outerShdw blurRad="38100" dist="38100" dir="2700000" algn="tl">
                  <a:srgbClr val="000000">
                    <a:alpha val="43137"/>
                  </a:srgbClr>
                </a:outerShdw>
              </a:effectLst>
            </a:rPr>
            <a:t> </a:t>
          </a:r>
          <a:r>
            <a:rPr lang="en-GB" sz="1800" b="1" kern="1200" dirty="0" err="1">
              <a:effectLst>
                <a:outerShdw blurRad="38100" dist="38100" dir="2700000" algn="tl">
                  <a:srgbClr val="000000">
                    <a:alpha val="43137"/>
                  </a:srgbClr>
                </a:outerShdw>
              </a:effectLst>
            </a:rPr>
            <a:t>các</a:t>
          </a:r>
          <a:r>
            <a:rPr lang="en-GB" sz="1800" b="1" kern="1200" dirty="0">
              <a:effectLst>
                <a:outerShdw blurRad="38100" dist="38100" dir="2700000" algn="tl">
                  <a:srgbClr val="000000">
                    <a:alpha val="43137"/>
                  </a:srgbClr>
                </a:outerShdw>
              </a:effectLst>
            </a:rPr>
            <a:t> </a:t>
          </a:r>
          <a:r>
            <a:rPr lang="en-GB" sz="1800" b="1" kern="1200" dirty="0" err="1">
              <a:effectLst>
                <a:outerShdw blurRad="38100" dist="38100" dir="2700000" algn="tl">
                  <a:srgbClr val="000000">
                    <a:alpha val="43137"/>
                  </a:srgbClr>
                </a:outerShdw>
              </a:effectLst>
            </a:rPr>
            <a:t>công</a:t>
          </a:r>
          <a:r>
            <a:rPr lang="en-GB" sz="1800" b="1" kern="1200" dirty="0">
              <a:effectLst>
                <a:outerShdw blurRad="38100" dist="38100" dir="2700000" algn="tl">
                  <a:srgbClr val="000000">
                    <a:alpha val="43137"/>
                  </a:srgbClr>
                </a:outerShdw>
              </a:effectLst>
            </a:rPr>
            <a:t> </a:t>
          </a:r>
          <a:r>
            <a:rPr lang="en-GB" sz="1800" b="1" kern="1200" dirty="0" err="1">
              <a:effectLst>
                <a:outerShdw blurRad="38100" dist="38100" dir="2700000" algn="tl">
                  <a:srgbClr val="000000">
                    <a:alpha val="43137"/>
                  </a:srgbClr>
                </a:outerShdw>
              </a:effectLst>
            </a:rPr>
            <a:t>tắc</a:t>
          </a:r>
          <a:r>
            <a:rPr lang="en-GB" sz="1800" b="1" kern="1200" dirty="0">
              <a:effectLst>
                <a:outerShdw blurRad="38100" dist="38100" dir="2700000" algn="tl">
                  <a:srgbClr val="000000">
                    <a:alpha val="43137"/>
                  </a:srgbClr>
                </a:outerShdw>
              </a:effectLst>
            </a:rPr>
            <a:t> </a:t>
          </a:r>
          <a:r>
            <a:rPr lang="en-GB" sz="1800" b="1" kern="1200" dirty="0" err="1">
              <a:effectLst>
                <a:outerShdw blurRad="38100" dist="38100" dir="2700000" algn="tl">
                  <a:srgbClr val="000000">
                    <a:alpha val="43137"/>
                  </a:srgbClr>
                </a:outerShdw>
              </a:effectLst>
            </a:rPr>
            <a:t>và</a:t>
          </a:r>
          <a:r>
            <a:rPr lang="en-GB" sz="1800" b="1" kern="1200" dirty="0">
              <a:effectLst>
                <a:outerShdw blurRad="38100" dist="38100" dir="2700000" algn="tl">
                  <a:srgbClr val="000000">
                    <a:alpha val="43137"/>
                  </a:srgbClr>
                </a:outerShdw>
              </a:effectLst>
            </a:rPr>
            <a:t> </a:t>
          </a:r>
          <a:r>
            <a:rPr lang="en-GB" sz="1800" b="1" kern="1200" dirty="0" err="1">
              <a:effectLst>
                <a:outerShdw blurRad="38100" dist="38100" dir="2700000" algn="tl">
                  <a:srgbClr val="000000">
                    <a:alpha val="43137"/>
                  </a:srgbClr>
                </a:outerShdw>
              </a:effectLst>
            </a:rPr>
            <a:t>cắm</a:t>
          </a:r>
          <a:r>
            <a:rPr lang="en-GB" sz="1800" b="1" kern="1200" dirty="0">
              <a:effectLst>
                <a:outerShdw blurRad="38100" dist="38100" dir="2700000" algn="tl">
                  <a:srgbClr val="000000">
                    <a:alpha val="43137"/>
                  </a:srgbClr>
                </a:outerShdw>
              </a:effectLst>
            </a:rPr>
            <a:t> </a:t>
          </a:r>
          <a:r>
            <a:rPr lang="en-GB" sz="1800" b="1" kern="1200" dirty="0" err="1">
              <a:effectLst>
                <a:outerShdw blurRad="38100" dist="38100" dir="2700000" algn="tl">
                  <a:srgbClr val="000000">
                    <a:alpha val="43137"/>
                  </a:srgbClr>
                </a:outerShdw>
              </a:effectLst>
            </a:rPr>
            <a:t>và</a:t>
          </a:r>
          <a:r>
            <a:rPr lang="en-GB" sz="1800" b="1" kern="1200" dirty="0">
              <a:effectLst>
                <a:outerShdw blurRad="38100" dist="38100" dir="2700000" algn="tl">
                  <a:srgbClr val="000000">
                    <a:alpha val="43137"/>
                  </a:srgbClr>
                </a:outerShdw>
              </a:effectLst>
            </a:rPr>
            <a:t> </a:t>
          </a:r>
          <a:r>
            <a:rPr lang="en-GB" sz="1800" b="1" kern="1200" dirty="0" err="1">
              <a:effectLst>
                <a:outerShdw blurRad="38100" dist="38100" dir="2700000" algn="tl">
                  <a:srgbClr val="000000">
                    <a:alpha val="43137"/>
                  </a:srgbClr>
                </a:outerShdw>
              </a:effectLst>
            </a:rPr>
            <a:t>rút</a:t>
          </a:r>
          <a:r>
            <a:rPr lang="en-GB" sz="1800" b="1" kern="1200" dirty="0">
              <a:effectLst>
                <a:outerShdw blurRad="38100" dist="38100" dir="2700000" algn="tl">
                  <a:srgbClr val="000000">
                    <a:alpha val="43137"/>
                  </a:srgbClr>
                </a:outerShdw>
              </a:effectLst>
            </a:rPr>
            <a:t> </a:t>
          </a:r>
          <a:r>
            <a:rPr lang="en-GB" sz="1800" b="1" kern="1200" dirty="0" err="1">
              <a:effectLst>
                <a:outerShdw blurRad="38100" dist="38100" dir="2700000" algn="tl">
                  <a:srgbClr val="000000">
                    <a:alpha val="43137"/>
                  </a:srgbClr>
                </a:outerShdw>
              </a:effectLst>
            </a:rPr>
            <a:t>dây</a:t>
          </a:r>
          <a:r>
            <a:rPr lang="en-GB" sz="1800" b="1" kern="1200" dirty="0">
              <a:effectLst>
                <a:outerShdw blurRad="38100" dist="38100" dir="2700000" algn="tl">
                  <a:srgbClr val="000000">
                    <a:alpha val="43137"/>
                  </a:srgbClr>
                </a:outerShdw>
              </a:effectLst>
            </a:rPr>
            <a:t> </a:t>
          </a:r>
          <a:r>
            <a:rPr lang="en-GB" sz="1800" b="1" kern="1200" dirty="0" err="1">
              <a:effectLst>
                <a:outerShdw blurRad="38100" dist="38100" dir="2700000" algn="tl">
                  <a:srgbClr val="000000">
                    <a:alpha val="43137"/>
                  </a:srgbClr>
                </a:outerShdw>
              </a:effectLst>
            </a:rPr>
            <a:t>cáp</a:t>
          </a:r>
          <a:endParaRPr lang="en-US" sz="1800" b="1" kern="1200" dirty="0">
            <a:effectLst>
              <a:outerShdw blurRad="38100" dist="38100" dir="2700000" algn="tl">
                <a:srgbClr val="000000">
                  <a:alpha val="43137"/>
                </a:srgbClr>
              </a:outerShdw>
            </a:effectLst>
          </a:endParaRPr>
        </a:p>
      </dsp:txBody>
      <dsp:txXfrm rot="5400000">
        <a:off x="7646154" y="1097279"/>
        <a:ext cx="1191582" cy="32918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497F74-E56D-D54A-A32A-EBB4F6B3EB59}">
      <dsp:nvSpPr>
        <dsp:cNvPr id="0" name=""/>
        <dsp:cNvSpPr/>
      </dsp:nvSpPr>
      <dsp:spPr>
        <a:xfrm rot="5400000">
          <a:off x="4746527" y="-1973908"/>
          <a:ext cx="662880" cy="4779264"/>
        </a:xfrm>
        <a:prstGeom prst="round2Same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rtl="0">
            <a:lnSpc>
              <a:spcPct val="90000"/>
            </a:lnSpc>
            <a:spcBef>
              <a:spcPct val="0"/>
            </a:spcBef>
            <a:spcAft>
              <a:spcPct val="15000"/>
            </a:spcAft>
            <a:buChar char="•"/>
          </a:pPr>
          <a:r>
            <a:rPr lang="en-US" sz="1100" kern="1200" dirty="0" err="1">
              <a:effectLst>
                <a:outerShdw blurRad="38100" dist="38100" dir="2700000" algn="tl">
                  <a:srgbClr val="000000">
                    <a:alpha val="43137"/>
                  </a:srgbClr>
                </a:outerShdw>
              </a:effectLst>
            </a:rPr>
            <a:t>Chứa</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từ</a:t>
          </a:r>
          <a:r>
            <a:rPr lang="en-US" sz="1100" kern="1200" dirty="0">
              <a:effectLst>
                <a:outerShdw blurRad="38100" dist="38100" dir="2700000" algn="tl">
                  <a:srgbClr val="000000">
                    <a:alpha val="43137"/>
                  </a:srgbClr>
                </a:outerShdw>
              </a:effectLst>
            </a:rPr>
            <a:t> (word) </a:t>
          </a:r>
          <a:r>
            <a:rPr lang="en-US" sz="1100" kern="1200" dirty="0" err="1">
              <a:effectLst>
                <a:outerShdw blurRad="38100" dist="38100" dir="2700000" algn="tl">
                  <a:srgbClr val="000000">
                    <a:alpha val="43137"/>
                  </a:srgbClr>
                </a:outerShdw>
              </a:effectLst>
            </a:rPr>
            <a:t>sắp</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lưu</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vào</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trong</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bộ</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nhớ</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hoặc</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sắp</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được</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gửi</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ra</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cac</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cổng</a:t>
          </a:r>
          <a:r>
            <a:rPr lang="en-US" sz="1100" kern="1200" dirty="0">
              <a:effectLst>
                <a:outerShdw blurRad="38100" dist="38100" dir="2700000" algn="tl">
                  <a:srgbClr val="000000">
                    <a:alpha val="43137"/>
                  </a:srgbClr>
                </a:outerShdw>
              </a:effectLst>
            </a:rPr>
            <a:t> I/O.</a:t>
          </a:r>
        </a:p>
        <a:p>
          <a:pPr marL="57150" lvl="1" indent="-57150" algn="l" defTabSz="488950" rtl="0">
            <a:lnSpc>
              <a:spcPct val="90000"/>
            </a:lnSpc>
            <a:spcBef>
              <a:spcPct val="0"/>
            </a:spcBef>
            <a:spcAft>
              <a:spcPct val="15000"/>
            </a:spcAft>
            <a:buChar char="•"/>
          </a:pPr>
          <a:r>
            <a:rPr lang="en-US" sz="1100" kern="1200" dirty="0" err="1">
              <a:effectLst>
                <a:outerShdw blurRad="38100" dist="38100" dir="2700000" algn="tl">
                  <a:srgbClr val="000000">
                    <a:alpha val="43137"/>
                  </a:srgbClr>
                </a:outerShdw>
              </a:effectLst>
            </a:rPr>
            <a:t>Hoặc</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được</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sử</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dụng</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để</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nhận</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một</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từ</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từ</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trong</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bộ</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nhớ</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hoặc</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từ</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các</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cổng</a:t>
          </a:r>
          <a:r>
            <a:rPr lang="en-US" sz="1100" kern="1200" dirty="0">
              <a:effectLst>
                <a:outerShdw blurRad="38100" dist="38100" dir="2700000" algn="tl">
                  <a:srgbClr val="000000">
                    <a:alpha val="43137"/>
                  </a:srgbClr>
                </a:outerShdw>
              </a:effectLst>
            </a:rPr>
            <a:t> I/O.</a:t>
          </a:r>
        </a:p>
      </dsp:txBody>
      <dsp:txXfrm rot="-5400000">
        <a:off x="2688336" y="116642"/>
        <a:ext cx="4746905" cy="598162"/>
      </dsp:txXfrm>
    </dsp:sp>
    <dsp:sp modelId="{0CFA3958-9CCA-714D-80C2-D920A4C3B568}">
      <dsp:nvSpPr>
        <dsp:cNvPr id="0" name=""/>
        <dsp:cNvSpPr/>
      </dsp:nvSpPr>
      <dsp:spPr>
        <a:xfrm>
          <a:off x="0" y="1423"/>
          <a:ext cx="2688336" cy="828600"/>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en-US" sz="1600" b="1" kern="1200" dirty="0" err="1">
              <a:effectLst>
                <a:outerShdw blurRad="38100" dist="38100" dir="2700000" algn="tl">
                  <a:srgbClr val="000000">
                    <a:alpha val="43137"/>
                  </a:srgbClr>
                </a:outerShdw>
              </a:effectLst>
            </a:rPr>
            <a:t>Thanh</a:t>
          </a:r>
          <a:r>
            <a:rPr lang="en-US" sz="1600" b="1" kern="1200" dirty="0">
              <a:effectLst>
                <a:outerShdw blurRad="38100" dist="38100" dir="2700000" algn="tl">
                  <a:srgbClr val="000000">
                    <a:alpha val="43137"/>
                  </a:srgbClr>
                </a:outerShdw>
              </a:effectLst>
            </a:rPr>
            <a:t> </a:t>
          </a:r>
          <a:r>
            <a:rPr lang="en-US" sz="1600" b="1" kern="1200" dirty="0" err="1">
              <a:effectLst>
                <a:outerShdw blurRad="38100" dist="38100" dir="2700000" algn="tl">
                  <a:srgbClr val="000000">
                    <a:alpha val="43137"/>
                  </a:srgbClr>
                </a:outerShdw>
              </a:effectLst>
            </a:rPr>
            <a:t>ghi</a:t>
          </a:r>
          <a:r>
            <a:rPr lang="en-US" sz="1600" b="1" kern="1200" dirty="0">
              <a:effectLst>
                <a:outerShdw blurRad="38100" dist="38100" dir="2700000" algn="tl">
                  <a:srgbClr val="000000">
                    <a:alpha val="43137"/>
                  </a:srgbClr>
                </a:outerShdw>
              </a:effectLst>
            </a:rPr>
            <a:t> </a:t>
          </a:r>
          <a:r>
            <a:rPr lang="en-US" sz="1600" b="1" kern="1200" dirty="0" err="1">
              <a:effectLst>
                <a:outerShdw blurRad="38100" dist="38100" dir="2700000" algn="tl">
                  <a:srgbClr val="000000">
                    <a:alpha val="43137"/>
                  </a:srgbClr>
                </a:outerShdw>
              </a:effectLst>
            </a:rPr>
            <a:t>bộ</a:t>
          </a:r>
          <a:r>
            <a:rPr lang="en-US" sz="1600" b="1" kern="1200" dirty="0">
              <a:effectLst>
                <a:outerShdw blurRad="38100" dist="38100" dir="2700000" algn="tl">
                  <a:srgbClr val="000000">
                    <a:alpha val="43137"/>
                  </a:srgbClr>
                </a:outerShdw>
              </a:effectLst>
            </a:rPr>
            <a:t> </a:t>
          </a:r>
          <a:r>
            <a:rPr lang="en-US" sz="1600" b="1" kern="1200" dirty="0" err="1">
              <a:effectLst>
                <a:outerShdw blurRad="38100" dist="38100" dir="2700000" algn="tl">
                  <a:srgbClr val="000000">
                    <a:alpha val="43137"/>
                  </a:srgbClr>
                </a:outerShdw>
              </a:effectLst>
            </a:rPr>
            <a:t>nhớ</a:t>
          </a:r>
          <a:r>
            <a:rPr lang="en-US" sz="1600" b="1" kern="1200" dirty="0">
              <a:effectLst>
                <a:outerShdw blurRad="38100" dist="38100" dir="2700000" algn="tl">
                  <a:srgbClr val="000000">
                    <a:alpha val="43137"/>
                  </a:srgbClr>
                </a:outerShdw>
              </a:effectLst>
            </a:rPr>
            <a:t> </a:t>
          </a:r>
          <a:r>
            <a:rPr lang="en-US" sz="1600" b="1" kern="1200" dirty="0" err="1">
              <a:effectLst>
                <a:outerShdw blurRad="38100" dist="38100" dir="2700000" algn="tl">
                  <a:srgbClr val="000000">
                    <a:alpha val="43137"/>
                  </a:srgbClr>
                </a:outerShdw>
              </a:effectLst>
            </a:rPr>
            <a:t>đệm</a:t>
          </a:r>
          <a:r>
            <a:rPr lang="en-US" sz="1600" b="1" kern="1200" dirty="0">
              <a:effectLst>
                <a:outerShdw blurRad="38100" dist="38100" dir="2700000" algn="tl">
                  <a:srgbClr val="000000">
                    <a:alpha val="43137"/>
                  </a:srgbClr>
                </a:outerShdw>
              </a:effectLst>
            </a:rPr>
            <a:t> (Memory buffer register - MBR)</a:t>
          </a:r>
        </a:p>
      </dsp:txBody>
      <dsp:txXfrm>
        <a:off x="40449" y="41872"/>
        <a:ext cx="2607438" cy="747702"/>
      </dsp:txXfrm>
    </dsp:sp>
    <dsp:sp modelId="{BE17F6E8-5455-3B44-880E-E877A6004AF4}">
      <dsp:nvSpPr>
        <dsp:cNvPr id="0" name=""/>
        <dsp:cNvSpPr/>
      </dsp:nvSpPr>
      <dsp:spPr>
        <a:xfrm rot="5400000">
          <a:off x="4746527" y="-1103877"/>
          <a:ext cx="662880" cy="4779264"/>
        </a:xfrm>
        <a:prstGeom prst="round2Same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rtl="0">
            <a:lnSpc>
              <a:spcPct val="90000"/>
            </a:lnSpc>
            <a:spcBef>
              <a:spcPct val="0"/>
            </a:spcBef>
            <a:spcAft>
              <a:spcPct val="15000"/>
            </a:spcAft>
            <a:buChar char="•"/>
          </a:pPr>
          <a:r>
            <a:rPr lang="en-US" sz="1100" kern="1200" dirty="0" err="1">
              <a:effectLst>
                <a:outerShdw blurRad="38100" dist="38100" dir="2700000" algn="tl">
                  <a:srgbClr val="000000">
                    <a:alpha val="43137"/>
                  </a:srgbClr>
                </a:outerShdw>
              </a:effectLst>
            </a:rPr>
            <a:t>Chỉ</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định</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địa</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chỉ</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bộ</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nhớ</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của</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từ</a:t>
          </a:r>
          <a:r>
            <a:rPr lang="en-US" sz="1100" kern="1200" dirty="0">
              <a:effectLst>
                <a:outerShdw blurRad="38100" dist="38100" dir="2700000" algn="tl">
                  <a:srgbClr val="000000">
                    <a:alpha val="43137"/>
                  </a:srgbClr>
                </a:outerShdw>
              </a:effectLst>
            </a:rPr>
            <a:t> (word) </a:t>
          </a:r>
          <a:r>
            <a:rPr lang="en-US" sz="1100" kern="1200" dirty="0" err="1">
              <a:effectLst>
                <a:outerShdw blurRad="38100" dist="38100" dir="2700000" algn="tl">
                  <a:srgbClr val="000000">
                    <a:alpha val="43137"/>
                  </a:srgbClr>
                </a:outerShdw>
              </a:effectLst>
            </a:rPr>
            <a:t>chuẩn</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bị</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được</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đọc</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hoặc</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ghi</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vào</a:t>
          </a:r>
          <a:r>
            <a:rPr lang="en-US" sz="1100" kern="1200" dirty="0">
              <a:effectLst>
                <a:outerShdw blurRad="38100" dist="38100" dir="2700000" algn="tl">
                  <a:srgbClr val="000000">
                    <a:alpha val="43137"/>
                  </a:srgbClr>
                </a:outerShdw>
              </a:effectLst>
            </a:rPr>
            <a:t> MBR.</a:t>
          </a:r>
        </a:p>
      </dsp:txBody>
      <dsp:txXfrm rot="-5400000">
        <a:off x="2688336" y="986673"/>
        <a:ext cx="4746905" cy="598162"/>
      </dsp:txXfrm>
    </dsp:sp>
    <dsp:sp modelId="{48A8FEC9-0511-B347-8FBE-EBA2B7357690}">
      <dsp:nvSpPr>
        <dsp:cNvPr id="0" name=""/>
        <dsp:cNvSpPr/>
      </dsp:nvSpPr>
      <dsp:spPr>
        <a:xfrm>
          <a:off x="0" y="871453"/>
          <a:ext cx="2688336" cy="828600"/>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en-US" sz="1600" b="1" kern="1200" dirty="0" err="1">
              <a:effectLst>
                <a:outerShdw blurRad="38100" dist="38100" dir="2700000" algn="tl">
                  <a:srgbClr val="000000">
                    <a:alpha val="43137"/>
                  </a:srgbClr>
                </a:outerShdw>
              </a:effectLst>
            </a:rPr>
            <a:t>Thanh</a:t>
          </a:r>
          <a:r>
            <a:rPr lang="en-US" sz="1600" b="1" kern="1200" dirty="0">
              <a:effectLst>
                <a:outerShdw blurRad="38100" dist="38100" dir="2700000" algn="tl">
                  <a:srgbClr val="000000">
                    <a:alpha val="43137"/>
                  </a:srgbClr>
                </a:outerShdw>
              </a:effectLst>
            </a:rPr>
            <a:t> </a:t>
          </a:r>
          <a:r>
            <a:rPr lang="en-US" sz="1600" b="1" kern="1200" dirty="0" err="1">
              <a:effectLst>
                <a:outerShdw blurRad="38100" dist="38100" dir="2700000" algn="tl">
                  <a:srgbClr val="000000">
                    <a:alpha val="43137"/>
                  </a:srgbClr>
                </a:outerShdw>
              </a:effectLst>
            </a:rPr>
            <a:t>ghi</a:t>
          </a:r>
          <a:r>
            <a:rPr lang="en-US" sz="1600" b="1" kern="1200" dirty="0">
              <a:effectLst>
                <a:outerShdw blurRad="38100" dist="38100" dir="2700000" algn="tl">
                  <a:srgbClr val="000000">
                    <a:alpha val="43137"/>
                  </a:srgbClr>
                </a:outerShdw>
              </a:effectLst>
            </a:rPr>
            <a:t> </a:t>
          </a:r>
          <a:r>
            <a:rPr lang="en-US" sz="1600" b="1" kern="1200" dirty="0" err="1">
              <a:effectLst>
                <a:outerShdw blurRad="38100" dist="38100" dir="2700000" algn="tl">
                  <a:srgbClr val="000000">
                    <a:alpha val="43137"/>
                  </a:srgbClr>
                </a:outerShdw>
              </a:effectLst>
            </a:rPr>
            <a:t>địa</a:t>
          </a:r>
          <a:r>
            <a:rPr lang="en-US" sz="1600" b="1" kern="1200" dirty="0">
              <a:effectLst>
                <a:outerShdw blurRad="38100" dist="38100" dir="2700000" algn="tl">
                  <a:srgbClr val="000000">
                    <a:alpha val="43137"/>
                  </a:srgbClr>
                </a:outerShdw>
              </a:effectLst>
            </a:rPr>
            <a:t> </a:t>
          </a:r>
          <a:r>
            <a:rPr lang="en-US" sz="1600" b="1" kern="1200" dirty="0" err="1">
              <a:effectLst>
                <a:outerShdw blurRad="38100" dist="38100" dir="2700000" algn="tl">
                  <a:srgbClr val="000000">
                    <a:alpha val="43137"/>
                  </a:srgbClr>
                </a:outerShdw>
              </a:effectLst>
            </a:rPr>
            <a:t>chỉ</a:t>
          </a:r>
          <a:r>
            <a:rPr lang="en-US" sz="1600" b="1" kern="1200" dirty="0">
              <a:effectLst>
                <a:outerShdw blurRad="38100" dist="38100" dir="2700000" algn="tl">
                  <a:srgbClr val="000000">
                    <a:alpha val="43137"/>
                  </a:srgbClr>
                </a:outerShdw>
              </a:effectLst>
            </a:rPr>
            <a:t> </a:t>
          </a:r>
          <a:r>
            <a:rPr lang="en-US" sz="1600" b="1" kern="1200" dirty="0" err="1">
              <a:effectLst>
                <a:outerShdw blurRad="38100" dist="38100" dir="2700000" algn="tl">
                  <a:srgbClr val="000000">
                    <a:alpha val="43137"/>
                  </a:srgbClr>
                </a:outerShdw>
              </a:effectLst>
            </a:rPr>
            <a:t>bộ</a:t>
          </a:r>
          <a:r>
            <a:rPr lang="en-US" sz="1600" b="1" kern="1200" dirty="0">
              <a:effectLst>
                <a:outerShdw blurRad="38100" dist="38100" dir="2700000" algn="tl">
                  <a:srgbClr val="000000">
                    <a:alpha val="43137"/>
                  </a:srgbClr>
                </a:outerShdw>
              </a:effectLst>
            </a:rPr>
            <a:t> </a:t>
          </a:r>
          <a:r>
            <a:rPr lang="en-US" sz="1600" b="1" kern="1200" dirty="0" err="1">
              <a:effectLst>
                <a:outerShdw blurRad="38100" dist="38100" dir="2700000" algn="tl">
                  <a:srgbClr val="000000">
                    <a:alpha val="43137"/>
                  </a:srgbClr>
                </a:outerShdw>
              </a:effectLst>
            </a:rPr>
            <a:t>nhớ</a:t>
          </a:r>
          <a:r>
            <a:rPr lang="en-US" sz="1600" b="1" kern="1200" dirty="0">
              <a:effectLst>
                <a:outerShdw blurRad="38100" dist="38100" dir="2700000" algn="tl">
                  <a:srgbClr val="000000">
                    <a:alpha val="43137"/>
                  </a:srgbClr>
                </a:outerShdw>
              </a:effectLst>
            </a:rPr>
            <a:t> (Memory address register - MAR)</a:t>
          </a:r>
        </a:p>
      </dsp:txBody>
      <dsp:txXfrm>
        <a:off x="40449" y="911902"/>
        <a:ext cx="2607438" cy="747702"/>
      </dsp:txXfrm>
    </dsp:sp>
    <dsp:sp modelId="{7153501E-395B-E940-A6F0-A2B38B4DD9DA}">
      <dsp:nvSpPr>
        <dsp:cNvPr id="0" name=""/>
        <dsp:cNvSpPr/>
      </dsp:nvSpPr>
      <dsp:spPr>
        <a:xfrm rot="5400000">
          <a:off x="4746527" y="-233847"/>
          <a:ext cx="662880" cy="4779264"/>
        </a:xfrm>
        <a:prstGeom prst="round2Same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rtl="0">
            <a:lnSpc>
              <a:spcPct val="90000"/>
            </a:lnSpc>
            <a:spcBef>
              <a:spcPct val="0"/>
            </a:spcBef>
            <a:spcAft>
              <a:spcPct val="15000"/>
            </a:spcAft>
            <a:buChar char="•"/>
          </a:pPr>
          <a:r>
            <a:rPr lang="en-US" sz="1100" kern="1200" dirty="0" err="1">
              <a:effectLst>
                <a:outerShdw blurRad="38100" dist="38100" dir="2700000" algn="tl">
                  <a:srgbClr val="000000">
                    <a:alpha val="43137"/>
                  </a:srgbClr>
                </a:outerShdw>
              </a:effectLst>
            </a:rPr>
            <a:t>Chứa</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mã</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tác</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vụ</a:t>
          </a:r>
          <a:r>
            <a:rPr lang="en-US" sz="1100" kern="1200" dirty="0">
              <a:effectLst>
                <a:outerShdw blurRad="38100" dist="38100" dir="2700000" algn="tl">
                  <a:srgbClr val="000000">
                    <a:alpha val="43137"/>
                  </a:srgbClr>
                </a:outerShdw>
              </a:effectLst>
            </a:rPr>
            <a:t> 8 bit </a:t>
          </a:r>
          <a:r>
            <a:rPr lang="en-US" sz="1100" kern="1200" dirty="0" err="1">
              <a:effectLst>
                <a:outerShdw blurRad="38100" dist="38100" dir="2700000" algn="tl">
                  <a:srgbClr val="000000">
                    <a:alpha val="43137"/>
                  </a:srgbClr>
                </a:outerShdw>
              </a:effectLst>
            </a:rPr>
            <a:t>của</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lệnh</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đang</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được</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thực</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thi</a:t>
          </a:r>
          <a:r>
            <a:rPr lang="en-US" sz="1100" kern="1200" dirty="0">
              <a:effectLst>
                <a:outerShdw blurRad="38100" dist="38100" dir="2700000" algn="tl">
                  <a:srgbClr val="000000">
                    <a:alpha val="43137"/>
                  </a:srgbClr>
                </a:outerShdw>
              </a:effectLst>
            </a:rPr>
            <a:t>.</a:t>
          </a:r>
        </a:p>
      </dsp:txBody>
      <dsp:txXfrm rot="-5400000">
        <a:off x="2688336" y="1856703"/>
        <a:ext cx="4746905" cy="598162"/>
      </dsp:txXfrm>
    </dsp:sp>
    <dsp:sp modelId="{7766074F-B532-BA4A-B509-BE407CA8E0EF}">
      <dsp:nvSpPr>
        <dsp:cNvPr id="0" name=""/>
        <dsp:cNvSpPr/>
      </dsp:nvSpPr>
      <dsp:spPr>
        <a:xfrm>
          <a:off x="0" y="1741484"/>
          <a:ext cx="2688336" cy="828600"/>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en-US" sz="1600" b="1" kern="1200" dirty="0" err="1">
              <a:effectLst>
                <a:outerShdw blurRad="38100" dist="38100" dir="2700000" algn="tl">
                  <a:srgbClr val="000000">
                    <a:alpha val="43137"/>
                  </a:srgbClr>
                </a:outerShdw>
              </a:effectLst>
            </a:rPr>
            <a:t>Thanh</a:t>
          </a:r>
          <a:r>
            <a:rPr lang="en-US" sz="1600" b="1" kern="1200" dirty="0">
              <a:effectLst>
                <a:outerShdw blurRad="38100" dist="38100" dir="2700000" algn="tl">
                  <a:srgbClr val="000000">
                    <a:alpha val="43137"/>
                  </a:srgbClr>
                </a:outerShdw>
              </a:effectLst>
            </a:rPr>
            <a:t> </a:t>
          </a:r>
          <a:r>
            <a:rPr lang="en-US" sz="1600" b="1" kern="1200" dirty="0" err="1">
              <a:effectLst>
                <a:outerShdw blurRad="38100" dist="38100" dir="2700000" algn="tl">
                  <a:srgbClr val="000000">
                    <a:alpha val="43137"/>
                  </a:srgbClr>
                </a:outerShdw>
              </a:effectLst>
            </a:rPr>
            <a:t>ghi</a:t>
          </a:r>
          <a:r>
            <a:rPr lang="en-US" sz="1600" b="1" kern="1200" dirty="0">
              <a:effectLst>
                <a:outerShdw blurRad="38100" dist="38100" dir="2700000" algn="tl">
                  <a:srgbClr val="000000">
                    <a:alpha val="43137"/>
                  </a:srgbClr>
                </a:outerShdw>
              </a:effectLst>
            </a:rPr>
            <a:t> </a:t>
          </a:r>
          <a:r>
            <a:rPr lang="en-US" sz="1600" b="1" kern="1200" dirty="0" err="1">
              <a:effectLst>
                <a:outerShdw blurRad="38100" dist="38100" dir="2700000" algn="tl">
                  <a:srgbClr val="000000">
                    <a:alpha val="43137"/>
                  </a:srgbClr>
                </a:outerShdw>
              </a:effectLst>
            </a:rPr>
            <a:t>tập</a:t>
          </a:r>
          <a:r>
            <a:rPr lang="en-US" sz="1600" b="1" kern="1200" dirty="0">
              <a:effectLst>
                <a:outerShdw blurRad="38100" dist="38100" dir="2700000" algn="tl">
                  <a:srgbClr val="000000">
                    <a:alpha val="43137"/>
                  </a:srgbClr>
                </a:outerShdw>
              </a:effectLst>
            </a:rPr>
            <a:t> </a:t>
          </a:r>
          <a:r>
            <a:rPr lang="en-US" sz="1600" b="1" kern="1200" dirty="0" err="1">
              <a:effectLst>
                <a:outerShdw blurRad="38100" dist="38100" dir="2700000" algn="tl">
                  <a:srgbClr val="000000">
                    <a:alpha val="43137"/>
                  </a:srgbClr>
                </a:outerShdw>
              </a:effectLst>
            </a:rPr>
            <a:t>lệnh</a:t>
          </a:r>
          <a:r>
            <a:rPr lang="en-US" sz="1600" b="1" kern="1200" dirty="0">
              <a:effectLst>
                <a:outerShdw blurRad="38100" dist="38100" dir="2700000" algn="tl">
                  <a:srgbClr val="000000">
                    <a:alpha val="43137"/>
                  </a:srgbClr>
                </a:outerShdw>
              </a:effectLst>
            </a:rPr>
            <a:t> (Instruction register - IR)</a:t>
          </a:r>
        </a:p>
      </dsp:txBody>
      <dsp:txXfrm>
        <a:off x="40449" y="1781933"/>
        <a:ext cx="2607438" cy="747702"/>
      </dsp:txXfrm>
    </dsp:sp>
    <dsp:sp modelId="{5DCB971D-C09B-EE4E-84F5-7EF86105255A}">
      <dsp:nvSpPr>
        <dsp:cNvPr id="0" name=""/>
        <dsp:cNvSpPr/>
      </dsp:nvSpPr>
      <dsp:spPr>
        <a:xfrm rot="5400000">
          <a:off x="4746527" y="636183"/>
          <a:ext cx="662880" cy="4779264"/>
        </a:xfrm>
        <a:prstGeom prst="round2Same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rtl="0">
            <a:lnSpc>
              <a:spcPct val="90000"/>
            </a:lnSpc>
            <a:spcBef>
              <a:spcPct val="0"/>
            </a:spcBef>
            <a:spcAft>
              <a:spcPct val="15000"/>
            </a:spcAft>
            <a:buChar char="•"/>
          </a:pPr>
          <a:r>
            <a:rPr lang="en-US" sz="1100" kern="1200" dirty="0" err="1">
              <a:effectLst>
                <a:outerShdw blurRad="38100" dist="38100" dir="2700000" algn="tl">
                  <a:srgbClr val="000000">
                    <a:alpha val="43137"/>
                  </a:srgbClr>
                </a:outerShdw>
              </a:effectLst>
            </a:rPr>
            <a:t>Được</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sử</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dụng</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để</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tạm</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thời</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lưu</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trữ</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lệnh</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nằm</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bên</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tay</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phải</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của</a:t>
          </a:r>
          <a:r>
            <a:rPr lang="en-US" sz="1100" kern="1200" dirty="0">
              <a:effectLst>
                <a:outerShdw blurRad="38100" dist="38100" dir="2700000" algn="tl">
                  <a:srgbClr val="000000">
                    <a:alpha val="43137"/>
                  </a:srgbClr>
                </a:outerShdw>
              </a:effectLst>
            </a:rPr>
            <a:t> 1 </a:t>
          </a:r>
          <a:r>
            <a:rPr lang="en-US" sz="1100" kern="1200" dirty="0" err="1">
              <a:effectLst>
                <a:outerShdw blurRad="38100" dist="38100" dir="2700000" algn="tl">
                  <a:srgbClr val="000000">
                    <a:alpha val="43137"/>
                  </a:srgbClr>
                </a:outerShdw>
              </a:effectLst>
            </a:rPr>
            <a:t>từ</a:t>
          </a:r>
          <a:r>
            <a:rPr lang="en-US" sz="1100" kern="1200" dirty="0">
              <a:effectLst>
                <a:outerShdw blurRad="38100" dist="38100" dir="2700000" algn="tl">
                  <a:srgbClr val="000000">
                    <a:alpha val="43137"/>
                  </a:srgbClr>
                </a:outerShdw>
              </a:effectLst>
            </a:rPr>
            <a:t> (word) </a:t>
          </a:r>
          <a:r>
            <a:rPr lang="en-US" sz="1100" kern="1200" dirty="0" err="1">
              <a:effectLst>
                <a:outerShdw blurRad="38100" dist="38100" dir="2700000" algn="tl">
                  <a:srgbClr val="000000">
                    <a:alpha val="43137"/>
                  </a:srgbClr>
                </a:outerShdw>
              </a:effectLst>
            </a:rPr>
            <a:t>trong</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bộ</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nhớ</a:t>
          </a:r>
          <a:r>
            <a:rPr lang="en-US" sz="1100" kern="1200" dirty="0">
              <a:effectLst>
                <a:outerShdw blurRad="38100" dist="38100" dir="2700000" algn="tl">
                  <a:srgbClr val="000000">
                    <a:alpha val="43137"/>
                  </a:srgbClr>
                </a:outerShdw>
              </a:effectLst>
            </a:rPr>
            <a:t>.</a:t>
          </a:r>
        </a:p>
      </dsp:txBody>
      <dsp:txXfrm rot="-5400000">
        <a:off x="2688336" y="2726734"/>
        <a:ext cx="4746905" cy="598162"/>
      </dsp:txXfrm>
    </dsp:sp>
    <dsp:sp modelId="{D62165FB-07F8-BB41-AD94-3FC196D4B89A}">
      <dsp:nvSpPr>
        <dsp:cNvPr id="0" name=""/>
        <dsp:cNvSpPr/>
      </dsp:nvSpPr>
      <dsp:spPr>
        <a:xfrm>
          <a:off x="0" y="2611515"/>
          <a:ext cx="2688336" cy="828600"/>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en-US" sz="1600" b="1" kern="1200" dirty="0" err="1">
              <a:effectLst>
                <a:outerShdw blurRad="38100" dist="38100" dir="2700000" algn="tl">
                  <a:srgbClr val="000000">
                    <a:alpha val="43137"/>
                  </a:srgbClr>
                </a:outerShdw>
              </a:effectLst>
            </a:rPr>
            <a:t>Thanh</a:t>
          </a:r>
          <a:r>
            <a:rPr lang="en-US" sz="1600" b="1" kern="1200" dirty="0">
              <a:effectLst>
                <a:outerShdw blurRad="38100" dist="38100" dir="2700000" algn="tl">
                  <a:srgbClr val="000000">
                    <a:alpha val="43137"/>
                  </a:srgbClr>
                </a:outerShdw>
              </a:effectLst>
            </a:rPr>
            <a:t> </a:t>
          </a:r>
          <a:r>
            <a:rPr lang="en-US" sz="1600" b="1" kern="1200" dirty="0" err="1">
              <a:effectLst>
                <a:outerShdw blurRad="38100" dist="38100" dir="2700000" algn="tl">
                  <a:srgbClr val="000000">
                    <a:alpha val="43137"/>
                  </a:srgbClr>
                </a:outerShdw>
              </a:effectLst>
            </a:rPr>
            <a:t>ghi</a:t>
          </a:r>
          <a:r>
            <a:rPr lang="en-US" sz="1600" b="1" kern="1200" dirty="0">
              <a:effectLst>
                <a:outerShdw blurRad="38100" dist="38100" dir="2700000" algn="tl">
                  <a:srgbClr val="000000">
                    <a:alpha val="43137"/>
                  </a:srgbClr>
                </a:outerShdw>
              </a:effectLst>
            </a:rPr>
            <a:t> </a:t>
          </a:r>
          <a:r>
            <a:rPr lang="en-US" sz="1600" b="1" kern="1200" dirty="0" err="1">
              <a:effectLst>
                <a:outerShdw blurRad="38100" dist="38100" dir="2700000" algn="tl">
                  <a:srgbClr val="000000">
                    <a:alpha val="43137"/>
                  </a:srgbClr>
                </a:outerShdw>
              </a:effectLst>
            </a:rPr>
            <a:t>bộ</a:t>
          </a:r>
          <a:r>
            <a:rPr lang="en-US" sz="1600" b="1" kern="1200" dirty="0">
              <a:effectLst>
                <a:outerShdw blurRad="38100" dist="38100" dir="2700000" algn="tl">
                  <a:srgbClr val="000000">
                    <a:alpha val="43137"/>
                  </a:srgbClr>
                </a:outerShdw>
              </a:effectLst>
            </a:rPr>
            <a:t> </a:t>
          </a:r>
          <a:r>
            <a:rPr lang="en-US" sz="1600" b="1" kern="1200" dirty="0" err="1">
              <a:effectLst>
                <a:outerShdw blurRad="38100" dist="38100" dir="2700000" algn="tl">
                  <a:srgbClr val="000000">
                    <a:alpha val="43137"/>
                  </a:srgbClr>
                </a:outerShdw>
              </a:effectLst>
            </a:rPr>
            <a:t>nhớ</a:t>
          </a:r>
          <a:r>
            <a:rPr lang="en-US" sz="1600" b="1" kern="1200" dirty="0">
              <a:effectLst>
                <a:outerShdw blurRad="38100" dist="38100" dir="2700000" algn="tl">
                  <a:srgbClr val="000000">
                    <a:alpha val="43137"/>
                  </a:srgbClr>
                </a:outerShdw>
              </a:effectLst>
            </a:rPr>
            <a:t> </a:t>
          </a:r>
          <a:r>
            <a:rPr lang="en-US" sz="1600" b="1" kern="1200" dirty="0" err="1">
              <a:effectLst>
                <a:outerShdw blurRad="38100" dist="38100" dir="2700000" algn="tl">
                  <a:srgbClr val="000000">
                    <a:alpha val="43137"/>
                  </a:srgbClr>
                </a:outerShdw>
              </a:effectLst>
            </a:rPr>
            <a:t>đệm</a:t>
          </a:r>
          <a:r>
            <a:rPr lang="en-US" sz="1600" b="1" kern="1200" dirty="0">
              <a:effectLst>
                <a:outerShdw blurRad="38100" dist="38100" dir="2700000" algn="tl">
                  <a:srgbClr val="000000">
                    <a:alpha val="43137"/>
                  </a:srgbClr>
                </a:outerShdw>
              </a:effectLst>
            </a:rPr>
            <a:t> </a:t>
          </a:r>
          <a:r>
            <a:rPr lang="en-US" sz="1600" b="1" kern="1200" dirty="0" err="1">
              <a:effectLst>
                <a:outerShdw blurRad="38100" dist="38100" dir="2700000" algn="tl">
                  <a:srgbClr val="000000">
                    <a:alpha val="43137"/>
                  </a:srgbClr>
                </a:outerShdw>
              </a:effectLst>
            </a:rPr>
            <a:t>chứa</a:t>
          </a:r>
          <a:r>
            <a:rPr lang="en-US" sz="1600" b="1" kern="1200" dirty="0">
              <a:effectLst>
                <a:outerShdw blurRad="38100" dist="38100" dir="2700000" algn="tl">
                  <a:srgbClr val="000000">
                    <a:alpha val="43137"/>
                  </a:srgbClr>
                </a:outerShdw>
              </a:effectLst>
            </a:rPr>
            <a:t> </a:t>
          </a:r>
          <a:r>
            <a:rPr lang="en-US" sz="1600" b="1" kern="1200" dirty="0" err="1">
              <a:effectLst>
                <a:outerShdw blurRad="38100" dist="38100" dir="2700000" algn="tl">
                  <a:srgbClr val="000000">
                    <a:alpha val="43137"/>
                  </a:srgbClr>
                </a:outerShdw>
              </a:effectLst>
            </a:rPr>
            <a:t>tập</a:t>
          </a:r>
          <a:r>
            <a:rPr lang="en-US" sz="1600" b="1" kern="1200" dirty="0">
              <a:effectLst>
                <a:outerShdw blurRad="38100" dist="38100" dir="2700000" algn="tl">
                  <a:srgbClr val="000000">
                    <a:alpha val="43137"/>
                  </a:srgbClr>
                </a:outerShdw>
              </a:effectLst>
            </a:rPr>
            <a:t> </a:t>
          </a:r>
          <a:r>
            <a:rPr lang="en-US" sz="1600" b="1" kern="1200" dirty="0" err="1">
              <a:effectLst>
                <a:outerShdw blurRad="38100" dist="38100" dir="2700000" algn="tl">
                  <a:srgbClr val="000000">
                    <a:alpha val="43137"/>
                  </a:srgbClr>
                </a:outerShdw>
              </a:effectLst>
            </a:rPr>
            <a:t>lệnh</a:t>
          </a:r>
          <a:r>
            <a:rPr lang="en-US" sz="1600" b="1" kern="1200" dirty="0">
              <a:effectLst>
                <a:outerShdw blurRad="38100" dist="38100" dir="2700000" algn="tl">
                  <a:srgbClr val="000000">
                    <a:alpha val="43137"/>
                  </a:srgbClr>
                </a:outerShdw>
              </a:effectLst>
            </a:rPr>
            <a:t> (Instruction buffer register -IBR)</a:t>
          </a:r>
        </a:p>
      </dsp:txBody>
      <dsp:txXfrm>
        <a:off x="40449" y="2651964"/>
        <a:ext cx="2607438" cy="747702"/>
      </dsp:txXfrm>
    </dsp:sp>
    <dsp:sp modelId="{99C0F29E-E6D4-594F-87A8-EF664CEC31E3}">
      <dsp:nvSpPr>
        <dsp:cNvPr id="0" name=""/>
        <dsp:cNvSpPr/>
      </dsp:nvSpPr>
      <dsp:spPr>
        <a:xfrm rot="5400000">
          <a:off x="4746527" y="1506213"/>
          <a:ext cx="662880" cy="4779264"/>
        </a:xfrm>
        <a:prstGeom prst="round2Same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rtl="0">
            <a:lnSpc>
              <a:spcPct val="90000"/>
            </a:lnSpc>
            <a:spcBef>
              <a:spcPct val="0"/>
            </a:spcBef>
            <a:spcAft>
              <a:spcPct val="15000"/>
            </a:spcAft>
            <a:buChar char="•"/>
          </a:pPr>
          <a:r>
            <a:rPr lang="en-US" sz="1100" kern="1200" dirty="0" err="1">
              <a:effectLst>
                <a:outerShdw blurRad="38100" dist="38100" dir="2700000" algn="tl">
                  <a:srgbClr val="000000">
                    <a:alpha val="43137"/>
                  </a:srgbClr>
                </a:outerShdw>
              </a:effectLst>
            </a:rPr>
            <a:t>Lưu</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giữ</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địa</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chỉ</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bộ</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nhớ</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của</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cặp</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lệnh</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tiếp</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theo.</a:t>
          </a:r>
          <a:endParaRPr lang="en-US" sz="1100" kern="1200" dirty="0">
            <a:effectLst>
              <a:outerShdw blurRad="38100" dist="38100" dir="2700000" algn="tl">
                <a:srgbClr val="000000">
                  <a:alpha val="43137"/>
                </a:srgbClr>
              </a:outerShdw>
            </a:effectLst>
          </a:endParaRPr>
        </a:p>
      </dsp:txBody>
      <dsp:txXfrm rot="-5400000">
        <a:off x="2688336" y="3596764"/>
        <a:ext cx="4746905" cy="598162"/>
      </dsp:txXfrm>
    </dsp:sp>
    <dsp:sp modelId="{5184DBB6-5A0C-6745-8BDB-B2A811578BEF}">
      <dsp:nvSpPr>
        <dsp:cNvPr id="0" name=""/>
        <dsp:cNvSpPr/>
      </dsp:nvSpPr>
      <dsp:spPr>
        <a:xfrm>
          <a:off x="0" y="3481545"/>
          <a:ext cx="2688336" cy="828600"/>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en-US" sz="1600" b="1" kern="1200" dirty="0" err="1">
              <a:effectLst>
                <a:outerShdw blurRad="38100" dist="38100" dir="2700000" algn="tl">
                  <a:srgbClr val="000000">
                    <a:alpha val="43137"/>
                  </a:srgbClr>
                </a:outerShdw>
              </a:effectLst>
            </a:rPr>
            <a:t>Bộ</a:t>
          </a:r>
          <a:r>
            <a:rPr lang="en-US" sz="1600" b="1" kern="1200" dirty="0">
              <a:effectLst>
                <a:outerShdw blurRad="38100" dist="38100" dir="2700000" algn="tl">
                  <a:srgbClr val="000000">
                    <a:alpha val="43137"/>
                  </a:srgbClr>
                </a:outerShdw>
              </a:effectLst>
            </a:rPr>
            <a:t> </a:t>
          </a:r>
          <a:r>
            <a:rPr lang="en-US" sz="1600" b="1" kern="1200" dirty="0" err="1">
              <a:effectLst>
                <a:outerShdw blurRad="38100" dist="38100" dir="2700000" algn="tl">
                  <a:srgbClr val="000000">
                    <a:alpha val="43137"/>
                  </a:srgbClr>
                </a:outerShdw>
              </a:effectLst>
            </a:rPr>
            <a:t>đếm</a:t>
          </a:r>
          <a:r>
            <a:rPr lang="en-US" sz="1600" b="1" kern="1200" dirty="0">
              <a:effectLst>
                <a:outerShdw blurRad="38100" dist="38100" dir="2700000" algn="tl">
                  <a:srgbClr val="000000">
                    <a:alpha val="43137"/>
                  </a:srgbClr>
                </a:outerShdw>
              </a:effectLst>
            </a:rPr>
            <a:t> </a:t>
          </a:r>
          <a:r>
            <a:rPr lang="en-US" sz="1600" b="1" kern="1200" dirty="0" err="1">
              <a:effectLst>
                <a:outerShdw blurRad="38100" dist="38100" dir="2700000" algn="tl">
                  <a:srgbClr val="000000">
                    <a:alpha val="43137"/>
                  </a:srgbClr>
                </a:outerShdw>
              </a:effectLst>
            </a:rPr>
            <a:t>chương</a:t>
          </a:r>
          <a:r>
            <a:rPr lang="en-US" sz="1600" b="1" kern="1200" dirty="0">
              <a:effectLst>
                <a:outerShdw blurRad="38100" dist="38100" dir="2700000" algn="tl">
                  <a:srgbClr val="000000">
                    <a:alpha val="43137"/>
                  </a:srgbClr>
                </a:outerShdw>
              </a:effectLst>
            </a:rPr>
            <a:t> </a:t>
          </a:r>
          <a:r>
            <a:rPr lang="en-US" sz="1600" b="1" kern="1200" dirty="0" err="1">
              <a:effectLst>
                <a:outerShdw blurRad="38100" dist="38100" dir="2700000" algn="tl">
                  <a:srgbClr val="000000">
                    <a:alpha val="43137"/>
                  </a:srgbClr>
                </a:outerShdw>
              </a:effectLst>
            </a:rPr>
            <a:t>trình</a:t>
          </a:r>
          <a:r>
            <a:rPr lang="en-US" sz="1600" b="1" kern="1200" dirty="0">
              <a:effectLst>
                <a:outerShdw blurRad="38100" dist="38100" dir="2700000" algn="tl">
                  <a:srgbClr val="000000">
                    <a:alpha val="43137"/>
                  </a:srgbClr>
                </a:outerShdw>
              </a:effectLst>
            </a:rPr>
            <a:t> (Program counter - PC)</a:t>
          </a:r>
        </a:p>
      </dsp:txBody>
      <dsp:txXfrm>
        <a:off x="40449" y="3521994"/>
        <a:ext cx="2607438" cy="747702"/>
      </dsp:txXfrm>
    </dsp:sp>
    <dsp:sp modelId="{7951A7FF-1A7B-4147-A464-EEADD31946FA}">
      <dsp:nvSpPr>
        <dsp:cNvPr id="0" name=""/>
        <dsp:cNvSpPr/>
      </dsp:nvSpPr>
      <dsp:spPr>
        <a:xfrm rot="5400000">
          <a:off x="4746527" y="2376244"/>
          <a:ext cx="662880" cy="4779264"/>
        </a:xfrm>
        <a:prstGeom prst="round2Same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rtl="0">
            <a:lnSpc>
              <a:spcPct val="90000"/>
            </a:lnSpc>
            <a:spcBef>
              <a:spcPct val="0"/>
            </a:spcBef>
            <a:spcAft>
              <a:spcPct val="15000"/>
            </a:spcAft>
            <a:buChar char="•"/>
          </a:pPr>
          <a:r>
            <a:rPr lang="en-US" sz="1100" kern="1200" dirty="0" err="1">
              <a:effectLst>
                <a:outerShdw blurRad="38100" dist="38100" dir="2700000" algn="tl">
                  <a:srgbClr val="000000">
                    <a:alpha val="43137"/>
                  </a:srgbClr>
                </a:outerShdw>
              </a:effectLst>
            </a:rPr>
            <a:t>Được</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sử</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dụng</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để</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tạm</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thời</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giữ</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các</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toán</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hạng</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và</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kết</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quả</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của</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các</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phép</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tính</a:t>
          </a:r>
          <a:r>
            <a:rPr lang="en-US" sz="1100" kern="1200" dirty="0">
              <a:effectLst>
                <a:outerShdw blurRad="38100" dist="38100" dir="2700000" algn="tl">
                  <a:srgbClr val="000000">
                    <a:alpha val="43137"/>
                  </a:srgbClr>
                </a:outerShdw>
              </a:effectLst>
            </a:rPr>
            <a:t> </a:t>
          </a:r>
          <a:r>
            <a:rPr lang="en-US" sz="1100" kern="1200" dirty="0" err="1">
              <a:effectLst>
                <a:outerShdw blurRad="38100" dist="38100" dir="2700000" algn="tl">
                  <a:srgbClr val="000000">
                    <a:alpha val="43137"/>
                  </a:srgbClr>
                </a:outerShdw>
              </a:effectLst>
            </a:rPr>
            <a:t>trong</a:t>
          </a:r>
          <a:r>
            <a:rPr lang="en-US" sz="1100" kern="1200" dirty="0">
              <a:effectLst>
                <a:outerShdw blurRad="38100" dist="38100" dir="2700000" algn="tl">
                  <a:srgbClr val="000000">
                    <a:alpha val="43137"/>
                  </a:srgbClr>
                </a:outerShdw>
              </a:effectLst>
            </a:rPr>
            <a:t> ALU.</a:t>
          </a:r>
        </a:p>
      </dsp:txBody>
      <dsp:txXfrm rot="-5400000">
        <a:off x="2688336" y="4466795"/>
        <a:ext cx="4746905" cy="598162"/>
      </dsp:txXfrm>
    </dsp:sp>
    <dsp:sp modelId="{5D289608-FBD2-6445-968F-32CDE3AA653D}">
      <dsp:nvSpPr>
        <dsp:cNvPr id="0" name=""/>
        <dsp:cNvSpPr/>
      </dsp:nvSpPr>
      <dsp:spPr>
        <a:xfrm>
          <a:off x="0" y="4351576"/>
          <a:ext cx="2688336" cy="828600"/>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en-US" sz="1600" b="1" kern="1200" dirty="0" err="1">
              <a:effectLst>
                <a:outerShdw blurRad="38100" dist="38100" dir="2700000" algn="tl">
                  <a:srgbClr val="000000">
                    <a:alpha val="43137"/>
                  </a:srgbClr>
                </a:outerShdw>
              </a:effectLst>
            </a:rPr>
            <a:t>Bộ</a:t>
          </a:r>
          <a:r>
            <a:rPr lang="en-US" sz="1600" b="1" kern="1200" dirty="0">
              <a:effectLst>
                <a:outerShdw blurRad="38100" dist="38100" dir="2700000" algn="tl">
                  <a:srgbClr val="000000">
                    <a:alpha val="43137"/>
                  </a:srgbClr>
                </a:outerShdw>
              </a:effectLst>
            </a:rPr>
            <a:t> </a:t>
          </a:r>
          <a:r>
            <a:rPr lang="en-US" sz="1600" b="1" kern="1200" dirty="0" err="1">
              <a:effectLst>
                <a:outerShdw blurRad="38100" dist="38100" dir="2700000" algn="tl">
                  <a:srgbClr val="000000">
                    <a:alpha val="43137"/>
                  </a:srgbClr>
                </a:outerShdw>
              </a:effectLst>
            </a:rPr>
            <a:t>cộng</a:t>
          </a:r>
          <a:r>
            <a:rPr lang="en-US" sz="1600" b="1" kern="1200" dirty="0">
              <a:effectLst>
                <a:outerShdw blurRad="38100" dist="38100" dir="2700000" algn="tl">
                  <a:srgbClr val="000000">
                    <a:alpha val="43137"/>
                  </a:srgbClr>
                </a:outerShdw>
              </a:effectLst>
            </a:rPr>
            <a:t> </a:t>
          </a:r>
          <a:r>
            <a:rPr lang="en-US" sz="1600" b="1" kern="1200" dirty="0" err="1">
              <a:effectLst>
                <a:outerShdw blurRad="38100" dist="38100" dir="2700000" algn="tl">
                  <a:srgbClr val="000000">
                    <a:alpha val="43137"/>
                  </a:srgbClr>
                </a:outerShdw>
              </a:effectLst>
            </a:rPr>
            <a:t>tích</a:t>
          </a:r>
          <a:r>
            <a:rPr lang="en-US" sz="1600" b="1" kern="1200" dirty="0">
              <a:effectLst>
                <a:outerShdw blurRad="38100" dist="38100" dir="2700000" algn="tl">
                  <a:srgbClr val="000000">
                    <a:alpha val="43137"/>
                  </a:srgbClr>
                </a:outerShdw>
              </a:effectLst>
            </a:rPr>
            <a:t> </a:t>
          </a:r>
          <a:r>
            <a:rPr lang="en-US" sz="1600" b="1" kern="1200" dirty="0" err="1">
              <a:effectLst>
                <a:outerShdw blurRad="38100" dist="38100" dir="2700000" algn="tl">
                  <a:srgbClr val="000000">
                    <a:alpha val="43137"/>
                  </a:srgbClr>
                </a:outerShdw>
              </a:effectLst>
            </a:rPr>
            <a:t>luỹ</a:t>
          </a:r>
          <a:r>
            <a:rPr lang="en-US" sz="1600" b="1" kern="1200" dirty="0">
              <a:effectLst>
                <a:outerShdw blurRad="38100" dist="38100" dir="2700000" algn="tl">
                  <a:srgbClr val="000000">
                    <a:alpha val="43137"/>
                  </a:srgbClr>
                </a:outerShdw>
              </a:effectLst>
            </a:rPr>
            <a:t> (AC) </a:t>
          </a:r>
          <a:r>
            <a:rPr lang="en-US" sz="1600" b="1" kern="1200" dirty="0" err="1">
              <a:effectLst>
                <a:outerShdw blurRad="38100" dist="38100" dir="2700000" algn="tl">
                  <a:srgbClr val="000000">
                    <a:alpha val="43137"/>
                  </a:srgbClr>
                </a:outerShdw>
              </a:effectLst>
            </a:rPr>
            <a:t>và</a:t>
          </a:r>
          <a:r>
            <a:rPr lang="en-US" sz="1600" b="1" kern="1200" dirty="0">
              <a:effectLst>
                <a:outerShdw blurRad="38100" dist="38100" dir="2700000" algn="tl">
                  <a:srgbClr val="000000">
                    <a:alpha val="43137"/>
                  </a:srgbClr>
                </a:outerShdw>
              </a:effectLst>
            </a:rPr>
            <a:t> </a:t>
          </a:r>
          <a:r>
            <a:rPr lang="en-US" sz="1600" b="1" kern="1200" dirty="0" err="1">
              <a:effectLst>
                <a:outerShdw blurRad="38100" dist="38100" dir="2700000" algn="tl">
                  <a:srgbClr val="000000">
                    <a:alpha val="43137"/>
                  </a:srgbClr>
                </a:outerShdw>
              </a:effectLst>
            </a:rPr>
            <a:t>bộ</a:t>
          </a:r>
          <a:r>
            <a:rPr lang="en-US" sz="1600" b="1" kern="1200" dirty="0">
              <a:effectLst>
                <a:outerShdw blurRad="38100" dist="38100" dir="2700000" algn="tl">
                  <a:srgbClr val="000000">
                    <a:alpha val="43137"/>
                  </a:srgbClr>
                </a:outerShdw>
              </a:effectLst>
            </a:rPr>
            <a:t> </a:t>
          </a:r>
          <a:r>
            <a:rPr lang="en-US" sz="1600" b="1" kern="1200" dirty="0" err="1">
              <a:effectLst>
                <a:outerShdw blurRad="38100" dist="38100" dir="2700000" algn="tl">
                  <a:srgbClr val="000000">
                    <a:alpha val="43137"/>
                  </a:srgbClr>
                </a:outerShdw>
              </a:effectLst>
            </a:rPr>
            <a:t>Nhân</a:t>
          </a:r>
          <a:r>
            <a:rPr lang="en-US" sz="1600" b="1" kern="1200" dirty="0">
              <a:effectLst>
                <a:outerShdw blurRad="38100" dist="38100" dir="2700000" algn="tl">
                  <a:srgbClr val="000000">
                    <a:alpha val="43137"/>
                  </a:srgbClr>
                </a:outerShdw>
              </a:effectLst>
            </a:rPr>
            <a:t> chia (MQ)</a:t>
          </a:r>
        </a:p>
      </dsp:txBody>
      <dsp:txXfrm>
        <a:off x="40449" y="4392025"/>
        <a:ext cx="2607438" cy="7477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554690-5023-454D-81BF-0F8EF7FE64E8}">
      <dsp:nvSpPr>
        <dsp:cNvPr id="0" name=""/>
        <dsp:cNvSpPr/>
      </dsp:nvSpPr>
      <dsp:spPr>
        <a:xfrm>
          <a:off x="0" y="0"/>
          <a:ext cx="8001000" cy="5791200"/>
        </a:xfrm>
        <a:prstGeom prst="roundRect">
          <a:avLst>
            <a:gd name="adj" fmla="val 8500"/>
          </a:avLst>
        </a:prstGeom>
        <a:solidFill>
          <a:schemeClr val="accent1"/>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4494615" numCol="1" spcCol="1270" anchor="t" anchorCtr="0">
          <a:noAutofit/>
        </a:bodyPr>
        <a:lstStyle/>
        <a:p>
          <a:pPr marL="0" lvl="0" indent="0" algn="l" defTabSz="1377950" rtl="0">
            <a:lnSpc>
              <a:spcPct val="90000"/>
            </a:lnSpc>
            <a:spcBef>
              <a:spcPct val="0"/>
            </a:spcBef>
            <a:spcAft>
              <a:spcPct val="35000"/>
            </a:spcAft>
            <a:buNone/>
          </a:pPr>
          <a:r>
            <a:rPr lang="en-US" sz="3100" kern="1200" dirty="0">
              <a:effectLst>
                <a:outerShdw blurRad="38100" dist="38100" dir="2700000" algn="tl">
                  <a:srgbClr val="000000">
                    <a:alpha val="43137"/>
                  </a:srgbClr>
                </a:outerShdw>
              </a:effectLst>
            </a:rPr>
            <a:t>1965; Gordon Moore – </a:t>
          </a:r>
          <a:r>
            <a:rPr lang="en-US" sz="3100" kern="1200" dirty="0" err="1">
              <a:effectLst>
                <a:outerShdw blurRad="38100" dist="38100" dir="2700000" algn="tl">
                  <a:srgbClr val="000000">
                    <a:alpha val="43137"/>
                  </a:srgbClr>
                </a:outerShdw>
              </a:effectLst>
            </a:rPr>
            <a:t>đồng</a:t>
          </a:r>
          <a:r>
            <a:rPr lang="en-US" sz="3100" kern="1200" dirty="0">
              <a:effectLst>
                <a:outerShdw blurRad="38100" dist="38100" dir="2700000" algn="tl">
                  <a:srgbClr val="000000">
                    <a:alpha val="43137"/>
                  </a:srgbClr>
                </a:outerShdw>
              </a:effectLst>
            </a:rPr>
            <a:t> </a:t>
          </a:r>
          <a:r>
            <a:rPr lang="en-US" sz="3100" kern="1200" dirty="0" err="1">
              <a:effectLst>
                <a:outerShdw blurRad="38100" dist="38100" dir="2700000" algn="tl">
                  <a:srgbClr val="000000">
                    <a:alpha val="43137"/>
                  </a:srgbClr>
                </a:outerShdw>
              </a:effectLst>
            </a:rPr>
            <a:t>sáng</a:t>
          </a:r>
          <a:r>
            <a:rPr lang="en-US" sz="3100" kern="1200" dirty="0">
              <a:effectLst>
                <a:outerShdw blurRad="38100" dist="38100" dir="2700000" algn="tl">
                  <a:srgbClr val="000000">
                    <a:alpha val="43137"/>
                  </a:srgbClr>
                </a:outerShdw>
              </a:effectLst>
            </a:rPr>
            <a:t> </a:t>
          </a:r>
          <a:r>
            <a:rPr lang="en-US" sz="3100" kern="1200" dirty="0" err="1">
              <a:effectLst>
                <a:outerShdw blurRad="38100" dist="38100" dir="2700000" algn="tl">
                  <a:srgbClr val="000000">
                    <a:alpha val="43137"/>
                  </a:srgbClr>
                </a:outerShdw>
              </a:effectLst>
            </a:rPr>
            <a:t>lập</a:t>
          </a:r>
          <a:r>
            <a:rPr lang="en-US" sz="3100" kern="1200" dirty="0">
              <a:effectLst>
                <a:outerShdw blurRad="38100" dist="38100" dir="2700000" algn="tl">
                  <a:srgbClr val="000000">
                    <a:alpha val="43137"/>
                  </a:srgbClr>
                </a:outerShdw>
              </a:effectLst>
            </a:rPr>
            <a:t> Intel</a:t>
          </a:r>
        </a:p>
      </dsp:txBody>
      <dsp:txXfrm>
        <a:off x="144176" y="144176"/>
        <a:ext cx="7712648" cy="5502848"/>
      </dsp:txXfrm>
    </dsp:sp>
    <dsp:sp modelId="{B4B2A9B5-CBBA-C949-942A-35DE101CCDFE}">
      <dsp:nvSpPr>
        <dsp:cNvPr id="0" name=""/>
        <dsp:cNvSpPr/>
      </dsp:nvSpPr>
      <dsp:spPr>
        <a:xfrm>
          <a:off x="200025" y="934624"/>
          <a:ext cx="7600950" cy="5080191"/>
        </a:xfrm>
        <a:prstGeom prst="roundRect">
          <a:avLst>
            <a:gd name="adj" fmla="val 10500"/>
          </a:avLst>
        </a:prstGeom>
        <a:solidFill>
          <a:schemeClr val="accent4"/>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2574188" numCol="1" spcCol="1270" anchor="t" anchorCtr="0">
          <a:noAutofit/>
        </a:bodyPr>
        <a:lstStyle/>
        <a:p>
          <a:pPr marL="0" lvl="0" indent="0" algn="l" defTabSz="1377950" rtl="0">
            <a:lnSpc>
              <a:spcPct val="90000"/>
            </a:lnSpc>
            <a:spcBef>
              <a:spcPct val="0"/>
            </a:spcBef>
            <a:spcAft>
              <a:spcPct val="35000"/>
            </a:spcAft>
            <a:buNone/>
          </a:pPr>
          <a:r>
            <a:rPr lang="en-US" sz="3100" kern="1200" dirty="0" err="1">
              <a:effectLst>
                <a:outerShdw blurRad="38100" dist="38100" dir="2700000" algn="tl">
                  <a:srgbClr val="000000">
                    <a:alpha val="43137"/>
                  </a:srgbClr>
                </a:outerShdw>
              </a:effectLst>
            </a:rPr>
            <a:t>Số</a:t>
          </a:r>
          <a:r>
            <a:rPr lang="en-US" sz="3100" kern="1200" dirty="0">
              <a:effectLst>
                <a:outerShdw blurRad="38100" dist="38100" dir="2700000" algn="tl">
                  <a:srgbClr val="000000">
                    <a:alpha val="43137"/>
                  </a:srgbClr>
                </a:outerShdw>
              </a:effectLst>
            </a:rPr>
            <a:t> </a:t>
          </a:r>
          <a:r>
            <a:rPr lang="en-US" sz="3100" kern="1200" dirty="0" err="1">
              <a:effectLst>
                <a:outerShdw blurRad="38100" dist="38100" dir="2700000" algn="tl">
                  <a:srgbClr val="000000">
                    <a:alpha val="43137"/>
                  </a:srgbClr>
                </a:outerShdw>
              </a:effectLst>
            </a:rPr>
            <a:t>lượng</a:t>
          </a:r>
          <a:r>
            <a:rPr lang="en-US" sz="3100" kern="1200" dirty="0">
              <a:effectLst>
                <a:outerShdw blurRad="38100" dist="38100" dir="2700000" algn="tl">
                  <a:srgbClr val="000000">
                    <a:alpha val="43137"/>
                  </a:srgbClr>
                </a:outerShdw>
              </a:effectLst>
            </a:rPr>
            <a:t> transistor </a:t>
          </a:r>
          <a:r>
            <a:rPr lang="en-US" sz="3100" kern="1200" dirty="0" err="1">
              <a:effectLst>
                <a:outerShdw blurRad="38100" dist="38100" dir="2700000" algn="tl">
                  <a:srgbClr val="000000">
                    <a:alpha val="43137"/>
                  </a:srgbClr>
                </a:outerShdw>
              </a:effectLst>
            </a:rPr>
            <a:t>trên</a:t>
          </a:r>
          <a:r>
            <a:rPr lang="en-US" sz="3100" kern="1200" dirty="0">
              <a:effectLst>
                <a:outerShdw blurRad="38100" dist="38100" dir="2700000" algn="tl">
                  <a:srgbClr val="000000">
                    <a:alpha val="43137"/>
                  </a:srgbClr>
                </a:outerShdw>
              </a:effectLst>
            </a:rPr>
            <a:t> </a:t>
          </a:r>
          <a:r>
            <a:rPr lang="en-US" sz="3100" kern="1200" dirty="0" err="1">
              <a:effectLst>
                <a:outerShdw blurRad="38100" dist="38100" dir="2700000" algn="tl">
                  <a:srgbClr val="000000">
                    <a:alpha val="43137"/>
                  </a:srgbClr>
                </a:outerShdw>
              </a:effectLst>
            </a:rPr>
            <a:t>mỗi</a:t>
          </a:r>
          <a:r>
            <a:rPr lang="en-US" sz="3100" kern="1200" dirty="0">
              <a:effectLst>
                <a:outerShdw blurRad="38100" dist="38100" dir="2700000" algn="tl">
                  <a:srgbClr val="000000">
                    <a:alpha val="43137"/>
                  </a:srgbClr>
                </a:outerShdw>
              </a:effectLst>
            </a:rPr>
            <a:t> chip </a:t>
          </a:r>
          <a:r>
            <a:rPr lang="en-US" sz="3100" kern="1200" dirty="0" err="1">
              <a:effectLst>
                <a:outerShdw blurRad="38100" dist="38100" dir="2700000" algn="tl">
                  <a:srgbClr val="000000">
                    <a:alpha val="43137"/>
                  </a:srgbClr>
                </a:outerShdw>
              </a:effectLst>
            </a:rPr>
            <a:t>sẽ</a:t>
          </a:r>
          <a:r>
            <a:rPr lang="en-US" sz="3100" kern="1200" dirty="0">
              <a:effectLst>
                <a:outerShdw blurRad="38100" dist="38100" dir="2700000" algn="tl">
                  <a:srgbClr val="000000">
                    <a:alpha val="43137"/>
                  </a:srgbClr>
                </a:outerShdw>
              </a:effectLst>
            </a:rPr>
            <a:t> </a:t>
          </a:r>
          <a:r>
            <a:rPr lang="en-US" sz="3100" kern="1200" dirty="0" err="1">
              <a:effectLst>
                <a:outerShdw blurRad="38100" dist="38100" dir="2700000" algn="tl">
                  <a:srgbClr val="000000">
                    <a:alpha val="43137"/>
                  </a:srgbClr>
                </a:outerShdw>
              </a:effectLst>
            </a:rPr>
            <a:t>tăng</a:t>
          </a:r>
          <a:r>
            <a:rPr lang="en-US" sz="3100" kern="1200" dirty="0">
              <a:effectLst>
                <a:outerShdw blurRad="38100" dist="38100" dir="2700000" algn="tl">
                  <a:srgbClr val="000000">
                    <a:alpha val="43137"/>
                  </a:srgbClr>
                </a:outerShdw>
              </a:effectLst>
            </a:rPr>
            <a:t> </a:t>
          </a:r>
          <a:r>
            <a:rPr lang="en-US" sz="3100" kern="1200" dirty="0" err="1">
              <a:effectLst>
                <a:outerShdw blurRad="38100" dist="38100" dir="2700000" algn="tl">
                  <a:srgbClr val="000000">
                    <a:alpha val="43137"/>
                  </a:srgbClr>
                </a:outerShdw>
              </a:effectLst>
            </a:rPr>
            <a:t>lên</a:t>
          </a:r>
          <a:r>
            <a:rPr lang="en-US" sz="3100" kern="1200" dirty="0">
              <a:effectLst>
                <a:outerShdw blurRad="38100" dist="38100" dir="2700000" algn="tl">
                  <a:srgbClr val="000000">
                    <a:alpha val="43137"/>
                  </a:srgbClr>
                </a:outerShdw>
              </a:effectLst>
            </a:rPr>
            <a:t> </a:t>
          </a:r>
          <a:r>
            <a:rPr lang="en-US" sz="3100" kern="1200" dirty="0" err="1">
              <a:effectLst>
                <a:outerShdw blurRad="38100" dist="38100" dir="2700000" algn="tl">
                  <a:srgbClr val="000000">
                    <a:alpha val="43137"/>
                  </a:srgbClr>
                </a:outerShdw>
              </a:effectLst>
            </a:rPr>
            <a:t>gấp</a:t>
          </a:r>
          <a:r>
            <a:rPr lang="en-US" sz="3100" kern="1200" dirty="0">
              <a:effectLst>
                <a:outerShdw blurRad="38100" dist="38100" dir="2700000" algn="tl">
                  <a:srgbClr val="000000">
                    <a:alpha val="43137"/>
                  </a:srgbClr>
                </a:outerShdw>
              </a:effectLst>
            </a:rPr>
            <a:t> </a:t>
          </a:r>
          <a:r>
            <a:rPr lang="en-US" sz="3100" kern="1200" dirty="0" err="1">
              <a:effectLst>
                <a:outerShdw blurRad="38100" dist="38100" dir="2700000" algn="tl">
                  <a:srgbClr val="000000">
                    <a:alpha val="43137"/>
                  </a:srgbClr>
                </a:outerShdw>
              </a:effectLst>
            </a:rPr>
            <a:t>đôi</a:t>
          </a:r>
          <a:r>
            <a:rPr lang="en-US" sz="3100" kern="1200" dirty="0">
              <a:effectLst>
                <a:outerShdw blurRad="38100" dist="38100" dir="2700000" algn="tl">
                  <a:srgbClr val="000000">
                    <a:alpha val="43137"/>
                  </a:srgbClr>
                </a:outerShdw>
              </a:effectLst>
            </a:rPr>
            <a:t> </a:t>
          </a:r>
          <a:r>
            <a:rPr lang="en-US" sz="3100" kern="1200" dirty="0" err="1">
              <a:effectLst>
                <a:outerShdw blurRad="38100" dist="38100" dir="2700000" algn="tl">
                  <a:srgbClr val="000000">
                    <a:alpha val="43137"/>
                  </a:srgbClr>
                </a:outerShdw>
              </a:effectLst>
            </a:rPr>
            <a:t>sau</a:t>
          </a:r>
          <a:r>
            <a:rPr lang="en-US" sz="3100" kern="1200" dirty="0">
              <a:effectLst>
                <a:outerShdw blurRad="38100" dist="38100" dir="2700000" algn="tl">
                  <a:srgbClr val="000000">
                    <a:alpha val="43137"/>
                  </a:srgbClr>
                </a:outerShdw>
              </a:effectLst>
            </a:rPr>
            <a:t> </a:t>
          </a:r>
          <a:r>
            <a:rPr lang="en-US" sz="3100" kern="1200" dirty="0" err="1">
              <a:effectLst>
                <a:outerShdw blurRad="38100" dist="38100" dir="2700000" algn="tl">
                  <a:srgbClr val="000000">
                    <a:alpha val="43137"/>
                  </a:srgbClr>
                </a:outerShdw>
              </a:effectLst>
            </a:rPr>
            <a:t>mỗi</a:t>
          </a:r>
          <a:r>
            <a:rPr lang="en-US" sz="3100" kern="1200" dirty="0">
              <a:effectLst>
                <a:outerShdw blurRad="38100" dist="38100" dir="2700000" algn="tl">
                  <a:srgbClr val="000000">
                    <a:alpha val="43137"/>
                  </a:srgbClr>
                </a:outerShdw>
              </a:effectLst>
            </a:rPr>
            <a:t> </a:t>
          </a:r>
          <a:r>
            <a:rPr lang="en-US" sz="3100" kern="1200" dirty="0" err="1">
              <a:effectLst>
                <a:outerShdw blurRad="38100" dist="38100" dir="2700000" algn="tl">
                  <a:srgbClr val="000000">
                    <a:alpha val="43137"/>
                  </a:srgbClr>
                </a:outerShdw>
              </a:effectLst>
            </a:rPr>
            <a:t>năm</a:t>
          </a:r>
          <a:r>
            <a:rPr lang="en-US" sz="3100" kern="1200" dirty="0">
              <a:effectLst>
                <a:outerShdw blurRad="38100" dist="38100" dir="2700000" algn="tl">
                  <a:srgbClr val="000000">
                    <a:alpha val="43137"/>
                  </a:srgbClr>
                </a:outerShdw>
              </a:effectLst>
            </a:rPr>
            <a:t> </a:t>
          </a:r>
          <a:r>
            <a:rPr lang="en-US" sz="3100" kern="1200" dirty="0" err="1">
              <a:effectLst>
                <a:outerShdw blurRad="38100" dist="38100" dir="2700000" algn="tl">
                  <a:srgbClr val="000000">
                    <a:alpha val="43137"/>
                  </a:srgbClr>
                </a:outerShdw>
              </a:effectLst>
            </a:rPr>
            <a:t>với</a:t>
          </a:r>
          <a:r>
            <a:rPr lang="en-US" sz="3100" kern="1200" dirty="0">
              <a:effectLst>
                <a:outerShdw blurRad="38100" dist="38100" dir="2700000" algn="tl">
                  <a:srgbClr val="000000">
                    <a:alpha val="43137"/>
                  </a:srgbClr>
                </a:outerShdw>
              </a:effectLst>
            </a:rPr>
            <a:t> </a:t>
          </a:r>
          <a:r>
            <a:rPr lang="en-US" sz="3100" kern="1200" dirty="0" err="1">
              <a:effectLst>
                <a:outerShdw blurRad="38100" dist="38100" dir="2700000" algn="tl">
                  <a:srgbClr val="000000">
                    <a:alpha val="43137"/>
                  </a:srgbClr>
                </a:outerShdw>
              </a:effectLst>
            </a:rPr>
            <a:t>giá</a:t>
          </a:r>
          <a:r>
            <a:rPr lang="en-US" sz="3100" kern="1200" dirty="0">
              <a:effectLst>
                <a:outerShdw blurRad="38100" dist="38100" dir="2700000" algn="tl">
                  <a:srgbClr val="000000">
                    <a:alpha val="43137"/>
                  </a:srgbClr>
                </a:outerShdw>
              </a:effectLst>
            </a:rPr>
            <a:t> </a:t>
          </a:r>
          <a:r>
            <a:rPr lang="en-US" sz="3100" kern="1200" dirty="0" err="1">
              <a:effectLst>
                <a:outerShdw blurRad="38100" dist="38100" dir="2700000" algn="tl">
                  <a:srgbClr val="000000">
                    <a:alpha val="43137"/>
                  </a:srgbClr>
                </a:outerShdw>
              </a:effectLst>
            </a:rPr>
            <a:t>thành</a:t>
          </a:r>
          <a:r>
            <a:rPr lang="en-US" sz="3100" kern="1200" dirty="0">
              <a:effectLst>
                <a:outerShdw blurRad="38100" dist="38100" dir="2700000" algn="tl">
                  <a:srgbClr val="000000">
                    <a:alpha val="43137"/>
                  </a:srgbClr>
                </a:outerShdw>
              </a:effectLst>
            </a:rPr>
            <a:t> </a:t>
          </a:r>
          <a:r>
            <a:rPr lang="en-US" sz="3100" kern="1200" dirty="0" err="1">
              <a:effectLst>
                <a:outerShdw blurRad="38100" dist="38100" dir="2700000" algn="tl">
                  <a:srgbClr val="000000">
                    <a:alpha val="43137"/>
                  </a:srgbClr>
                </a:outerShdw>
              </a:effectLst>
            </a:rPr>
            <a:t>không</a:t>
          </a:r>
          <a:r>
            <a:rPr lang="en-US" sz="3100" kern="1200" dirty="0">
              <a:effectLst>
                <a:outerShdw blurRad="38100" dist="38100" dir="2700000" algn="tl">
                  <a:srgbClr val="000000">
                    <a:alpha val="43137"/>
                  </a:srgbClr>
                </a:outerShdw>
              </a:effectLst>
            </a:rPr>
            <a:t> </a:t>
          </a:r>
          <a:r>
            <a:rPr lang="en-US" sz="3100" kern="1200" dirty="0" err="1">
              <a:effectLst>
                <a:outerShdw blurRad="38100" dist="38100" dir="2700000" algn="tl">
                  <a:srgbClr val="000000">
                    <a:alpha val="43137"/>
                  </a:srgbClr>
                </a:outerShdw>
              </a:effectLst>
            </a:rPr>
            <a:t>đổi</a:t>
          </a:r>
          <a:endParaRPr lang="en-US" sz="3100" kern="1200" dirty="0">
            <a:effectLst>
              <a:outerShdw blurRad="38100" dist="38100" dir="2700000" algn="tl">
                <a:srgbClr val="000000">
                  <a:alpha val="43137"/>
                </a:srgbClr>
              </a:outerShdw>
            </a:effectLst>
          </a:endParaRPr>
        </a:p>
      </dsp:txBody>
      <dsp:txXfrm>
        <a:off x="356258" y="1090857"/>
        <a:ext cx="7288484" cy="4767725"/>
      </dsp:txXfrm>
    </dsp:sp>
    <dsp:sp modelId="{EA68CD54-2321-944A-9097-D8C9F2E9C2D9}">
      <dsp:nvSpPr>
        <dsp:cNvPr id="0" name=""/>
        <dsp:cNvSpPr/>
      </dsp:nvSpPr>
      <dsp:spPr>
        <a:xfrm>
          <a:off x="390048" y="2866644"/>
          <a:ext cx="1520190" cy="2330958"/>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kern="1200" dirty="0" err="1">
              <a:effectLst/>
            </a:rPr>
            <a:t>Tốc</a:t>
          </a:r>
          <a:r>
            <a:rPr lang="en-US" sz="1600" b="0" kern="1200" dirty="0">
              <a:effectLst/>
            </a:rPr>
            <a:t> </a:t>
          </a:r>
          <a:r>
            <a:rPr lang="en-US" sz="1600" b="0" kern="1200" dirty="0" err="1">
              <a:effectLst/>
            </a:rPr>
            <a:t>độ</a:t>
          </a:r>
          <a:r>
            <a:rPr lang="en-US" sz="1600" b="0" kern="1200" dirty="0">
              <a:effectLst/>
            </a:rPr>
            <a:t> </a:t>
          </a:r>
          <a:r>
            <a:rPr lang="en-US" sz="1600" b="0" kern="1200" dirty="0" err="1">
              <a:effectLst/>
            </a:rPr>
            <a:t>sau</a:t>
          </a:r>
          <a:r>
            <a:rPr lang="en-US" sz="1600" b="0" kern="1200" dirty="0">
              <a:effectLst/>
            </a:rPr>
            <a:t> </a:t>
          </a:r>
          <a:r>
            <a:rPr lang="en-US" sz="1600" b="0" kern="1200" dirty="0" err="1">
              <a:effectLst/>
            </a:rPr>
            <a:t>đó</a:t>
          </a:r>
          <a:r>
            <a:rPr lang="en-US" sz="1600" b="0" kern="1200" dirty="0">
              <a:effectLst/>
            </a:rPr>
            <a:t> </a:t>
          </a:r>
          <a:r>
            <a:rPr lang="en-US" sz="1600" b="0" kern="1200" dirty="0" err="1">
              <a:effectLst/>
            </a:rPr>
            <a:t>chậm</a:t>
          </a:r>
          <a:r>
            <a:rPr lang="en-US" sz="1600" b="0" kern="1200" dirty="0">
              <a:effectLst/>
            </a:rPr>
            <a:t> </a:t>
          </a:r>
          <a:r>
            <a:rPr lang="en-US" sz="1600" b="0" kern="1200" dirty="0" err="1">
              <a:effectLst/>
            </a:rPr>
            <a:t>lại</a:t>
          </a:r>
          <a:r>
            <a:rPr lang="en-US" sz="1600" b="0" kern="1200" dirty="0">
              <a:effectLst/>
            </a:rPr>
            <a:t> </a:t>
          </a:r>
          <a:r>
            <a:rPr lang="en-US" sz="1600" b="0" kern="1200" dirty="0" err="1">
              <a:effectLst/>
            </a:rPr>
            <a:t>thành</a:t>
          </a:r>
          <a:r>
            <a:rPr lang="en-US" sz="1600" b="0" kern="1200" dirty="0">
              <a:effectLst/>
            </a:rPr>
            <a:t> </a:t>
          </a:r>
          <a:r>
            <a:rPr lang="en-US" sz="1600" b="0" kern="1200" dirty="0" err="1">
              <a:effectLst/>
            </a:rPr>
            <a:t>gấp</a:t>
          </a:r>
          <a:r>
            <a:rPr lang="en-US" sz="1600" b="0" kern="1200" dirty="0">
              <a:effectLst/>
            </a:rPr>
            <a:t> </a:t>
          </a:r>
          <a:r>
            <a:rPr lang="en-US" sz="1600" b="0" kern="1200" dirty="0" err="1">
              <a:effectLst/>
            </a:rPr>
            <a:t>đôi</a:t>
          </a:r>
          <a:r>
            <a:rPr lang="en-US" sz="1600" b="0" kern="1200" dirty="0">
              <a:effectLst/>
            </a:rPr>
            <a:t> </a:t>
          </a:r>
          <a:r>
            <a:rPr lang="en-US" sz="1600" b="0" kern="1200" dirty="0" err="1">
              <a:effectLst/>
            </a:rPr>
            <a:t>sau</a:t>
          </a:r>
          <a:r>
            <a:rPr lang="en-US" sz="1600" b="0" kern="1200" dirty="0">
              <a:effectLst/>
            </a:rPr>
            <a:t> </a:t>
          </a:r>
          <a:r>
            <a:rPr lang="en-US" sz="1600" b="0" kern="1200" dirty="0" err="1">
              <a:effectLst/>
            </a:rPr>
            <a:t>mỗi</a:t>
          </a:r>
          <a:r>
            <a:rPr lang="en-US" sz="1600" b="0" kern="1200" dirty="0">
              <a:effectLst/>
            </a:rPr>
            <a:t> 18 </a:t>
          </a:r>
          <a:r>
            <a:rPr lang="en-US" sz="1600" b="0" kern="1200" dirty="0" err="1">
              <a:effectLst/>
            </a:rPr>
            <a:t>tháng</a:t>
          </a:r>
          <a:r>
            <a:rPr lang="en-US" sz="1600" b="0" kern="1200" dirty="0">
              <a:effectLst/>
            </a:rPr>
            <a:t> </a:t>
          </a:r>
          <a:r>
            <a:rPr lang="en-US" sz="1600" b="0" kern="1200" dirty="0" err="1">
              <a:effectLst/>
            </a:rPr>
            <a:t>vào</a:t>
          </a:r>
          <a:r>
            <a:rPr lang="en-US" sz="1600" b="0" kern="1200" dirty="0">
              <a:effectLst/>
            </a:rPr>
            <a:t> </a:t>
          </a:r>
          <a:r>
            <a:rPr lang="en-US" sz="1600" b="0" kern="1200" dirty="0" err="1">
              <a:effectLst/>
            </a:rPr>
            <a:t>những</a:t>
          </a:r>
          <a:r>
            <a:rPr lang="en-US" sz="1600" b="0" kern="1200" dirty="0">
              <a:effectLst/>
            </a:rPr>
            <a:t> </a:t>
          </a:r>
          <a:r>
            <a:rPr lang="en-US" sz="1600" b="0" kern="1200" dirty="0" err="1">
              <a:effectLst/>
            </a:rPr>
            <a:t>năm</a:t>
          </a:r>
          <a:r>
            <a:rPr lang="en-US" sz="1600" b="0" kern="1200" dirty="0">
              <a:effectLst/>
            </a:rPr>
            <a:t> 1970 </a:t>
          </a:r>
          <a:r>
            <a:rPr lang="en-US" sz="1600" b="0" kern="1200" dirty="0" err="1">
              <a:effectLst/>
            </a:rPr>
            <a:t>và</a:t>
          </a:r>
          <a:r>
            <a:rPr lang="en-US" sz="1600" b="0" kern="1200" dirty="0">
              <a:effectLst/>
            </a:rPr>
            <a:t> </a:t>
          </a:r>
          <a:r>
            <a:rPr lang="en-US" sz="1600" b="0" kern="1200" dirty="0" err="1">
              <a:effectLst/>
            </a:rPr>
            <a:t>duy</a:t>
          </a:r>
          <a:r>
            <a:rPr lang="en-US" sz="1600" b="0" kern="1200" dirty="0">
              <a:effectLst/>
            </a:rPr>
            <a:t> </a:t>
          </a:r>
          <a:r>
            <a:rPr lang="en-US" sz="1600" b="0" kern="1200" dirty="0" err="1">
              <a:effectLst/>
            </a:rPr>
            <a:t>trì</a:t>
          </a:r>
          <a:r>
            <a:rPr lang="en-US" sz="1600" b="0" kern="1200" dirty="0">
              <a:effectLst/>
            </a:rPr>
            <a:t> </a:t>
          </a:r>
          <a:r>
            <a:rPr lang="en-US" sz="1600" b="0" kern="1200" dirty="0" err="1">
              <a:effectLst/>
            </a:rPr>
            <a:t>cho</a:t>
          </a:r>
          <a:r>
            <a:rPr lang="en-US" sz="1600" b="0" kern="1200" dirty="0">
              <a:effectLst/>
            </a:rPr>
            <a:t> </a:t>
          </a:r>
          <a:r>
            <a:rPr lang="en-US" sz="1600" b="0" kern="1200" dirty="0" err="1">
              <a:effectLst/>
            </a:rPr>
            <a:t>đến</a:t>
          </a:r>
          <a:r>
            <a:rPr lang="en-US" sz="1600" b="0" kern="1200" dirty="0">
              <a:effectLst/>
            </a:rPr>
            <a:t> </a:t>
          </a:r>
          <a:r>
            <a:rPr lang="en-US" sz="1600" b="0" kern="1200" dirty="0" err="1">
              <a:effectLst/>
            </a:rPr>
            <a:t>ngày</a:t>
          </a:r>
          <a:r>
            <a:rPr lang="en-US" sz="1600" b="0" kern="1200" dirty="0">
              <a:effectLst/>
            </a:rPr>
            <a:t> nay</a:t>
          </a:r>
        </a:p>
      </dsp:txBody>
      <dsp:txXfrm>
        <a:off x="436799" y="2913395"/>
        <a:ext cx="1426688" cy="2237456"/>
      </dsp:txXfrm>
    </dsp:sp>
    <dsp:sp modelId="{9EC0930A-9BAA-D347-A334-BC7E180A4743}">
      <dsp:nvSpPr>
        <dsp:cNvPr id="0" name=""/>
        <dsp:cNvSpPr/>
      </dsp:nvSpPr>
      <dsp:spPr>
        <a:xfrm>
          <a:off x="2080260" y="2564551"/>
          <a:ext cx="5520690" cy="2978576"/>
        </a:xfrm>
        <a:prstGeom prst="roundRect">
          <a:avLst>
            <a:gd name="adj" fmla="val 10500"/>
          </a:avLst>
        </a:prstGeom>
        <a:solidFill>
          <a:schemeClr val="accent3"/>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307524" numCol="1" spcCol="1270" anchor="t" anchorCtr="0">
          <a:noAutofit/>
        </a:bodyPr>
        <a:lstStyle/>
        <a:p>
          <a:pPr marL="0" lvl="0" indent="0" algn="l" defTabSz="1377950" rtl="0">
            <a:lnSpc>
              <a:spcPct val="90000"/>
            </a:lnSpc>
            <a:spcBef>
              <a:spcPct val="0"/>
            </a:spcBef>
            <a:spcAft>
              <a:spcPct val="35000"/>
            </a:spcAft>
            <a:buNone/>
          </a:pPr>
          <a:r>
            <a:rPr lang="en-US" sz="3100" kern="1200" dirty="0" err="1">
              <a:effectLst>
                <a:outerShdw blurRad="38100" dist="38100" dir="2700000" algn="tl">
                  <a:srgbClr val="000000">
                    <a:alpha val="43137"/>
                  </a:srgbClr>
                </a:outerShdw>
              </a:effectLst>
            </a:rPr>
            <a:t>Hệ</a:t>
          </a:r>
          <a:r>
            <a:rPr lang="en-US" sz="3100" kern="1200" dirty="0">
              <a:effectLst>
                <a:outerShdw blurRad="38100" dist="38100" dir="2700000" algn="tl">
                  <a:srgbClr val="000000">
                    <a:alpha val="43137"/>
                  </a:srgbClr>
                </a:outerShdw>
              </a:effectLst>
            </a:rPr>
            <a:t> </a:t>
          </a:r>
          <a:r>
            <a:rPr lang="en-US" sz="3100" kern="1200" dirty="0" err="1">
              <a:effectLst>
                <a:outerShdw blurRad="38100" dist="38100" dir="2700000" algn="tl">
                  <a:srgbClr val="000000">
                    <a:alpha val="43137"/>
                  </a:srgbClr>
                </a:outerShdw>
              </a:effectLst>
            </a:rPr>
            <a:t>quả</a:t>
          </a:r>
          <a:r>
            <a:rPr lang="en-US" sz="3100" kern="1200" dirty="0">
              <a:effectLst>
                <a:outerShdw blurRad="38100" dist="38100" dir="2700000" algn="tl">
                  <a:srgbClr val="000000">
                    <a:alpha val="43137"/>
                  </a:srgbClr>
                </a:outerShdw>
              </a:effectLst>
            </a:rPr>
            <a:t> </a:t>
          </a:r>
          <a:r>
            <a:rPr lang="en-US" sz="3100" kern="1200" dirty="0" err="1">
              <a:effectLst>
                <a:outerShdw blurRad="38100" dist="38100" dir="2700000" algn="tl">
                  <a:srgbClr val="000000">
                    <a:alpha val="43137"/>
                  </a:srgbClr>
                </a:outerShdw>
              </a:effectLst>
            </a:rPr>
            <a:t>của</a:t>
          </a:r>
          <a:r>
            <a:rPr lang="en-US" sz="3100" kern="1200" dirty="0">
              <a:effectLst>
                <a:outerShdw blurRad="38100" dist="38100" dir="2700000" algn="tl">
                  <a:srgbClr val="000000">
                    <a:alpha val="43137"/>
                  </a:srgbClr>
                </a:outerShdw>
              </a:effectLst>
            </a:rPr>
            <a:t> </a:t>
          </a:r>
          <a:r>
            <a:rPr lang="en-US" sz="3100" kern="1200" dirty="0" err="1">
              <a:effectLst>
                <a:outerShdw blurRad="38100" dist="38100" dir="2700000" algn="tl">
                  <a:srgbClr val="000000">
                    <a:alpha val="43137"/>
                  </a:srgbClr>
                </a:outerShdw>
              </a:effectLst>
            </a:rPr>
            <a:t>quy</a:t>
          </a:r>
          <a:r>
            <a:rPr lang="en-US" sz="3100" kern="1200" dirty="0">
              <a:effectLst>
                <a:outerShdw blurRad="38100" dist="38100" dir="2700000" algn="tl">
                  <a:srgbClr val="000000">
                    <a:alpha val="43137"/>
                  </a:srgbClr>
                </a:outerShdw>
              </a:effectLst>
            </a:rPr>
            <a:t> </a:t>
          </a:r>
          <a:r>
            <a:rPr lang="en-US" sz="3100" kern="1200" dirty="0" err="1">
              <a:effectLst>
                <a:outerShdw blurRad="38100" dist="38100" dir="2700000" algn="tl">
                  <a:srgbClr val="000000">
                    <a:alpha val="43137"/>
                  </a:srgbClr>
                </a:outerShdw>
              </a:effectLst>
            </a:rPr>
            <a:t>luật</a:t>
          </a:r>
          <a:r>
            <a:rPr lang="en-US" sz="3100" kern="1200" dirty="0">
              <a:effectLst>
                <a:outerShdw blurRad="38100" dist="38100" dir="2700000" algn="tl">
                  <a:srgbClr val="000000">
                    <a:alpha val="43137"/>
                  </a:srgbClr>
                </a:outerShdw>
              </a:effectLst>
            </a:rPr>
            <a:t> Moore: </a:t>
          </a:r>
        </a:p>
      </dsp:txBody>
      <dsp:txXfrm>
        <a:off x="2171861" y="2656152"/>
        <a:ext cx="5337488" cy="2795374"/>
      </dsp:txXfrm>
    </dsp:sp>
    <dsp:sp modelId="{91813869-71C4-7749-AA7F-6F71B8046448}">
      <dsp:nvSpPr>
        <dsp:cNvPr id="0" name=""/>
        <dsp:cNvSpPr/>
      </dsp:nvSpPr>
      <dsp:spPr>
        <a:xfrm>
          <a:off x="2218277" y="3310882"/>
          <a:ext cx="1029468" cy="2296682"/>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kern="1200" dirty="0" err="1">
              <a:effectLst/>
            </a:rPr>
            <a:t>Giá</a:t>
          </a:r>
          <a:r>
            <a:rPr lang="en-US" sz="1600" b="0" kern="1200" dirty="0">
              <a:effectLst/>
            </a:rPr>
            <a:t> </a:t>
          </a:r>
          <a:r>
            <a:rPr lang="en-US" sz="1600" b="0" kern="1200" dirty="0" err="1">
              <a:effectLst/>
            </a:rPr>
            <a:t>thành</a:t>
          </a:r>
          <a:r>
            <a:rPr lang="en-US" sz="1600" b="0" kern="1200" dirty="0">
              <a:effectLst/>
            </a:rPr>
            <a:t> </a:t>
          </a:r>
          <a:r>
            <a:rPr lang="en-US" sz="1600" b="0" kern="1200" dirty="0" err="1">
              <a:effectLst/>
            </a:rPr>
            <a:t>của</a:t>
          </a:r>
          <a:r>
            <a:rPr lang="en-US" sz="1600" b="0" kern="1200" dirty="0">
              <a:effectLst/>
            </a:rPr>
            <a:t> </a:t>
          </a:r>
          <a:r>
            <a:rPr lang="en-US" sz="1600" b="0" kern="1200" dirty="0" err="1">
              <a:effectLst/>
            </a:rPr>
            <a:t>mạch</a:t>
          </a:r>
          <a:r>
            <a:rPr lang="en-US" sz="1600" b="0" kern="1200" dirty="0">
              <a:effectLst/>
            </a:rPr>
            <a:t> </a:t>
          </a:r>
          <a:r>
            <a:rPr lang="en-US" sz="1600" b="0" kern="1200" dirty="0" err="1">
              <a:effectLst/>
            </a:rPr>
            <a:t>bộ</a:t>
          </a:r>
          <a:r>
            <a:rPr lang="en-US" sz="1600" b="0" kern="1200" dirty="0">
              <a:effectLst/>
            </a:rPr>
            <a:t> </a:t>
          </a:r>
          <a:r>
            <a:rPr lang="en-US" sz="1600" b="0" kern="1200" dirty="0" err="1">
              <a:effectLst/>
            </a:rPr>
            <a:t>nhớ</a:t>
          </a:r>
          <a:r>
            <a:rPr lang="en-US" sz="1600" b="0" kern="1200" dirty="0">
              <a:effectLst/>
            </a:rPr>
            <a:t> </a:t>
          </a:r>
          <a:r>
            <a:rPr lang="en-US" sz="1600" b="0" kern="1200" dirty="0" err="1">
              <a:effectLst/>
            </a:rPr>
            <a:t>và</a:t>
          </a:r>
          <a:r>
            <a:rPr lang="en-US" sz="1600" b="0" kern="1200" dirty="0">
              <a:effectLst/>
            </a:rPr>
            <a:t> logic </a:t>
          </a:r>
          <a:r>
            <a:rPr lang="en-US" sz="1600" b="0" kern="1200" dirty="0" err="1">
              <a:effectLst/>
            </a:rPr>
            <a:t>máy</a:t>
          </a:r>
          <a:r>
            <a:rPr lang="en-US" sz="1600" b="0" kern="1200" dirty="0">
              <a:effectLst/>
            </a:rPr>
            <a:t> </a:t>
          </a:r>
          <a:r>
            <a:rPr lang="en-US" sz="1600" b="0" kern="1200" dirty="0" err="1">
              <a:effectLst/>
            </a:rPr>
            <a:t>tính</a:t>
          </a:r>
          <a:r>
            <a:rPr lang="en-US" sz="1600" b="0" kern="1200" dirty="0">
              <a:effectLst/>
            </a:rPr>
            <a:t> </a:t>
          </a:r>
          <a:r>
            <a:rPr lang="en-US" sz="1600" b="0" kern="1200" dirty="0" err="1">
              <a:effectLst/>
            </a:rPr>
            <a:t>đã</a:t>
          </a:r>
          <a:r>
            <a:rPr lang="en-US" sz="1600" b="0" kern="1200" dirty="0">
              <a:effectLst/>
            </a:rPr>
            <a:t> </a:t>
          </a:r>
          <a:r>
            <a:rPr lang="en-US" sz="1600" b="0" kern="1200" dirty="0" err="1">
              <a:effectLst/>
            </a:rPr>
            <a:t>giảm</a:t>
          </a:r>
          <a:r>
            <a:rPr lang="en-US" sz="1600" b="0" kern="1200" dirty="0">
              <a:effectLst/>
            </a:rPr>
            <a:t> </a:t>
          </a:r>
          <a:r>
            <a:rPr lang="en-US" sz="1600" b="0" kern="1200" dirty="0" err="1">
              <a:effectLst/>
            </a:rPr>
            <a:t>rất</a:t>
          </a:r>
          <a:r>
            <a:rPr lang="en-US" sz="1600" b="0" kern="1200" dirty="0">
              <a:effectLst/>
            </a:rPr>
            <a:t> </a:t>
          </a:r>
          <a:r>
            <a:rPr lang="en-US" sz="1600" b="0" kern="1200" dirty="0" err="1">
              <a:effectLst/>
            </a:rPr>
            <a:t>mạnh</a:t>
          </a:r>
          <a:endParaRPr lang="en-US" sz="1600" b="0" kern="1200" dirty="0">
            <a:effectLst/>
          </a:endParaRPr>
        </a:p>
      </dsp:txBody>
      <dsp:txXfrm>
        <a:off x="2249937" y="3342542"/>
        <a:ext cx="966148" cy="2233362"/>
      </dsp:txXfrm>
    </dsp:sp>
    <dsp:sp modelId="{43D95310-0335-8948-925B-493826D68CA7}">
      <dsp:nvSpPr>
        <dsp:cNvPr id="0" name=""/>
        <dsp:cNvSpPr/>
      </dsp:nvSpPr>
      <dsp:spPr>
        <a:xfrm>
          <a:off x="3271303" y="3310877"/>
          <a:ext cx="1029468" cy="2296692"/>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kern="1200" dirty="0" err="1">
              <a:effectLst/>
            </a:rPr>
            <a:t>Chiều</a:t>
          </a:r>
          <a:r>
            <a:rPr lang="en-US" sz="1600" b="0" kern="1200" dirty="0">
              <a:effectLst/>
            </a:rPr>
            <a:t> </a:t>
          </a:r>
          <a:r>
            <a:rPr lang="en-US" sz="1600" b="0" kern="1200" dirty="0" err="1">
              <a:effectLst/>
            </a:rPr>
            <a:t>dài</a:t>
          </a:r>
          <a:r>
            <a:rPr lang="en-US" sz="1600" b="0" kern="1200" dirty="0">
              <a:effectLst/>
            </a:rPr>
            <a:t> </a:t>
          </a:r>
          <a:r>
            <a:rPr lang="en-US" sz="1600" b="0" kern="1200" dirty="0" err="1">
              <a:effectLst/>
            </a:rPr>
            <a:t>đường</a:t>
          </a:r>
          <a:r>
            <a:rPr lang="en-US" sz="1600" b="0" kern="1200" dirty="0">
              <a:effectLst/>
            </a:rPr>
            <a:t> </a:t>
          </a:r>
          <a:r>
            <a:rPr lang="en-US" sz="1600" b="0" kern="1200" dirty="0" err="1">
              <a:effectLst/>
            </a:rPr>
            <a:t>dẫn</a:t>
          </a:r>
          <a:r>
            <a:rPr lang="en-US" sz="1600" b="0" kern="1200" dirty="0">
              <a:effectLst/>
            </a:rPr>
            <a:t> </a:t>
          </a:r>
          <a:r>
            <a:rPr lang="en-US" sz="1600" b="0" kern="1200" dirty="0" err="1">
              <a:effectLst/>
            </a:rPr>
            <a:t>điện</a:t>
          </a:r>
          <a:r>
            <a:rPr lang="en-US" sz="1600" b="0" kern="1200" dirty="0">
              <a:effectLst/>
            </a:rPr>
            <a:t> </a:t>
          </a:r>
          <a:r>
            <a:rPr lang="en-US" sz="1600" b="0" kern="1200" dirty="0" err="1">
              <a:effectLst/>
            </a:rPr>
            <a:t>được</a:t>
          </a:r>
          <a:r>
            <a:rPr lang="en-US" sz="1600" b="0" kern="1200" dirty="0">
              <a:effectLst/>
            </a:rPr>
            <a:t> </a:t>
          </a:r>
          <a:r>
            <a:rPr lang="en-US" sz="1600" b="0" kern="1200" dirty="0" err="1">
              <a:effectLst/>
            </a:rPr>
            <a:t>rút</a:t>
          </a:r>
          <a:r>
            <a:rPr lang="en-US" sz="1600" b="0" kern="1200" dirty="0">
              <a:effectLst/>
            </a:rPr>
            <a:t> </a:t>
          </a:r>
          <a:r>
            <a:rPr lang="en-US" sz="1600" b="0" kern="1200" dirty="0" err="1">
              <a:effectLst/>
            </a:rPr>
            <a:t>ngắn</a:t>
          </a:r>
          <a:r>
            <a:rPr lang="en-US" sz="1600" b="0" kern="1200" dirty="0">
              <a:effectLst/>
            </a:rPr>
            <a:t>, </a:t>
          </a:r>
          <a:r>
            <a:rPr lang="en-US" sz="1600" b="0" kern="1200" dirty="0" err="1">
              <a:effectLst/>
            </a:rPr>
            <a:t>tốc</a:t>
          </a:r>
          <a:r>
            <a:rPr lang="en-US" sz="1600" b="0" kern="1200" dirty="0">
              <a:effectLst/>
            </a:rPr>
            <a:t> </a:t>
          </a:r>
          <a:r>
            <a:rPr lang="en-US" sz="1600" b="0" kern="1200" dirty="0" err="1">
              <a:effectLst/>
            </a:rPr>
            <a:t>độ</a:t>
          </a:r>
          <a:r>
            <a:rPr lang="en-US" sz="1600" b="0" kern="1200" dirty="0">
              <a:effectLst/>
            </a:rPr>
            <a:t> </a:t>
          </a:r>
          <a:r>
            <a:rPr lang="en-US" sz="1600" b="0" kern="1200" dirty="0" err="1">
              <a:effectLst/>
            </a:rPr>
            <a:t>hoạt</a:t>
          </a:r>
          <a:r>
            <a:rPr lang="en-US" sz="1600" b="0" kern="1200" dirty="0">
              <a:effectLst/>
            </a:rPr>
            <a:t> </a:t>
          </a:r>
          <a:r>
            <a:rPr lang="en-US" sz="1600" b="0" kern="1200" dirty="0" err="1">
              <a:effectLst/>
            </a:rPr>
            <a:t>động</a:t>
          </a:r>
          <a:r>
            <a:rPr lang="en-US" sz="1600" b="0" kern="1200" dirty="0">
              <a:effectLst/>
            </a:rPr>
            <a:t> </a:t>
          </a:r>
          <a:r>
            <a:rPr lang="en-US" sz="1600" b="0" kern="1200" dirty="0" err="1">
              <a:effectLst/>
            </a:rPr>
            <a:t>tăng</a:t>
          </a:r>
          <a:endParaRPr lang="en-US" sz="1600" b="0" kern="1200" dirty="0">
            <a:effectLst/>
          </a:endParaRPr>
        </a:p>
      </dsp:txBody>
      <dsp:txXfrm>
        <a:off x="3302963" y="3342537"/>
        <a:ext cx="966148" cy="2233372"/>
      </dsp:txXfrm>
    </dsp:sp>
    <dsp:sp modelId="{2BFD2A48-BAFB-C448-9560-380462349BFA}">
      <dsp:nvSpPr>
        <dsp:cNvPr id="0" name=""/>
        <dsp:cNvSpPr/>
      </dsp:nvSpPr>
      <dsp:spPr>
        <a:xfrm>
          <a:off x="4324329" y="3310877"/>
          <a:ext cx="1029468" cy="2296692"/>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0" kern="1200" dirty="0" err="1">
              <a:effectLst/>
            </a:rPr>
            <a:t>Máy</a:t>
          </a:r>
          <a:r>
            <a:rPr lang="en-US" sz="1400" b="0" kern="1200" dirty="0">
              <a:effectLst/>
            </a:rPr>
            <a:t> </a:t>
          </a:r>
          <a:r>
            <a:rPr lang="en-US" sz="1400" b="0" kern="1200" dirty="0" err="1">
              <a:effectLst/>
            </a:rPr>
            <a:t>tính</a:t>
          </a:r>
          <a:r>
            <a:rPr lang="en-US" sz="1400" b="0" kern="1200" dirty="0">
              <a:effectLst/>
            </a:rPr>
            <a:t> </a:t>
          </a:r>
          <a:r>
            <a:rPr lang="en-US" sz="1400" b="0" kern="1200" dirty="0" err="1">
              <a:effectLst/>
            </a:rPr>
            <a:t>trở</a:t>
          </a:r>
          <a:r>
            <a:rPr lang="en-US" sz="1400" b="0" kern="1200" dirty="0">
              <a:effectLst/>
            </a:rPr>
            <a:t> </a:t>
          </a:r>
          <a:r>
            <a:rPr lang="en-US" sz="1400" b="0" kern="1200" dirty="0" err="1">
              <a:effectLst/>
            </a:rPr>
            <a:t>nên</a:t>
          </a:r>
          <a:r>
            <a:rPr lang="en-US" sz="1400" b="0" kern="1200" dirty="0">
              <a:effectLst/>
            </a:rPr>
            <a:t> </a:t>
          </a:r>
          <a:r>
            <a:rPr lang="en-US" sz="1400" b="0" kern="1200" dirty="0" err="1">
              <a:effectLst/>
            </a:rPr>
            <a:t>nhỏ</a:t>
          </a:r>
          <a:r>
            <a:rPr lang="en-US" sz="1400" b="0" kern="1200" dirty="0">
              <a:effectLst/>
            </a:rPr>
            <a:t> </a:t>
          </a:r>
          <a:r>
            <a:rPr lang="en-US" sz="1400" b="0" kern="1200" dirty="0" err="1">
              <a:effectLst/>
            </a:rPr>
            <a:t>gọn</a:t>
          </a:r>
          <a:r>
            <a:rPr lang="en-US" sz="1400" b="0" kern="1200" dirty="0">
              <a:effectLst/>
            </a:rPr>
            <a:t> </a:t>
          </a:r>
          <a:r>
            <a:rPr lang="en-US" sz="1400" b="0" kern="1200" dirty="0" err="1">
              <a:effectLst/>
            </a:rPr>
            <a:t>hơn</a:t>
          </a:r>
          <a:r>
            <a:rPr lang="en-US" sz="1400" b="0" kern="1200" dirty="0">
              <a:effectLst/>
            </a:rPr>
            <a:t> </a:t>
          </a:r>
          <a:r>
            <a:rPr lang="en-US" sz="1400" b="0" kern="1200" dirty="0" err="1">
              <a:effectLst/>
            </a:rPr>
            <a:t>và</a:t>
          </a:r>
          <a:r>
            <a:rPr lang="en-US" sz="1400" b="0" kern="1200" dirty="0">
              <a:effectLst/>
            </a:rPr>
            <a:t> </a:t>
          </a:r>
          <a:r>
            <a:rPr lang="en-US" sz="1400" b="0" kern="1200" dirty="0" err="1">
              <a:effectLst/>
            </a:rPr>
            <a:t>thuận</a:t>
          </a:r>
          <a:r>
            <a:rPr lang="en-US" sz="1400" b="0" kern="1200" dirty="0">
              <a:effectLst/>
            </a:rPr>
            <a:t> </a:t>
          </a:r>
          <a:r>
            <a:rPr lang="en-US" sz="1400" b="0" kern="1200" dirty="0" err="1">
              <a:effectLst/>
            </a:rPr>
            <a:t>tiện</a:t>
          </a:r>
          <a:r>
            <a:rPr lang="en-US" sz="1400" b="0" kern="1200" dirty="0">
              <a:effectLst/>
            </a:rPr>
            <a:t> </a:t>
          </a:r>
          <a:r>
            <a:rPr lang="en-US" sz="1400" b="0" kern="1200" dirty="0" err="1">
              <a:effectLst/>
            </a:rPr>
            <a:t>cho</a:t>
          </a:r>
          <a:r>
            <a:rPr lang="en-US" sz="1400" b="0" kern="1200" dirty="0">
              <a:effectLst/>
            </a:rPr>
            <a:t> </a:t>
          </a:r>
          <a:r>
            <a:rPr lang="en-US" sz="1400" b="0" kern="1200" dirty="0" err="1">
              <a:effectLst/>
            </a:rPr>
            <a:t>sử</a:t>
          </a:r>
          <a:r>
            <a:rPr lang="en-US" sz="1400" b="0" kern="1200" dirty="0">
              <a:effectLst/>
            </a:rPr>
            <a:t> </a:t>
          </a:r>
          <a:r>
            <a:rPr lang="en-US" sz="1400" b="0" kern="1200" dirty="0" err="1">
              <a:effectLst/>
            </a:rPr>
            <a:t>dụng</a:t>
          </a:r>
          <a:r>
            <a:rPr lang="en-US" sz="1400" b="0" kern="1200" dirty="0">
              <a:effectLst/>
            </a:rPr>
            <a:t> </a:t>
          </a:r>
          <a:r>
            <a:rPr lang="en-US" sz="1400" b="0" kern="1200" dirty="0" err="1">
              <a:effectLst/>
            </a:rPr>
            <a:t>ở</a:t>
          </a:r>
          <a:r>
            <a:rPr lang="en-US" sz="1400" b="0" kern="1200" dirty="0">
              <a:effectLst/>
            </a:rPr>
            <a:t> </a:t>
          </a:r>
          <a:r>
            <a:rPr lang="en-US" sz="1400" b="0" kern="1200" dirty="0" err="1">
              <a:effectLst/>
            </a:rPr>
            <a:t>các</a:t>
          </a:r>
          <a:r>
            <a:rPr lang="en-US" sz="1400" b="0" kern="1200" dirty="0">
              <a:effectLst/>
            </a:rPr>
            <a:t> </a:t>
          </a:r>
          <a:r>
            <a:rPr lang="en-US" sz="1400" b="0" kern="1200" dirty="0" err="1">
              <a:effectLst/>
            </a:rPr>
            <a:t>môi</a:t>
          </a:r>
          <a:r>
            <a:rPr lang="en-US" sz="1400" b="0" kern="1200" dirty="0">
              <a:effectLst/>
            </a:rPr>
            <a:t> </a:t>
          </a:r>
          <a:r>
            <a:rPr lang="en-US" sz="1400" b="0" kern="1200" dirty="0" err="1">
              <a:effectLst/>
            </a:rPr>
            <a:t>trường</a:t>
          </a:r>
          <a:r>
            <a:rPr lang="en-US" sz="1400" b="0" kern="1200" dirty="0">
              <a:effectLst/>
            </a:rPr>
            <a:t> </a:t>
          </a:r>
          <a:r>
            <a:rPr lang="en-US" sz="1400" b="0" kern="1200" dirty="0" err="1">
              <a:effectLst/>
            </a:rPr>
            <a:t>khác</a:t>
          </a:r>
          <a:r>
            <a:rPr lang="en-US" sz="1400" b="0" kern="1200" dirty="0">
              <a:effectLst/>
            </a:rPr>
            <a:t> </a:t>
          </a:r>
          <a:r>
            <a:rPr lang="en-US" sz="1400" b="0" kern="1200" dirty="0" err="1">
              <a:effectLst/>
            </a:rPr>
            <a:t>nhau</a:t>
          </a:r>
          <a:endParaRPr lang="en-US" sz="1400" b="0" kern="1200" dirty="0">
            <a:effectLst/>
          </a:endParaRPr>
        </a:p>
      </dsp:txBody>
      <dsp:txXfrm>
        <a:off x="4355989" y="3342537"/>
        <a:ext cx="966148" cy="2233372"/>
      </dsp:txXfrm>
    </dsp:sp>
    <dsp:sp modelId="{54116479-2825-CE4B-A0CD-356DD46D1C46}">
      <dsp:nvSpPr>
        <dsp:cNvPr id="0" name=""/>
        <dsp:cNvSpPr/>
      </dsp:nvSpPr>
      <dsp:spPr>
        <a:xfrm>
          <a:off x="5377355" y="3310877"/>
          <a:ext cx="1029468" cy="2296692"/>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kern="1200" dirty="0" err="1">
              <a:effectLst/>
            </a:rPr>
            <a:t>Giảm</a:t>
          </a:r>
          <a:r>
            <a:rPr lang="en-US" sz="1600" b="0" kern="1200" dirty="0">
              <a:effectLst/>
            </a:rPr>
            <a:t> </a:t>
          </a:r>
          <a:r>
            <a:rPr lang="en-US" sz="1600" b="0" kern="1200" dirty="0" err="1">
              <a:effectLst/>
            </a:rPr>
            <a:t>tiêu</a:t>
          </a:r>
          <a:r>
            <a:rPr lang="en-US" sz="1600" b="0" kern="1200" dirty="0">
              <a:effectLst/>
            </a:rPr>
            <a:t> </a:t>
          </a:r>
          <a:r>
            <a:rPr lang="en-US" sz="1600" b="0" kern="1200" dirty="0" err="1">
              <a:effectLst/>
            </a:rPr>
            <a:t>thụ</a:t>
          </a:r>
          <a:r>
            <a:rPr lang="en-US" sz="1600" b="0" kern="1200" dirty="0">
              <a:effectLst/>
            </a:rPr>
            <a:t> </a:t>
          </a:r>
          <a:r>
            <a:rPr lang="en-US" sz="1600" b="0" kern="1200" dirty="0" err="1">
              <a:effectLst/>
            </a:rPr>
            <a:t>điện</a:t>
          </a:r>
          <a:r>
            <a:rPr lang="en-US" sz="1600" b="0" kern="1200" dirty="0">
              <a:effectLst/>
            </a:rPr>
            <a:t> </a:t>
          </a:r>
          <a:r>
            <a:rPr lang="en-US" sz="1600" b="0" kern="1200" dirty="0" err="1">
              <a:effectLst/>
            </a:rPr>
            <a:t>năng</a:t>
          </a:r>
          <a:r>
            <a:rPr lang="en-US" sz="1600" b="0" kern="1200" dirty="0">
              <a:effectLst/>
            </a:rPr>
            <a:t> </a:t>
          </a:r>
          <a:r>
            <a:rPr lang="en-US" sz="1600" b="0" kern="1200" dirty="0" err="1">
              <a:effectLst/>
            </a:rPr>
            <a:t>và</a:t>
          </a:r>
          <a:r>
            <a:rPr lang="en-US" sz="1600" b="0" kern="1200" dirty="0">
              <a:effectLst/>
            </a:rPr>
            <a:t> </a:t>
          </a:r>
          <a:r>
            <a:rPr lang="en-US" sz="1600" b="0" kern="1200" dirty="0" err="1">
              <a:effectLst/>
            </a:rPr>
            <a:t>yêu</a:t>
          </a:r>
          <a:r>
            <a:rPr lang="en-US" sz="1600" b="0" kern="1200" dirty="0">
              <a:effectLst/>
            </a:rPr>
            <a:t> </a:t>
          </a:r>
          <a:r>
            <a:rPr lang="en-US" sz="1600" b="0" kern="1200" dirty="0" err="1">
              <a:effectLst/>
            </a:rPr>
            <a:t>cầu</a:t>
          </a:r>
          <a:r>
            <a:rPr lang="en-US" sz="1600" b="0" kern="1200" dirty="0">
              <a:effectLst/>
            </a:rPr>
            <a:t> </a:t>
          </a:r>
          <a:r>
            <a:rPr lang="en-US" sz="1600" b="0" kern="1200" dirty="0" err="1">
              <a:effectLst/>
            </a:rPr>
            <a:t>bộ</a:t>
          </a:r>
          <a:r>
            <a:rPr lang="en-US" sz="1600" b="0" kern="1200" dirty="0">
              <a:effectLst/>
            </a:rPr>
            <a:t> </a:t>
          </a:r>
          <a:r>
            <a:rPr lang="en-US" sz="1600" b="0" kern="1200" dirty="0" err="1">
              <a:effectLst/>
            </a:rPr>
            <a:t>làm</a:t>
          </a:r>
          <a:r>
            <a:rPr lang="en-US" sz="1600" b="0" kern="1200" dirty="0">
              <a:effectLst/>
            </a:rPr>
            <a:t> </a:t>
          </a:r>
          <a:r>
            <a:rPr lang="en-US" sz="1600" b="0" kern="1200" dirty="0" err="1">
              <a:effectLst/>
            </a:rPr>
            <a:t>mát</a:t>
          </a:r>
          <a:endParaRPr lang="en-US" sz="1600" b="0" kern="1200" dirty="0">
            <a:effectLst/>
          </a:endParaRPr>
        </a:p>
      </dsp:txBody>
      <dsp:txXfrm>
        <a:off x="5409015" y="3342537"/>
        <a:ext cx="966148" cy="2233372"/>
      </dsp:txXfrm>
    </dsp:sp>
    <dsp:sp modelId="{A184587C-4EF5-0248-B0F8-E4E73CF3787B}">
      <dsp:nvSpPr>
        <dsp:cNvPr id="0" name=""/>
        <dsp:cNvSpPr/>
      </dsp:nvSpPr>
      <dsp:spPr>
        <a:xfrm>
          <a:off x="6430381" y="3310877"/>
          <a:ext cx="1029468" cy="2296692"/>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kern="1200" dirty="0" err="1">
              <a:effectLst/>
            </a:rPr>
            <a:t>Kết</a:t>
          </a:r>
          <a:r>
            <a:rPr lang="en-US" sz="1600" b="0" kern="1200" dirty="0">
              <a:effectLst/>
            </a:rPr>
            <a:t> </a:t>
          </a:r>
          <a:r>
            <a:rPr lang="en-US" sz="1600" b="0" kern="1200" dirty="0" err="1">
              <a:effectLst/>
            </a:rPr>
            <a:t>nối</a:t>
          </a:r>
          <a:r>
            <a:rPr lang="en-US" sz="1600" b="0" kern="1200" dirty="0">
              <a:effectLst/>
            </a:rPr>
            <a:t> </a:t>
          </a:r>
          <a:r>
            <a:rPr lang="en-US" sz="1600" b="0" kern="1200" dirty="0" err="1">
              <a:effectLst/>
            </a:rPr>
            <a:t>giữa</a:t>
          </a:r>
          <a:r>
            <a:rPr lang="en-US" sz="1600" b="0" kern="1200" dirty="0">
              <a:effectLst/>
            </a:rPr>
            <a:t> </a:t>
          </a:r>
          <a:r>
            <a:rPr lang="en-US" sz="1600" b="0" kern="1200" dirty="0" err="1">
              <a:effectLst/>
            </a:rPr>
            <a:t>các</a:t>
          </a:r>
          <a:r>
            <a:rPr lang="en-US" sz="1600" b="0" kern="1200" dirty="0">
              <a:effectLst/>
            </a:rPr>
            <a:t> chip </a:t>
          </a:r>
          <a:r>
            <a:rPr lang="en-US" sz="1600" b="0" kern="1200" dirty="0" err="1">
              <a:effectLst/>
            </a:rPr>
            <a:t>ít</a:t>
          </a:r>
          <a:r>
            <a:rPr lang="en-US" sz="1600" b="0" kern="1200" dirty="0">
              <a:effectLst/>
            </a:rPr>
            <a:t> </a:t>
          </a:r>
          <a:r>
            <a:rPr lang="en-US" sz="1600" b="0" kern="1200" dirty="0" err="1">
              <a:effectLst/>
            </a:rPr>
            <a:t>hơn</a:t>
          </a:r>
          <a:endParaRPr lang="en-US" sz="1600" b="0" kern="1200" dirty="0">
            <a:effectLst/>
          </a:endParaRPr>
        </a:p>
      </dsp:txBody>
      <dsp:txXfrm>
        <a:off x="6462041" y="3342537"/>
        <a:ext cx="966148" cy="22333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AE9B18-635E-AC4B-BCCB-361E1904AC54}">
      <dsp:nvSpPr>
        <dsp:cNvPr id="0" name=""/>
        <dsp:cNvSpPr/>
      </dsp:nvSpPr>
      <dsp:spPr>
        <a:xfrm>
          <a:off x="3643" y="1010625"/>
          <a:ext cx="1396603" cy="460800"/>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rtl="0">
            <a:lnSpc>
              <a:spcPct val="90000"/>
            </a:lnSpc>
            <a:spcBef>
              <a:spcPct val="0"/>
            </a:spcBef>
            <a:spcAft>
              <a:spcPct val="35000"/>
            </a:spcAft>
            <a:buNone/>
          </a:pPr>
          <a:r>
            <a:rPr lang="en-US" sz="1600" b="1" kern="1200" dirty="0">
              <a:effectLst>
                <a:outerShdw blurRad="38100" dist="38100" dir="2700000" algn="tl">
                  <a:srgbClr val="000000">
                    <a:alpha val="43137"/>
                  </a:srgbClr>
                </a:outerShdw>
              </a:effectLst>
            </a:rPr>
            <a:t>Pentium</a:t>
          </a:r>
        </a:p>
      </dsp:txBody>
      <dsp:txXfrm>
        <a:off x="3643" y="1010625"/>
        <a:ext cx="1396603" cy="460800"/>
      </dsp:txXfrm>
    </dsp:sp>
    <dsp:sp modelId="{239AF670-EF77-4B40-B874-00EAAB89D08E}">
      <dsp:nvSpPr>
        <dsp:cNvPr id="0" name=""/>
        <dsp:cNvSpPr/>
      </dsp:nvSpPr>
      <dsp:spPr>
        <a:xfrm>
          <a:off x="3643" y="1471425"/>
          <a:ext cx="1396603" cy="315675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rtl="0">
            <a:lnSpc>
              <a:spcPct val="90000"/>
            </a:lnSpc>
            <a:spcBef>
              <a:spcPct val="0"/>
            </a:spcBef>
            <a:spcAft>
              <a:spcPct val="15000"/>
            </a:spcAft>
            <a:buChar char="•"/>
          </a:pPr>
          <a:r>
            <a:rPr lang="en-US" sz="1600" kern="1200" dirty="0" err="1"/>
            <a:t>Siêu</a:t>
          </a:r>
          <a:r>
            <a:rPr lang="en-US" sz="1600" kern="1200" dirty="0"/>
            <a:t> </a:t>
          </a:r>
          <a:r>
            <a:rPr lang="en-US" sz="1600" kern="1200" dirty="0" err="1"/>
            <a:t>vô</a:t>
          </a:r>
          <a:r>
            <a:rPr lang="en-US" sz="1600" kern="1200" dirty="0"/>
            <a:t> </a:t>
          </a:r>
          <a:r>
            <a:rPr lang="en-US" sz="1600" kern="1200" dirty="0" err="1"/>
            <a:t>hướng</a:t>
          </a:r>
          <a:endParaRPr lang="en-US" sz="1600" kern="1200" dirty="0"/>
        </a:p>
        <a:p>
          <a:pPr marL="171450" lvl="1" indent="-171450" algn="l" defTabSz="711200" rtl="0">
            <a:lnSpc>
              <a:spcPct val="90000"/>
            </a:lnSpc>
            <a:spcBef>
              <a:spcPct val="0"/>
            </a:spcBef>
            <a:spcAft>
              <a:spcPct val="15000"/>
            </a:spcAft>
            <a:buChar char="•"/>
          </a:pPr>
          <a:r>
            <a:rPr lang="en-US" sz="1600" kern="1200" dirty="0" err="1"/>
            <a:t>Thực</a:t>
          </a:r>
          <a:r>
            <a:rPr lang="en-US" sz="1600" kern="1200" dirty="0"/>
            <a:t> </a:t>
          </a:r>
          <a:r>
            <a:rPr lang="en-US" sz="1600" kern="1200" dirty="0" err="1"/>
            <a:t>hiện</a:t>
          </a:r>
          <a:r>
            <a:rPr lang="en-US" sz="1600" kern="1200" dirty="0"/>
            <a:t> </a:t>
          </a:r>
          <a:r>
            <a:rPr lang="en-US" sz="1600" kern="1200" dirty="0" err="1"/>
            <a:t>nhiều</a:t>
          </a:r>
          <a:r>
            <a:rPr lang="en-US" sz="1600" kern="1200" dirty="0"/>
            <a:t> </a:t>
          </a:r>
          <a:r>
            <a:rPr lang="en-US" sz="1600" kern="1200" dirty="0" err="1"/>
            <a:t>lệnh</a:t>
          </a:r>
          <a:r>
            <a:rPr lang="en-US" sz="1600" kern="1200" dirty="0"/>
            <a:t> song song</a:t>
          </a:r>
        </a:p>
        <a:p>
          <a:pPr marL="171450" lvl="1" indent="-171450" algn="l" defTabSz="711200" rtl="0">
            <a:lnSpc>
              <a:spcPct val="90000"/>
            </a:lnSpc>
            <a:spcBef>
              <a:spcPct val="0"/>
            </a:spcBef>
            <a:spcAft>
              <a:spcPct val="15000"/>
            </a:spcAft>
            <a:buChar char="•"/>
          </a:pPr>
          <a:r>
            <a:rPr lang="en-US" sz="1600" kern="1200"/>
            <a:t>Nhiều lệnh được xử lý song song</a:t>
          </a:r>
          <a:endParaRPr lang="en-US" sz="1600" kern="1200" dirty="0"/>
        </a:p>
      </dsp:txBody>
      <dsp:txXfrm>
        <a:off x="3643" y="1471425"/>
        <a:ext cx="1396603" cy="3156750"/>
      </dsp:txXfrm>
    </dsp:sp>
    <dsp:sp modelId="{80304123-D914-FD43-9B95-034E07248611}">
      <dsp:nvSpPr>
        <dsp:cNvPr id="0" name=""/>
        <dsp:cNvSpPr/>
      </dsp:nvSpPr>
      <dsp:spPr>
        <a:xfrm>
          <a:off x="1595770" y="1010625"/>
          <a:ext cx="1396603" cy="460800"/>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rtl="0">
            <a:lnSpc>
              <a:spcPct val="90000"/>
            </a:lnSpc>
            <a:spcBef>
              <a:spcPct val="0"/>
            </a:spcBef>
            <a:spcAft>
              <a:spcPct val="35000"/>
            </a:spcAft>
            <a:buNone/>
          </a:pPr>
          <a:r>
            <a:rPr lang="en-US" sz="1600" b="1" kern="1200" dirty="0">
              <a:effectLst>
                <a:outerShdw blurRad="38100" dist="38100" dir="2700000" algn="tl">
                  <a:srgbClr val="000000">
                    <a:alpha val="43137"/>
                  </a:srgbClr>
                </a:outerShdw>
              </a:effectLst>
            </a:rPr>
            <a:t>Pentium Pro</a:t>
          </a:r>
        </a:p>
      </dsp:txBody>
      <dsp:txXfrm>
        <a:off x="1595770" y="1010625"/>
        <a:ext cx="1396603" cy="460800"/>
      </dsp:txXfrm>
    </dsp:sp>
    <dsp:sp modelId="{56924772-18B6-994C-98FA-7F601FDFEE1B}">
      <dsp:nvSpPr>
        <dsp:cNvPr id="0" name=""/>
        <dsp:cNvSpPr/>
      </dsp:nvSpPr>
      <dsp:spPr>
        <a:xfrm>
          <a:off x="1595770" y="1471425"/>
          <a:ext cx="1396603" cy="315675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rtl="0">
            <a:lnSpc>
              <a:spcPct val="90000"/>
            </a:lnSpc>
            <a:spcBef>
              <a:spcPct val="0"/>
            </a:spcBef>
            <a:spcAft>
              <a:spcPct val="15000"/>
            </a:spcAft>
            <a:buChar char="•"/>
          </a:pPr>
          <a:r>
            <a:rPr lang="en-US" sz="1600" kern="1200" dirty="0" err="1"/>
            <a:t>Siêu</a:t>
          </a:r>
          <a:r>
            <a:rPr lang="en-US" sz="1600" kern="1200" dirty="0"/>
            <a:t> </a:t>
          </a:r>
          <a:r>
            <a:rPr lang="en-US" sz="1600" kern="1200" dirty="0" err="1"/>
            <a:t>vô</a:t>
          </a:r>
          <a:r>
            <a:rPr lang="en-US" sz="1600" kern="1200" dirty="0"/>
            <a:t> </a:t>
          </a:r>
          <a:r>
            <a:rPr lang="en-US" sz="1600" kern="1200" dirty="0" err="1"/>
            <a:t>hướng</a:t>
          </a:r>
          <a:r>
            <a:rPr lang="en-US" sz="1600" kern="1200" dirty="0"/>
            <a:t> </a:t>
          </a:r>
          <a:r>
            <a:rPr lang="en-US" sz="1600" kern="1200" dirty="0" err="1"/>
            <a:t>tăng</a:t>
          </a:r>
          <a:endParaRPr lang="en-US" sz="1600" kern="1200" dirty="0"/>
        </a:p>
        <a:p>
          <a:pPr marL="171450" lvl="1" indent="-171450" algn="l" defTabSz="711200" rtl="0">
            <a:lnSpc>
              <a:spcPct val="90000"/>
            </a:lnSpc>
            <a:spcBef>
              <a:spcPct val="0"/>
            </a:spcBef>
            <a:spcAft>
              <a:spcPct val="15000"/>
            </a:spcAft>
            <a:buChar char="•"/>
          </a:pPr>
          <a:r>
            <a:rPr lang="en-US" sz="1600" kern="1200" dirty="0" err="1"/>
            <a:t>Sử</a:t>
          </a:r>
          <a:r>
            <a:rPr lang="en-US" sz="1600" kern="1200" dirty="0"/>
            <a:t> </a:t>
          </a:r>
          <a:r>
            <a:rPr lang="en-US" sz="1600" kern="1200" dirty="0" err="1"/>
            <a:t>dụng</a:t>
          </a:r>
          <a:r>
            <a:rPr lang="en-US" sz="1600" kern="1200" dirty="0"/>
            <a:t> </a:t>
          </a:r>
          <a:r>
            <a:rPr lang="en-US" sz="1600" kern="1200" dirty="0" err="1"/>
            <a:t>linh</a:t>
          </a:r>
          <a:r>
            <a:rPr lang="en-US" sz="1600" kern="1200" dirty="0"/>
            <a:t> </a:t>
          </a:r>
          <a:r>
            <a:rPr lang="en-US" sz="1600" kern="1200" dirty="0" err="1"/>
            <a:t>hoạt</a:t>
          </a:r>
          <a:r>
            <a:rPr lang="en-US" sz="1600" kern="1200" dirty="0"/>
            <a:t> </a:t>
          </a:r>
          <a:r>
            <a:rPr lang="en-US" sz="1600" kern="1200" dirty="0" err="1"/>
            <a:t>kĩ</a:t>
          </a:r>
          <a:r>
            <a:rPr lang="en-US" sz="1600" kern="1200" dirty="0"/>
            <a:t> </a:t>
          </a:r>
          <a:r>
            <a:rPr lang="en-US" sz="1600" kern="1200" dirty="0" err="1"/>
            <a:t>thuật</a:t>
          </a:r>
          <a:r>
            <a:rPr lang="en-US" sz="1600" kern="1200" dirty="0"/>
            <a:t> </a:t>
          </a:r>
          <a:r>
            <a:rPr lang="en-US" sz="1600" kern="1200" dirty="0" err="1"/>
            <a:t>đổi</a:t>
          </a:r>
          <a:r>
            <a:rPr lang="en-US" sz="1600" kern="1200" dirty="0"/>
            <a:t> </a:t>
          </a:r>
          <a:r>
            <a:rPr lang="en-US" sz="1600" kern="1200" dirty="0" err="1"/>
            <a:t>tên</a:t>
          </a:r>
          <a:r>
            <a:rPr lang="en-US" sz="1600" kern="1200" dirty="0"/>
            <a:t> </a:t>
          </a:r>
          <a:r>
            <a:rPr lang="en-US" sz="1600" kern="1200" dirty="0" err="1"/>
            <a:t>điện</a:t>
          </a:r>
          <a:r>
            <a:rPr lang="en-US" sz="1600" kern="1200" dirty="0"/>
            <a:t> </a:t>
          </a:r>
          <a:r>
            <a:rPr lang="en-US" sz="1600" kern="1200" dirty="0" err="1"/>
            <a:t>trở</a:t>
          </a:r>
          <a:endParaRPr lang="en-US" sz="1600" kern="1200" dirty="0"/>
        </a:p>
        <a:p>
          <a:pPr marL="171450" lvl="1" indent="-171450" algn="l" defTabSz="711200" rtl="0">
            <a:lnSpc>
              <a:spcPct val="90000"/>
            </a:lnSpc>
            <a:spcBef>
              <a:spcPct val="0"/>
            </a:spcBef>
            <a:spcAft>
              <a:spcPct val="15000"/>
            </a:spcAft>
            <a:buChar char="•"/>
          </a:pPr>
          <a:r>
            <a:rPr lang="en-GB" sz="1600" kern="1200" dirty="0" err="1"/>
            <a:t>Dự</a:t>
          </a:r>
          <a:r>
            <a:rPr lang="en-GB" sz="1600" kern="1200" dirty="0"/>
            <a:t> </a:t>
          </a:r>
          <a:r>
            <a:rPr lang="en-GB" sz="1600" kern="1200" dirty="0" err="1"/>
            <a:t>đoán</a:t>
          </a:r>
          <a:r>
            <a:rPr lang="en-GB" sz="1600" kern="1200" dirty="0"/>
            <a:t> </a:t>
          </a:r>
          <a:r>
            <a:rPr lang="en-GB" sz="1600" kern="1200" dirty="0" err="1"/>
            <a:t>nhánh</a:t>
          </a:r>
          <a:endParaRPr lang="en-GB" sz="1600" kern="1200" dirty="0"/>
        </a:p>
        <a:p>
          <a:pPr marL="171450" lvl="1" indent="-171450" algn="l" defTabSz="711200" rtl="0">
            <a:lnSpc>
              <a:spcPct val="90000"/>
            </a:lnSpc>
            <a:spcBef>
              <a:spcPct val="0"/>
            </a:spcBef>
            <a:spcAft>
              <a:spcPct val="15000"/>
            </a:spcAft>
            <a:buChar char="•"/>
          </a:pPr>
          <a:r>
            <a:rPr lang="en-GB" sz="1600" kern="1200" dirty="0" err="1"/>
            <a:t>Phân</a:t>
          </a:r>
          <a:r>
            <a:rPr lang="en-GB" sz="1600" kern="1200" dirty="0"/>
            <a:t> </a:t>
          </a:r>
          <a:r>
            <a:rPr lang="en-GB" sz="1600" kern="1200" dirty="0" err="1"/>
            <a:t>tích</a:t>
          </a:r>
          <a:r>
            <a:rPr lang="en-GB" sz="1600" kern="1200" dirty="0"/>
            <a:t> </a:t>
          </a:r>
          <a:r>
            <a:rPr lang="en-GB" sz="1600" kern="1200" dirty="0" err="1"/>
            <a:t>dòng</a:t>
          </a:r>
          <a:r>
            <a:rPr lang="en-GB" sz="1600" kern="1200" dirty="0"/>
            <a:t> </a:t>
          </a:r>
          <a:r>
            <a:rPr lang="en-GB" sz="1600" kern="1200" dirty="0" err="1"/>
            <a:t>dữ</a:t>
          </a:r>
          <a:r>
            <a:rPr lang="en-GB" sz="1600" kern="1200" dirty="0"/>
            <a:t> </a:t>
          </a:r>
          <a:r>
            <a:rPr lang="en-GB" sz="1600" kern="1200" dirty="0" err="1"/>
            <a:t>liệu</a:t>
          </a:r>
          <a:endParaRPr lang="en-GB" sz="1600" kern="1200" dirty="0"/>
        </a:p>
        <a:p>
          <a:pPr marL="171450" lvl="1" indent="-171450" algn="l" defTabSz="711200" rtl="0">
            <a:lnSpc>
              <a:spcPct val="90000"/>
            </a:lnSpc>
            <a:spcBef>
              <a:spcPct val="0"/>
            </a:spcBef>
            <a:spcAft>
              <a:spcPct val="15000"/>
            </a:spcAft>
            <a:buChar char="•"/>
          </a:pPr>
          <a:r>
            <a:rPr lang="en-US" sz="1600" kern="1200" dirty="0" err="1"/>
            <a:t>Thi</a:t>
          </a:r>
          <a:r>
            <a:rPr lang="en-US" sz="1600" kern="1200" dirty="0"/>
            <a:t> </a:t>
          </a:r>
          <a:r>
            <a:rPr lang="en-US" sz="1600" kern="1200" dirty="0" err="1"/>
            <a:t>hành</a:t>
          </a:r>
          <a:r>
            <a:rPr lang="en-US" sz="1600" kern="1200" dirty="0"/>
            <a:t> </a:t>
          </a:r>
          <a:r>
            <a:rPr lang="en-US" sz="1600" kern="1200" dirty="0" err="1"/>
            <a:t>lệnh</a:t>
          </a:r>
          <a:r>
            <a:rPr lang="en-US" sz="1600" kern="1200" dirty="0"/>
            <a:t> </a:t>
          </a:r>
          <a:r>
            <a:rPr lang="en-US" sz="1600" kern="1200" dirty="0" err="1"/>
            <a:t>luận</a:t>
          </a:r>
          <a:r>
            <a:rPr lang="en-US" sz="1600" kern="1200" dirty="0"/>
            <a:t> </a:t>
          </a:r>
          <a:r>
            <a:rPr lang="en-US" sz="1600" kern="1200" dirty="0" err="1"/>
            <a:t>lý</a:t>
          </a:r>
          <a:endParaRPr lang="en-US" sz="1600" kern="1200" dirty="0"/>
        </a:p>
      </dsp:txBody>
      <dsp:txXfrm>
        <a:off x="1595770" y="1471425"/>
        <a:ext cx="1396603" cy="3156750"/>
      </dsp:txXfrm>
    </dsp:sp>
    <dsp:sp modelId="{FF4F7E1A-AE63-274B-A4C6-EB571D1564FB}">
      <dsp:nvSpPr>
        <dsp:cNvPr id="0" name=""/>
        <dsp:cNvSpPr/>
      </dsp:nvSpPr>
      <dsp:spPr>
        <a:xfrm>
          <a:off x="3187898" y="1010625"/>
          <a:ext cx="1396603" cy="460800"/>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rtl="0">
            <a:lnSpc>
              <a:spcPct val="90000"/>
            </a:lnSpc>
            <a:spcBef>
              <a:spcPct val="0"/>
            </a:spcBef>
            <a:spcAft>
              <a:spcPct val="35000"/>
            </a:spcAft>
            <a:buNone/>
          </a:pPr>
          <a:r>
            <a:rPr lang="en-GB" sz="1600" b="1" kern="1200" dirty="0">
              <a:effectLst>
                <a:outerShdw blurRad="38100" dist="38100" dir="2700000" algn="tl">
                  <a:srgbClr val="000000">
                    <a:alpha val="43137"/>
                  </a:srgbClr>
                </a:outerShdw>
              </a:effectLst>
            </a:rPr>
            <a:t>Pentium II</a:t>
          </a:r>
        </a:p>
      </dsp:txBody>
      <dsp:txXfrm>
        <a:off x="3187898" y="1010625"/>
        <a:ext cx="1396603" cy="460800"/>
      </dsp:txXfrm>
    </dsp:sp>
    <dsp:sp modelId="{FBF14E39-A656-9542-ADFE-9B55470FF288}">
      <dsp:nvSpPr>
        <dsp:cNvPr id="0" name=""/>
        <dsp:cNvSpPr/>
      </dsp:nvSpPr>
      <dsp:spPr>
        <a:xfrm>
          <a:off x="3187898" y="1471425"/>
          <a:ext cx="1396603" cy="315675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rtl="0">
            <a:lnSpc>
              <a:spcPct val="90000"/>
            </a:lnSpc>
            <a:spcBef>
              <a:spcPct val="0"/>
            </a:spcBef>
            <a:spcAft>
              <a:spcPct val="15000"/>
            </a:spcAft>
            <a:buChar char="•"/>
          </a:pPr>
          <a:r>
            <a:rPr lang="en-US" sz="1600" kern="1200" dirty="0" err="1"/>
            <a:t>Kĩ</a:t>
          </a:r>
          <a:r>
            <a:rPr lang="en-US" sz="1600" kern="1200" dirty="0"/>
            <a:t> </a:t>
          </a:r>
          <a:r>
            <a:rPr lang="en-US" sz="1600" kern="1200" dirty="0" err="1"/>
            <a:t>thuật</a:t>
          </a:r>
          <a:r>
            <a:rPr lang="en-US" sz="1600" kern="1200" dirty="0"/>
            <a:t> MMX </a:t>
          </a:r>
        </a:p>
        <a:p>
          <a:pPr marL="171450" lvl="1" indent="-171450" algn="l" defTabSz="711200" rtl="0">
            <a:lnSpc>
              <a:spcPct val="90000"/>
            </a:lnSpc>
            <a:spcBef>
              <a:spcPct val="0"/>
            </a:spcBef>
            <a:spcAft>
              <a:spcPct val="15000"/>
            </a:spcAft>
            <a:buChar char="•"/>
          </a:pPr>
          <a:r>
            <a:rPr lang="en-US" sz="1600" kern="1200" dirty="0" err="1"/>
            <a:t>Thiết</a:t>
          </a:r>
          <a:r>
            <a:rPr lang="en-US" sz="1600" kern="1200" dirty="0"/>
            <a:t> </a:t>
          </a:r>
          <a:r>
            <a:rPr lang="en-US" sz="1600" kern="1200" dirty="0" err="1"/>
            <a:t>kế</a:t>
          </a:r>
          <a:r>
            <a:rPr lang="en-US" sz="1600" kern="1200" dirty="0"/>
            <a:t> </a:t>
          </a:r>
          <a:r>
            <a:rPr lang="en-US" sz="1600" kern="1200" dirty="0" err="1"/>
            <a:t>đặc</a:t>
          </a:r>
          <a:r>
            <a:rPr lang="en-US" sz="1600" kern="1200" dirty="0"/>
            <a:t> </a:t>
          </a:r>
          <a:r>
            <a:rPr lang="en-US" sz="1600" kern="1200" dirty="0" err="1"/>
            <a:t>biết</a:t>
          </a:r>
          <a:r>
            <a:rPr lang="en-US" sz="1600" kern="1200" dirty="0"/>
            <a:t> </a:t>
          </a:r>
          <a:r>
            <a:rPr lang="en-US" sz="1600" kern="1200" dirty="0" err="1"/>
            <a:t>để</a:t>
          </a:r>
          <a:r>
            <a:rPr lang="en-US" sz="1600" kern="1200" dirty="0"/>
            <a:t> </a:t>
          </a:r>
          <a:r>
            <a:rPr lang="en-US" sz="1600" kern="1200" dirty="0" err="1"/>
            <a:t>xử</a:t>
          </a:r>
          <a:r>
            <a:rPr lang="en-US" sz="1600" kern="1200" dirty="0"/>
            <a:t> </a:t>
          </a:r>
          <a:r>
            <a:rPr lang="en-US" sz="1600" kern="1200" dirty="0" err="1"/>
            <a:t>lý</a:t>
          </a:r>
          <a:r>
            <a:rPr lang="en-US" sz="1600" kern="1200" dirty="0"/>
            <a:t> video, audio </a:t>
          </a:r>
          <a:r>
            <a:rPr lang="en-US" sz="1600" kern="1200" dirty="0" err="1"/>
            <a:t>và</a:t>
          </a:r>
          <a:r>
            <a:rPr lang="en-US" sz="1600" kern="1200" dirty="0"/>
            <a:t> </a:t>
          </a:r>
          <a:r>
            <a:rPr lang="en-US" sz="1600" kern="1200" dirty="0" err="1"/>
            <a:t>dữ</a:t>
          </a:r>
          <a:r>
            <a:rPr lang="en-US" sz="1600" kern="1200" dirty="0"/>
            <a:t> </a:t>
          </a:r>
          <a:r>
            <a:rPr lang="en-US" sz="1600" kern="1200" dirty="0" err="1"/>
            <a:t>liệu</a:t>
          </a:r>
          <a:r>
            <a:rPr lang="en-US" sz="1600" kern="1200" dirty="0"/>
            <a:t> </a:t>
          </a:r>
          <a:r>
            <a:rPr lang="en-US" sz="1600" kern="1200" dirty="0" err="1"/>
            <a:t>đồ</a:t>
          </a:r>
          <a:r>
            <a:rPr lang="en-US" sz="1600" kern="1200" dirty="0"/>
            <a:t> </a:t>
          </a:r>
          <a:r>
            <a:rPr lang="en-US" sz="1600" kern="1200" dirty="0" err="1"/>
            <a:t>hoạ</a:t>
          </a:r>
          <a:endParaRPr lang="en-US" sz="1600" kern="1200" dirty="0"/>
        </a:p>
      </dsp:txBody>
      <dsp:txXfrm>
        <a:off x="3187898" y="1471425"/>
        <a:ext cx="1396603" cy="3156750"/>
      </dsp:txXfrm>
    </dsp:sp>
    <dsp:sp modelId="{AC9F0307-D23A-AD4D-A53E-820FC22698F4}">
      <dsp:nvSpPr>
        <dsp:cNvPr id="0" name=""/>
        <dsp:cNvSpPr/>
      </dsp:nvSpPr>
      <dsp:spPr>
        <a:xfrm>
          <a:off x="4780026" y="1010625"/>
          <a:ext cx="1396603" cy="460800"/>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rtl="0">
            <a:lnSpc>
              <a:spcPct val="90000"/>
            </a:lnSpc>
            <a:spcBef>
              <a:spcPct val="0"/>
            </a:spcBef>
            <a:spcAft>
              <a:spcPct val="35000"/>
            </a:spcAft>
            <a:buNone/>
          </a:pPr>
          <a:r>
            <a:rPr lang="en-US" sz="1600" b="1" kern="1200" dirty="0">
              <a:effectLst>
                <a:outerShdw blurRad="38100" dist="38100" dir="2700000" algn="tl">
                  <a:srgbClr val="000000">
                    <a:alpha val="43137"/>
                  </a:srgbClr>
                </a:outerShdw>
              </a:effectLst>
            </a:rPr>
            <a:t>Pentium III</a:t>
          </a:r>
        </a:p>
      </dsp:txBody>
      <dsp:txXfrm>
        <a:off x="4780026" y="1010625"/>
        <a:ext cx="1396603" cy="460800"/>
      </dsp:txXfrm>
    </dsp:sp>
    <dsp:sp modelId="{FABCC956-1A2E-554B-9D18-D1AFC85AA163}">
      <dsp:nvSpPr>
        <dsp:cNvPr id="0" name=""/>
        <dsp:cNvSpPr/>
      </dsp:nvSpPr>
      <dsp:spPr>
        <a:xfrm>
          <a:off x="4780026" y="1471425"/>
          <a:ext cx="1396603" cy="315675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rtl="0">
            <a:lnSpc>
              <a:spcPct val="90000"/>
            </a:lnSpc>
            <a:spcBef>
              <a:spcPct val="0"/>
            </a:spcBef>
            <a:spcAft>
              <a:spcPct val="15000"/>
            </a:spcAft>
            <a:buChar char="•"/>
          </a:pPr>
          <a:r>
            <a:rPr lang="en-US" sz="1600" kern="1200" dirty="0" err="1"/>
            <a:t>Thêm</a:t>
          </a:r>
          <a:r>
            <a:rPr lang="en-US" sz="1600" kern="1200" dirty="0"/>
            <a:t> </a:t>
          </a:r>
          <a:r>
            <a:rPr lang="en-US" sz="1600" kern="1200" dirty="0" err="1"/>
            <a:t>vào</a:t>
          </a:r>
          <a:r>
            <a:rPr lang="en-US" sz="1600" kern="1200" dirty="0"/>
            <a:t> </a:t>
          </a:r>
          <a:r>
            <a:rPr lang="en-US" sz="1600" kern="1200" dirty="0" err="1"/>
            <a:t>các</a:t>
          </a:r>
          <a:r>
            <a:rPr lang="en-US" sz="1600" kern="1200" dirty="0"/>
            <a:t> </a:t>
          </a:r>
          <a:r>
            <a:rPr lang="en-US" sz="1600" kern="1200" dirty="0" err="1"/>
            <a:t>lệnh</a:t>
          </a:r>
          <a:r>
            <a:rPr lang="en-US" sz="1600" kern="1200" dirty="0"/>
            <a:t> </a:t>
          </a:r>
          <a:r>
            <a:rPr lang="en-US" sz="1600" kern="1200" dirty="0" err="1"/>
            <a:t>về</a:t>
          </a:r>
          <a:r>
            <a:rPr lang="en-US" sz="1600" kern="1200" dirty="0"/>
            <a:t> </a:t>
          </a:r>
          <a:r>
            <a:rPr lang="en-US" sz="1600" kern="1200" dirty="0" err="1"/>
            <a:t>dấu</a:t>
          </a:r>
          <a:r>
            <a:rPr lang="en-US" sz="1600" kern="1200" dirty="0"/>
            <a:t> </a:t>
          </a:r>
          <a:r>
            <a:rPr lang="en-US" sz="1600" kern="1200" dirty="0" err="1"/>
            <a:t>chấm</a:t>
          </a:r>
          <a:r>
            <a:rPr lang="en-US" sz="1600" kern="1200" dirty="0"/>
            <a:t> </a:t>
          </a:r>
          <a:r>
            <a:rPr lang="en-US" sz="1600" kern="1200" dirty="0" err="1"/>
            <a:t>động</a:t>
          </a:r>
          <a:r>
            <a:rPr lang="en-US" sz="1600" kern="1200" dirty="0"/>
            <a:t> </a:t>
          </a:r>
          <a:r>
            <a:rPr lang="en-US" sz="1600" kern="1200" dirty="0" err="1"/>
            <a:t>để</a:t>
          </a:r>
          <a:r>
            <a:rPr lang="en-US" sz="1600" kern="1200" dirty="0"/>
            <a:t> </a:t>
          </a:r>
          <a:r>
            <a:rPr lang="en-US" sz="1600" kern="1200" dirty="0" err="1"/>
            <a:t>hỗ</a:t>
          </a:r>
          <a:r>
            <a:rPr lang="en-US" sz="1600" kern="1200" dirty="0"/>
            <a:t> </a:t>
          </a:r>
          <a:r>
            <a:rPr lang="en-US" sz="1600" kern="1200" dirty="0" err="1"/>
            <a:t>trỡ</a:t>
          </a:r>
          <a:r>
            <a:rPr lang="en-US" sz="1600" kern="1200" dirty="0"/>
            <a:t> </a:t>
          </a:r>
          <a:r>
            <a:rPr lang="en-US" sz="1600" kern="1200" dirty="0" err="1"/>
            <a:t>các</a:t>
          </a:r>
          <a:r>
            <a:rPr lang="en-US" sz="1600" kern="1200" dirty="0"/>
            <a:t> </a:t>
          </a:r>
          <a:r>
            <a:rPr lang="en-US" sz="1600" kern="1200" dirty="0" err="1"/>
            <a:t>phần</a:t>
          </a:r>
          <a:r>
            <a:rPr lang="en-US" sz="1600" kern="1200" dirty="0"/>
            <a:t> </a:t>
          </a:r>
          <a:r>
            <a:rPr lang="en-US" sz="1600" kern="1200" dirty="0" err="1"/>
            <a:t>mềm</a:t>
          </a:r>
          <a:r>
            <a:rPr lang="en-US" sz="1600" kern="1200" dirty="0"/>
            <a:t> </a:t>
          </a:r>
          <a:r>
            <a:rPr lang="en-US" sz="1600" kern="1200" dirty="0" err="1"/>
            <a:t>đồ</a:t>
          </a:r>
          <a:r>
            <a:rPr lang="en-US" sz="1600" kern="1200" dirty="0"/>
            <a:t> </a:t>
          </a:r>
          <a:r>
            <a:rPr lang="en-US" sz="1600" kern="1200" dirty="0" err="1"/>
            <a:t>hoạ</a:t>
          </a:r>
          <a:r>
            <a:rPr lang="en-US" sz="1600" kern="1200" dirty="0"/>
            <a:t> 3D</a:t>
          </a:r>
        </a:p>
      </dsp:txBody>
      <dsp:txXfrm>
        <a:off x="4780026" y="1471425"/>
        <a:ext cx="1396603" cy="3156750"/>
      </dsp:txXfrm>
    </dsp:sp>
    <dsp:sp modelId="{24D4775D-5021-0A4C-9096-E19268624406}">
      <dsp:nvSpPr>
        <dsp:cNvPr id="0" name=""/>
        <dsp:cNvSpPr/>
      </dsp:nvSpPr>
      <dsp:spPr>
        <a:xfrm>
          <a:off x="6372153" y="1010625"/>
          <a:ext cx="1396603" cy="460800"/>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rtl="0">
            <a:lnSpc>
              <a:spcPct val="90000"/>
            </a:lnSpc>
            <a:spcBef>
              <a:spcPct val="0"/>
            </a:spcBef>
            <a:spcAft>
              <a:spcPct val="35000"/>
            </a:spcAft>
            <a:buNone/>
          </a:pPr>
          <a:r>
            <a:rPr lang="en-US" sz="1600" b="1" kern="1200" dirty="0">
              <a:effectLst>
                <a:outerShdw blurRad="38100" dist="38100" dir="2700000" algn="tl">
                  <a:srgbClr val="000000">
                    <a:alpha val="43137"/>
                  </a:srgbClr>
                </a:outerShdw>
              </a:effectLst>
            </a:rPr>
            <a:t>Pentium 4</a:t>
          </a:r>
        </a:p>
      </dsp:txBody>
      <dsp:txXfrm>
        <a:off x="6372153" y="1010625"/>
        <a:ext cx="1396603" cy="460800"/>
      </dsp:txXfrm>
    </dsp:sp>
    <dsp:sp modelId="{E61E2309-C606-7C4D-BF94-1DE972488DFD}">
      <dsp:nvSpPr>
        <dsp:cNvPr id="0" name=""/>
        <dsp:cNvSpPr/>
      </dsp:nvSpPr>
      <dsp:spPr>
        <a:xfrm>
          <a:off x="6375796" y="1507727"/>
          <a:ext cx="1396603" cy="315675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rtl="0">
            <a:lnSpc>
              <a:spcPct val="90000"/>
            </a:lnSpc>
            <a:spcBef>
              <a:spcPct val="0"/>
            </a:spcBef>
            <a:spcAft>
              <a:spcPct val="15000"/>
            </a:spcAft>
            <a:buChar char="•"/>
          </a:pPr>
          <a:r>
            <a:rPr lang="en-GB" sz="1600" kern="1200" dirty="0" err="1"/>
            <a:t>Thêm</a:t>
          </a:r>
          <a:r>
            <a:rPr lang="en-GB" sz="1600" kern="1200" dirty="0"/>
            <a:t> </a:t>
          </a:r>
          <a:r>
            <a:rPr lang="en-GB" sz="1600" kern="1200" dirty="0" err="1"/>
            <a:t>các</a:t>
          </a:r>
          <a:r>
            <a:rPr lang="en-GB" sz="1600" kern="1200" dirty="0"/>
            <a:t> </a:t>
          </a:r>
          <a:r>
            <a:rPr lang="en-GB" sz="1600" kern="1200" dirty="0" err="1"/>
            <a:t>lệnh</a:t>
          </a:r>
          <a:r>
            <a:rPr lang="en-GB" sz="1600" kern="1200" dirty="0"/>
            <a:t> </a:t>
          </a:r>
          <a:r>
            <a:rPr lang="en-GB" sz="1600" kern="1200" dirty="0" err="1"/>
            <a:t>dấu</a:t>
          </a:r>
          <a:r>
            <a:rPr lang="en-GB" sz="1600" kern="1200" dirty="0"/>
            <a:t> </a:t>
          </a:r>
          <a:r>
            <a:rPr lang="en-GB" sz="1600" kern="1200" dirty="0" err="1"/>
            <a:t>chấm</a:t>
          </a:r>
          <a:r>
            <a:rPr lang="en-GB" sz="1600" kern="1200" dirty="0"/>
            <a:t> </a:t>
          </a:r>
          <a:r>
            <a:rPr lang="en-GB" sz="1600" kern="1200" dirty="0" err="1"/>
            <a:t>động</a:t>
          </a:r>
          <a:r>
            <a:rPr lang="en-GB" sz="1600" kern="1200" dirty="0"/>
            <a:t> </a:t>
          </a:r>
          <a:r>
            <a:rPr lang="en-GB" sz="1600" kern="1200" dirty="0" err="1"/>
            <a:t>và</a:t>
          </a:r>
          <a:r>
            <a:rPr lang="en-GB" sz="1600" kern="1200" dirty="0"/>
            <a:t> </a:t>
          </a:r>
          <a:r>
            <a:rPr lang="en-GB" sz="1600" kern="1200" dirty="0" err="1"/>
            <a:t>những</a:t>
          </a:r>
          <a:r>
            <a:rPr lang="en-GB" sz="1600" kern="1200" dirty="0"/>
            <a:t> </a:t>
          </a:r>
          <a:r>
            <a:rPr lang="en-GB" sz="1600" kern="1200" dirty="0" err="1"/>
            <a:t>cải</a:t>
          </a:r>
          <a:r>
            <a:rPr lang="en-GB" sz="1600" kern="1200" dirty="0"/>
            <a:t> </a:t>
          </a:r>
          <a:r>
            <a:rPr lang="en-GB" sz="1600" kern="1200" dirty="0" err="1"/>
            <a:t>tiến</a:t>
          </a:r>
          <a:r>
            <a:rPr lang="en-GB" sz="1600" kern="1200" dirty="0"/>
            <a:t> </a:t>
          </a:r>
          <a:r>
            <a:rPr lang="en-GB" sz="1600" kern="1200" dirty="0" err="1"/>
            <a:t>khác</a:t>
          </a:r>
          <a:r>
            <a:rPr lang="en-GB" sz="1600" kern="1200" dirty="0"/>
            <a:t> </a:t>
          </a:r>
          <a:r>
            <a:rPr lang="en-GB" sz="1600" kern="1200" dirty="0" err="1"/>
            <a:t>cho</a:t>
          </a:r>
          <a:r>
            <a:rPr lang="en-GB" sz="1600" kern="1200" dirty="0"/>
            <a:t> </a:t>
          </a:r>
          <a:r>
            <a:rPr lang="en-GB" sz="1600" kern="1200" dirty="0" err="1"/>
            <a:t>đa</a:t>
          </a:r>
          <a:r>
            <a:rPr lang="en-GB" sz="1600" kern="1200" dirty="0"/>
            <a:t> </a:t>
          </a:r>
          <a:r>
            <a:rPr lang="en-GB" sz="1600" kern="1200" dirty="0" err="1"/>
            <a:t>phương</a:t>
          </a:r>
          <a:r>
            <a:rPr lang="en-GB" sz="1600" kern="1200" dirty="0"/>
            <a:t> </a:t>
          </a:r>
          <a:r>
            <a:rPr lang="en-GB" sz="1600" kern="1200" dirty="0" err="1"/>
            <a:t>tiện</a:t>
          </a:r>
          <a:endParaRPr lang="en-GB" sz="1600" kern="1200" dirty="0"/>
        </a:p>
        <a:p>
          <a:pPr marL="171450" lvl="1" indent="-171450" algn="l" defTabSz="711200" rtl="0">
            <a:lnSpc>
              <a:spcPct val="90000"/>
            </a:lnSpc>
            <a:spcBef>
              <a:spcPct val="0"/>
            </a:spcBef>
            <a:spcAft>
              <a:spcPct val="15000"/>
            </a:spcAft>
            <a:buChar char="•"/>
          </a:pPr>
          <a:endParaRPr lang="en-GB" sz="1600" kern="1200" dirty="0"/>
        </a:p>
      </dsp:txBody>
      <dsp:txXfrm>
        <a:off x="6375796" y="1507727"/>
        <a:ext cx="1396603" cy="31567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B18BAD-6B2F-0B49-9064-A333E009DA08}">
      <dsp:nvSpPr>
        <dsp:cNvPr id="0" name=""/>
        <dsp:cNvSpPr/>
      </dsp:nvSpPr>
      <dsp:spPr>
        <a:xfrm>
          <a:off x="457198" y="0"/>
          <a:ext cx="3876678" cy="3886200"/>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rtl="0">
            <a:lnSpc>
              <a:spcPct val="90000"/>
            </a:lnSpc>
            <a:spcBef>
              <a:spcPct val="0"/>
            </a:spcBef>
            <a:spcAft>
              <a:spcPct val="35000"/>
            </a:spcAft>
            <a:buNone/>
          </a:pPr>
          <a:endParaRPr lang="en-US" sz="1400" kern="1200" dirty="0"/>
        </a:p>
        <a:p>
          <a:pPr marL="0" lvl="0" indent="0" algn="ctr" defTabSz="622300" rtl="0">
            <a:lnSpc>
              <a:spcPct val="90000"/>
            </a:lnSpc>
            <a:spcBef>
              <a:spcPct val="0"/>
            </a:spcBef>
            <a:spcAft>
              <a:spcPct val="35000"/>
            </a:spcAft>
            <a:buNone/>
          </a:pPr>
          <a:r>
            <a:rPr lang="en-US" sz="1600" kern="1200" dirty="0" err="1"/>
            <a:t>Cấu</a:t>
          </a:r>
          <a:r>
            <a:rPr lang="en-US" sz="1600" kern="1200" dirty="0"/>
            <a:t> </a:t>
          </a:r>
          <a:r>
            <a:rPr lang="en-US" sz="1600" kern="1200" dirty="0" err="1"/>
            <a:t>trúc</a:t>
          </a:r>
          <a:r>
            <a:rPr lang="en-US" sz="1600" kern="1200" dirty="0"/>
            <a:t> </a:t>
          </a:r>
          <a:r>
            <a:rPr lang="en-US" sz="1600" kern="1200" dirty="0" err="1"/>
            <a:t>tập</a:t>
          </a:r>
          <a:r>
            <a:rPr lang="en-US" sz="1600" kern="1200" dirty="0"/>
            <a:t> </a:t>
          </a:r>
          <a:r>
            <a:rPr lang="en-US" sz="1600" kern="1200" dirty="0" err="1"/>
            <a:t>lệnh</a:t>
          </a:r>
          <a:r>
            <a:rPr lang="en-US" sz="1600" kern="1200" dirty="0"/>
            <a:t> </a:t>
          </a:r>
          <a:r>
            <a:rPr lang="en-US" sz="1600" kern="1200" dirty="0" err="1"/>
            <a:t>tương</a:t>
          </a:r>
          <a:r>
            <a:rPr lang="en-US" sz="1600" kern="1200" dirty="0"/>
            <a:t> </a:t>
          </a:r>
          <a:r>
            <a:rPr lang="en-US" sz="1600" kern="1200" dirty="0" err="1"/>
            <a:t>thích</a:t>
          </a:r>
          <a:r>
            <a:rPr lang="en-US" sz="1600" kern="1200" dirty="0"/>
            <a:t> </a:t>
          </a:r>
          <a:r>
            <a:rPr lang="en-US" sz="1600" kern="1200" dirty="0" err="1"/>
            <a:t>với</a:t>
          </a:r>
          <a:r>
            <a:rPr lang="en-US" sz="1600" kern="1200" dirty="0"/>
            <a:t> </a:t>
          </a:r>
          <a:r>
            <a:rPr lang="en-US" sz="1600" kern="1200" dirty="0" err="1"/>
            <a:t>cả</a:t>
          </a:r>
          <a:r>
            <a:rPr lang="en-US" sz="1600" kern="1200" dirty="0"/>
            <a:t> </a:t>
          </a:r>
          <a:r>
            <a:rPr lang="en-US" sz="1600" kern="1200" dirty="0" err="1"/>
            <a:t>các</a:t>
          </a:r>
          <a:r>
            <a:rPr lang="en-US" sz="1600" kern="1200" dirty="0"/>
            <a:t> </a:t>
          </a:r>
          <a:r>
            <a:rPr lang="en-US" sz="1600" kern="1200" dirty="0" err="1"/>
            <a:t>phiên</a:t>
          </a:r>
          <a:r>
            <a:rPr lang="en-US" sz="1600" kern="1200" dirty="0"/>
            <a:t> </a:t>
          </a:r>
          <a:r>
            <a:rPr lang="en-US" sz="1600" kern="1200" dirty="0" err="1"/>
            <a:t>bản</a:t>
          </a:r>
          <a:r>
            <a:rPr lang="en-US" sz="1600" kern="1200" dirty="0"/>
            <a:t> </a:t>
          </a:r>
          <a:r>
            <a:rPr lang="en-US" sz="1600" kern="1200" dirty="0" err="1"/>
            <a:t>trước</a:t>
          </a:r>
          <a:endParaRPr lang="en-US" sz="1600" kern="1200" dirty="0"/>
        </a:p>
      </dsp:txBody>
      <dsp:txXfrm>
        <a:off x="1377909" y="291465"/>
        <a:ext cx="2035256" cy="660654"/>
      </dsp:txXfrm>
    </dsp:sp>
    <dsp:sp modelId="{4BA0AB6B-C25B-4540-8488-1BA61590016E}">
      <dsp:nvSpPr>
        <dsp:cNvPr id="0" name=""/>
        <dsp:cNvSpPr/>
      </dsp:nvSpPr>
      <dsp:spPr>
        <a:xfrm>
          <a:off x="1152541" y="1371600"/>
          <a:ext cx="2505054" cy="2419363"/>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rtl="0">
            <a:lnSpc>
              <a:spcPct val="90000"/>
            </a:lnSpc>
            <a:spcBef>
              <a:spcPct val="0"/>
            </a:spcBef>
            <a:spcAft>
              <a:spcPct val="35000"/>
            </a:spcAft>
            <a:buNone/>
          </a:pPr>
          <a:endParaRPr lang="en-US" sz="1600" b="1" kern="1200" dirty="0"/>
        </a:p>
        <a:p>
          <a:pPr marL="0" lvl="0" indent="0" algn="ctr" defTabSz="711200" rtl="0">
            <a:lnSpc>
              <a:spcPct val="90000"/>
            </a:lnSpc>
            <a:spcBef>
              <a:spcPct val="0"/>
            </a:spcBef>
            <a:spcAft>
              <a:spcPct val="35000"/>
            </a:spcAft>
            <a:buNone/>
          </a:pPr>
          <a:r>
            <a:rPr lang="en-US" sz="1600" b="1" kern="1200" dirty="0" err="1"/>
            <a:t>Cấu</a:t>
          </a:r>
          <a:r>
            <a:rPr lang="en-US" sz="1600" b="1" kern="1200" dirty="0"/>
            <a:t> </a:t>
          </a:r>
          <a:r>
            <a:rPr lang="en-US" sz="1600" b="1" kern="1200" dirty="0" err="1"/>
            <a:t>trúc</a:t>
          </a:r>
          <a:r>
            <a:rPr lang="en-US" sz="1600" b="1" kern="1200" dirty="0"/>
            <a:t> x86 </a:t>
          </a:r>
          <a:r>
            <a:rPr lang="en-US" sz="1600" b="1" kern="1200" dirty="0" err="1"/>
            <a:t>tiếp</a:t>
          </a:r>
          <a:r>
            <a:rPr lang="en-US" sz="1600" b="1" kern="1200" dirty="0"/>
            <a:t> </a:t>
          </a:r>
          <a:r>
            <a:rPr lang="en-US" sz="1600" b="1" kern="1200" dirty="0" err="1"/>
            <a:t>tục</a:t>
          </a:r>
          <a:r>
            <a:rPr lang="en-US" sz="1600" b="1" kern="1200" dirty="0"/>
            <a:t> </a:t>
          </a:r>
          <a:r>
            <a:rPr lang="en-US" sz="1600" b="1" kern="1200" dirty="0" err="1"/>
            <a:t>thống</a:t>
          </a:r>
          <a:r>
            <a:rPr lang="en-US" sz="1600" b="1" kern="1200" dirty="0"/>
            <a:t> </a:t>
          </a:r>
          <a:r>
            <a:rPr lang="en-US" sz="1600" b="1" kern="1200" dirty="0" err="1"/>
            <a:t>lĩnh</a:t>
          </a:r>
          <a:r>
            <a:rPr lang="en-US" sz="1600" b="1" kern="1200" dirty="0"/>
            <a:t> </a:t>
          </a:r>
          <a:r>
            <a:rPr lang="en-US" sz="1600" b="1" kern="1200" dirty="0" err="1"/>
            <a:t>thị</a:t>
          </a:r>
          <a:r>
            <a:rPr lang="en-US" sz="1600" b="1" kern="1200" dirty="0"/>
            <a:t> </a:t>
          </a:r>
          <a:r>
            <a:rPr lang="en-US" sz="1600" b="1" kern="1200" dirty="0" err="1"/>
            <a:t>trường</a:t>
          </a:r>
          <a:r>
            <a:rPr lang="en-US" sz="1600" b="1" kern="1200" dirty="0"/>
            <a:t> </a:t>
          </a:r>
          <a:r>
            <a:rPr lang="en-US" sz="1600" b="1" kern="1200" dirty="0" err="1"/>
            <a:t>sản</a:t>
          </a:r>
          <a:r>
            <a:rPr lang="en-US" sz="1600" b="1" kern="1200" dirty="0"/>
            <a:t> </a:t>
          </a:r>
          <a:r>
            <a:rPr lang="en-US" sz="1600" b="1" kern="1200" dirty="0" err="1"/>
            <a:t>xuất</a:t>
          </a:r>
          <a:r>
            <a:rPr lang="en-US" sz="1600" b="1" kern="1200" dirty="0"/>
            <a:t> </a:t>
          </a:r>
          <a:r>
            <a:rPr lang="en-US" sz="1600" b="1" kern="1200" dirty="0" err="1"/>
            <a:t>bộ</a:t>
          </a:r>
          <a:r>
            <a:rPr lang="en-US" sz="1600" b="1" kern="1200" dirty="0"/>
            <a:t> vi </a:t>
          </a:r>
          <a:r>
            <a:rPr lang="en-US" sz="1600" b="1" kern="1200" dirty="0" err="1"/>
            <a:t>xử</a:t>
          </a:r>
          <a:r>
            <a:rPr lang="en-US" sz="1600" b="1" kern="1200" dirty="0"/>
            <a:t> </a:t>
          </a:r>
          <a:r>
            <a:rPr lang="en-US" sz="1600" b="1" kern="1200" dirty="0" err="1"/>
            <a:t>lý</a:t>
          </a:r>
          <a:r>
            <a:rPr lang="en-US" sz="1600" b="1" kern="1200" dirty="0"/>
            <a:t> (</a:t>
          </a:r>
          <a:r>
            <a:rPr lang="en-US" sz="1600" b="1" kern="1200" dirty="0" err="1"/>
            <a:t>trừ</a:t>
          </a:r>
          <a:r>
            <a:rPr lang="en-US" sz="1600" b="1" kern="1200" dirty="0"/>
            <a:t> </a:t>
          </a:r>
          <a:r>
            <a:rPr lang="en-US" sz="1600" b="1" kern="1200" dirty="0" err="1"/>
            <a:t>các</a:t>
          </a:r>
          <a:r>
            <a:rPr lang="en-US" sz="1600" b="1" kern="1200" dirty="0"/>
            <a:t> </a:t>
          </a:r>
          <a:r>
            <a:rPr lang="en-US" sz="1600" b="1" kern="1200" dirty="0" err="1"/>
            <a:t>hệ</a:t>
          </a:r>
          <a:r>
            <a:rPr lang="en-US" sz="1600" b="1" kern="1200" dirty="0"/>
            <a:t> </a:t>
          </a:r>
          <a:r>
            <a:rPr lang="en-US" sz="1600" b="1" kern="1200" dirty="0" err="1"/>
            <a:t>thống</a:t>
          </a:r>
          <a:r>
            <a:rPr lang="en-US" sz="1600" b="1" kern="1200" dirty="0"/>
            <a:t> </a:t>
          </a:r>
          <a:r>
            <a:rPr lang="en-US" sz="1600" b="1" kern="1200" dirty="0" err="1"/>
            <a:t>nhúng</a:t>
          </a:r>
          <a:r>
            <a:rPr lang="en-US" sz="1600" b="1" kern="1200" dirty="0"/>
            <a:t>)</a:t>
          </a:r>
        </a:p>
      </dsp:txBody>
      <dsp:txXfrm>
        <a:off x="1519397" y="1976441"/>
        <a:ext cx="1771340" cy="120968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684340-3EE8-1046-8B6A-CB52BE423CEC}">
      <dsp:nvSpPr>
        <dsp:cNvPr id="0" name=""/>
        <dsp:cNvSpPr/>
      </dsp:nvSpPr>
      <dsp:spPr>
        <a:xfrm>
          <a:off x="3061404" y="1070015"/>
          <a:ext cx="1433504" cy="1433504"/>
        </a:xfrm>
        <a:prstGeom prst="ellipse">
          <a:avLst/>
        </a:prstGeom>
        <a:gradFill rotWithShape="0">
          <a:gsLst>
            <a:gs pos="0">
              <a:schemeClr val="accent1">
                <a:alpha val="50000"/>
                <a:hueOff val="0"/>
                <a:satOff val="0"/>
                <a:lumOff val="0"/>
                <a:alphaOff val="0"/>
                <a:shade val="40000"/>
                <a:alpha val="100000"/>
                <a:satMod val="150000"/>
                <a:lumMod val="100000"/>
              </a:schemeClr>
            </a:gs>
            <a:gs pos="100000">
              <a:schemeClr val="accent1">
                <a:alpha val="50000"/>
                <a:hueOff val="0"/>
                <a:satOff val="0"/>
                <a:lumOff val="0"/>
                <a:alphaOff val="0"/>
                <a:tint val="70000"/>
                <a:shade val="100000"/>
                <a:alpha val="100000"/>
                <a:satMod val="200000"/>
                <a:lumMod val="100000"/>
              </a:schemeClr>
            </a:gs>
          </a:gsLst>
          <a:lin ang="5400000" scaled="1"/>
        </a:gradFill>
        <a:ln>
          <a:noFill/>
        </a:ln>
        <a:effectLst/>
      </dsp:spPr>
      <dsp:style>
        <a:lnRef idx="0">
          <a:scrgbClr r="0" g="0" b="0"/>
        </a:lnRef>
        <a:fillRef idx="3">
          <a:scrgbClr r="0" g="0" b="0"/>
        </a:fillRef>
        <a:effectRef idx="0">
          <a:scrgbClr r="0" g="0" b="0"/>
        </a:effectRef>
        <a:fontRef idx="minor">
          <a:schemeClr val="tx1"/>
        </a:fontRef>
      </dsp:style>
    </dsp:sp>
    <dsp:sp modelId="{42292007-DD1C-2444-B25A-F633B8999C0F}">
      <dsp:nvSpPr>
        <dsp:cNvPr id="0" name=""/>
        <dsp:cNvSpPr/>
      </dsp:nvSpPr>
      <dsp:spPr>
        <a:xfrm>
          <a:off x="2882215" y="0"/>
          <a:ext cx="1791881" cy="97612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88950" rtl="0">
            <a:lnSpc>
              <a:spcPct val="90000"/>
            </a:lnSpc>
            <a:spcBef>
              <a:spcPct val="0"/>
            </a:spcBef>
            <a:spcAft>
              <a:spcPct val="35000"/>
            </a:spcAft>
            <a:buNone/>
          </a:pPr>
          <a:r>
            <a:rPr lang="en-US" sz="1100" kern="1200" dirty="0" err="1"/>
            <a:t>Hệ</a:t>
          </a:r>
          <a:r>
            <a:rPr lang="en-US" sz="1100" kern="1200" dirty="0"/>
            <a:t> </a:t>
          </a:r>
          <a:r>
            <a:rPr lang="en-US" sz="1100" kern="1200" dirty="0" err="1"/>
            <a:t>thống</a:t>
          </a:r>
          <a:r>
            <a:rPr lang="en-US" sz="1100" kern="1200" dirty="0"/>
            <a:t> </a:t>
          </a:r>
          <a:r>
            <a:rPr lang="en-US" sz="1100" kern="1200" dirty="0" err="1"/>
            <a:t>nhỏ</a:t>
          </a:r>
          <a:r>
            <a:rPr lang="en-US" sz="1100" kern="1200" dirty="0"/>
            <a:t> hay </a:t>
          </a:r>
          <a:r>
            <a:rPr lang="en-US" sz="1100" kern="1200" dirty="0" err="1"/>
            <a:t>hệ</a:t>
          </a:r>
          <a:r>
            <a:rPr lang="en-US" sz="1100" kern="1200" dirty="0"/>
            <a:t> </a:t>
          </a:r>
          <a:r>
            <a:rPr lang="en-US" sz="1100" kern="1200" dirty="0" err="1"/>
            <a:t>thống</a:t>
          </a:r>
          <a:r>
            <a:rPr lang="en-US" sz="1100" kern="1200" dirty="0"/>
            <a:t> </a:t>
          </a:r>
          <a:r>
            <a:rPr lang="en-US" sz="1100" kern="1200" dirty="0" err="1"/>
            <a:t>lớn</a:t>
          </a:r>
          <a:r>
            <a:rPr lang="en-US" sz="1100" kern="1200" dirty="0"/>
            <a:t>, </a:t>
          </a:r>
          <a:r>
            <a:rPr lang="en-US" sz="1100" kern="1200" dirty="0" err="1"/>
            <a:t>kéo</a:t>
          </a:r>
          <a:r>
            <a:rPr lang="en-US" sz="1100" kern="1200" dirty="0"/>
            <a:t> </a:t>
          </a:r>
          <a:r>
            <a:rPr lang="en-US" sz="1100" kern="1200" dirty="0" err="1"/>
            <a:t>theo</a:t>
          </a:r>
          <a:r>
            <a:rPr lang="en-US" sz="1100" kern="1200" dirty="0"/>
            <a:t> </a:t>
          </a:r>
          <a:r>
            <a:rPr lang="en-US" sz="1100" kern="1200" dirty="0" err="1"/>
            <a:t>các</a:t>
          </a:r>
          <a:r>
            <a:rPr lang="en-US" sz="1100" kern="1200" dirty="0"/>
            <a:t> </a:t>
          </a:r>
          <a:r>
            <a:rPr lang="en-US" sz="1100" kern="1200" dirty="0" err="1"/>
            <a:t>ràng</a:t>
          </a:r>
          <a:r>
            <a:rPr lang="en-US" sz="1100" kern="1200" dirty="0"/>
            <a:t> </a:t>
          </a:r>
          <a:r>
            <a:rPr lang="en-US" sz="1100" kern="1200" dirty="0" err="1"/>
            <a:t>buộc</a:t>
          </a:r>
          <a:r>
            <a:rPr lang="en-US" sz="1100" kern="1200" dirty="0"/>
            <a:t> </a:t>
          </a:r>
          <a:r>
            <a:rPr lang="en-US" sz="1100" kern="1200" dirty="0" err="1"/>
            <a:t>về</a:t>
          </a:r>
          <a:r>
            <a:rPr lang="en-US" sz="1100" kern="1200" dirty="0"/>
            <a:t> </a:t>
          </a:r>
          <a:r>
            <a:rPr lang="en-US" sz="1100" kern="1200" dirty="0" err="1"/>
            <a:t>giá</a:t>
          </a:r>
          <a:r>
            <a:rPr lang="en-US" sz="1100" kern="1200" dirty="0"/>
            <a:t> </a:t>
          </a:r>
          <a:r>
            <a:rPr lang="en-US" sz="1100" kern="1200" dirty="0" err="1"/>
            <a:t>thành</a:t>
          </a:r>
          <a:r>
            <a:rPr lang="en-US" sz="1100" kern="1200" dirty="0"/>
            <a:t> </a:t>
          </a:r>
          <a:r>
            <a:rPr lang="en-US" sz="1100" kern="1200" dirty="0" err="1"/>
            <a:t>và</a:t>
          </a:r>
          <a:r>
            <a:rPr lang="en-US" sz="1100" kern="1200" dirty="0"/>
            <a:t> </a:t>
          </a:r>
          <a:r>
            <a:rPr lang="en-US" sz="1100" kern="1200" dirty="0" err="1"/>
            <a:t>các</a:t>
          </a:r>
          <a:r>
            <a:rPr lang="en-US" sz="1100" kern="1200" dirty="0"/>
            <a:t> </a:t>
          </a:r>
          <a:r>
            <a:rPr lang="en-US" sz="1100" kern="1200" dirty="0" err="1"/>
            <a:t>yêu</a:t>
          </a:r>
          <a:r>
            <a:rPr lang="en-US" sz="1100" kern="1200" dirty="0"/>
            <a:t> </a:t>
          </a:r>
          <a:r>
            <a:rPr lang="en-US" sz="1100" kern="1200" dirty="0" err="1"/>
            <a:t>cầu</a:t>
          </a:r>
          <a:r>
            <a:rPr lang="en-US" sz="1100" kern="1200" dirty="0"/>
            <a:t> </a:t>
          </a:r>
          <a:r>
            <a:rPr lang="en-US" sz="1100" kern="1200" dirty="0" err="1"/>
            <a:t>khác</a:t>
          </a:r>
          <a:r>
            <a:rPr lang="en-US" sz="1100" kern="1200" dirty="0"/>
            <a:t> </a:t>
          </a:r>
          <a:r>
            <a:rPr lang="en-US" sz="1100" kern="1200" dirty="0" err="1"/>
            <a:t>nhau</a:t>
          </a:r>
          <a:r>
            <a:rPr lang="en-US" sz="1100" kern="1200" dirty="0"/>
            <a:t> </a:t>
          </a:r>
          <a:r>
            <a:rPr lang="en-US" sz="1100" kern="1200" dirty="0" err="1"/>
            <a:t>để</a:t>
          </a:r>
          <a:r>
            <a:rPr lang="en-US" sz="1100" kern="1200" dirty="0"/>
            <a:t> </a:t>
          </a:r>
          <a:r>
            <a:rPr lang="en-US" sz="1100" kern="1200" dirty="0" err="1"/>
            <a:t>tối</a:t>
          </a:r>
          <a:r>
            <a:rPr lang="en-US" sz="1100" kern="1200" dirty="0"/>
            <a:t> </a:t>
          </a:r>
          <a:r>
            <a:rPr lang="en-US" sz="1100" kern="1200" dirty="0" err="1"/>
            <a:t>ưu</a:t>
          </a:r>
          <a:r>
            <a:rPr lang="en-US" sz="1100" kern="1200" dirty="0"/>
            <a:t> </a:t>
          </a:r>
          <a:r>
            <a:rPr lang="en-US" sz="1100" kern="1200" dirty="0" err="1"/>
            <a:t>hoá</a:t>
          </a:r>
          <a:r>
            <a:rPr lang="en-US" sz="1100" kern="1200" dirty="0"/>
            <a:t> </a:t>
          </a:r>
          <a:r>
            <a:rPr lang="en-US" sz="1100" kern="1200" dirty="0" err="1"/>
            <a:t>và</a:t>
          </a:r>
          <a:r>
            <a:rPr lang="en-US" sz="1100" kern="1200" dirty="0"/>
            <a:t> </a:t>
          </a:r>
          <a:r>
            <a:rPr lang="en-US" sz="1100" kern="1200" dirty="0" err="1"/>
            <a:t>tái</a:t>
          </a:r>
          <a:r>
            <a:rPr lang="en-US" sz="1100" kern="1200" dirty="0"/>
            <a:t> </a:t>
          </a:r>
          <a:r>
            <a:rPr lang="en-US" sz="1100" kern="1200" dirty="0" err="1"/>
            <a:t>sử</a:t>
          </a:r>
          <a:r>
            <a:rPr lang="en-US" sz="1100" kern="1200" dirty="0"/>
            <a:t> </a:t>
          </a:r>
          <a:r>
            <a:rPr lang="en-US" sz="1100" kern="1200" dirty="0" err="1"/>
            <a:t>dụng</a:t>
          </a:r>
          <a:endParaRPr lang="en-US" sz="1100" kern="1200" dirty="0"/>
        </a:p>
      </dsp:txBody>
      <dsp:txXfrm>
        <a:off x="2882215" y="0"/>
        <a:ext cx="1791881" cy="976122"/>
      </dsp:txXfrm>
    </dsp:sp>
    <dsp:sp modelId="{158B2BE4-01B1-9744-9781-5BE2B4266500}">
      <dsp:nvSpPr>
        <dsp:cNvPr id="0" name=""/>
        <dsp:cNvSpPr/>
      </dsp:nvSpPr>
      <dsp:spPr>
        <a:xfrm>
          <a:off x="3526695" y="1338681"/>
          <a:ext cx="1433504" cy="1433504"/>
        </a:xfrm>
        <a:prstGeom prst="ellipse">
          <a:avLst/>
        </a:prstGeom>
        <a:gradFill rotWithShape="0">
          <a:gsLst>
            <a:gs pos="0">
              <a:schemeClr val="accent1">
                <a:alpha val="50000"/>
                <a:hueOff val="0"/>
                <a:satOff val="0"/>
                <a:lumOff val="0"/>
                <a:alphaOff val="0"/>
                <a:shade val="40000"/>
                <a:alpha val="100000"/>
                <a:satMod val="150000"/>
                <a:lumMod val="100000"/>
              </a:schemeClr>
            </a:gs>
            <a:gs pos="100000">
              <a:schemeClr val="accent1">
                <a:alpha val="50000"/>
                <a:hueOff val="0"/>
                <a:satOff val="0"/>
                <a:lumOff val="0"/>
                <a:alphaOff val="0"/>
                <a:tint val="70000"/>
                <a:shade val="100000"/>
                <a:alpha val="100000"/>
                <a:satMod val="200000"/>
                <a:lumMod val="100000"/>
              </a:schemeClr>
            </a:gs>
          </a:gsLst>
          <a:lin ang="5400000" scaled="1"/>
        </a:gradFill>
        <a:ln>
          <a:noFill/>
        </a:ln>
        <a:effectLst/>
      </dsp:spPr>
      <dsp:style>
        <a:lnRef idx="0">
          <a:scrgbClr r="0" g="0" b="0"/>
        </a:lnRef>
        <a:fillRef idx="3">
          <a:scrgbClr r="0" g="0" b="0"/>
        </a:fillRef>
        <a:effectRef idx="0">
          <a:scrgbClr r="0" g="0" b="0"/>
        </a:effectRef>
        <a:fontRef idx="minor">
          <a:schemeClr val="tx1"/>
        </a:fontRef>
      </dsp:style>
    </dsp:sp>
    <dsp:sp modelId="{6BCC764E-9EE4-9346-9CC8-D998ECBE2C51}">
      <dsp:nvSpPr>
        <dsp:cNvPr id="0" name=""/>
        <dsp:cNvSpPr/>
      </dsp:nvSpPr>
      <dsp:spPr>
        <a:xfrm>
          <a:off x="5066519" y="929640"/>
          <a:ext cx="1698105" cy="106908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88950" rtl="0">
            <a:lnSpc>
              <a:spcPct val="90000"/>
            </a:lnSpc>
            <a:spcBef>
              <a:spcPct val="0"/>
            </a:spcBef>
            <a:spcAft>
              <a:spcPct val="35000"/>
            </a:spcAft>
            <a:buNone/>
          </a:pPr>
          <a:r>
            <a:rPr lang="en-US" sz="1100" kern="1200" dirty="0" err="1"/>
            <a:t>Không</a:t>
          </a:r>
          <a:r>
            <a:rPr lang="en-US" sz="1100" kern="1200" dirty="0"/>
            <a:t> </a:t>
          </a:r>
          <a:r>
            <a:rPr lang="en-US" sz="1100" kern="1200" dirty="0" err="1"/>
            <a:t>yêu</a:t>
          </a:r>
          <a:r>
            <a:rPr lang="en-US" sz="1100" kern="1200" dirty="0"/>
            <a:t> </a:t>
          </a:r>
          <a:r>
            <a:rPr lang="en-US" sz="1100" kern="1200" dirty="0" err="1"/>
            <a:t>cầu</a:t>
          </a:r>
          <a:r>
            <a:rPr lang="en-US" sz="1100" kern="1200" dirty="0"/>
            <a:t> </a:t>
          </a:r>
          <a:r>
            <a:rPr lang="en-US" sz="1100" kern="1200" dirty="0" err="1"/>
            <a:t>quá</a:t>
          </a:r>
          <a:r>
            <a:rPr lang="en-US" sz="1100" kern="1200" dirty="0"/>
            <a:t> </a:t>
          </a:r>
          <a:r>
            <a:rPr lang="en-US" sz="1100" kern="1200" dirty="0" err="1"/>
            <a:t>nghiêm</a:t>
          </a:r>
          <a:r>
            <a:rPr lang="en-US" sz="1100" kern="1200" dirty="0"/>
            <a:t> </a:t>
          </a:r>
          <a:r>
            <a:rPr lang="en-US" sz="1100" kern="1200" dirty="0" err="1"/>
            <a:t>ngặt</a:t>
          </a:r>
          <a:r>
            <a:rPr lang="en-US" sz="1100" kern="1200" dirty="0"/>
            <a:t>; </a:t>
          </a:r>
          <a:r>
            <a:rPr lang="en-US" sz="1100" kern="1200" dirty="0" err="1"/>
            <a:t>kết</a:t>
          </a:r>
          <a:r>
            <a:rPr lang="en-US" sz="1100" kern="1200" dirty="0"/>
            <a:t> </a:t>
          </a:r>
          <a:r>
            <a:rPr lang="en-US" sz="1100" kern="1200" dirty="0" err="1"/>
            <a:t>hợp</a:t>
          </a:r>
          <a:r>
            <a:rPr lang="en-US" sz="1100" kern="1200" dirty="0"/>
            <a:t> </a:t>
          </a:r>
          <a:r>
            <a:rPr lang="en-US" sz="1100" kern="1200" dirty="0" err="1"/>
            <a:t>của</a:t>
          </a:r>
          <a:r>
            <a:rPr lang="en-US" sz="1100" kern="1200" dirty="0"/>
            <a:t> </a:t>
          </a:r>
          <a:r>
            <a:rPr lang="en-US" sz="1100" kern="1200" dirty="0" err="1"/>
            <a:t>những</a:t>
          </a:r>
          <a:r>
            <a:rPr lang="en-US" sz="1100" kern="1200" dirty="0"/>
            <a:t> </a:t>
          </a:r>
          <a:r>
            <a:rPr lang="en-US" sz="1100" kern="1200" dirty="0" err="1"/>
            <a:t>chỉ</a:t>
          </a:r>
          <a:r>
            <a:rPr lang="en-US" sz="1100" kern="1200" dirty="0"/>
            <a:t> </a:t>
          </a:r>
          <a:r>
            <a:rPr lang="en-US" sz="1100" kern="1200" dirty="0" err="1"/>
            <a:t>tiêu</a:t>
          </a:r>
          <a:r>
            <a:rPr lang="en-US" sz="1100" kern="1200" dirty="0"/>
            <a:t> </a:t>
          </a:r>
          <a:r>
            <a:rPr lang="en-US" sz="1100" kern="1200" dirty="0" err="1"/>
            <a:t>chất</a:t>
          </a:r>
          <a:r>
            <a:rPr lang="en-US" sz="1100" kern="1200" dirty="0"/>
            <a:t> </a:t>
          </a:r>
          <a:r>
            <a:rPr lang="en-US" sz="1100" kern="1200" dirty="0" err="1"/>
            <a:t>lượng</a:t>
          </a:r>
          <a:r>
            <a:rPr lang="en-US" sz="1100" kern="1200" dirty="0"/>
            <a:t> </a:t>
          </a:r>
          <a:r>
            <a:rPr lang="en-US" sz="1100" kern="1200" dirty="0" err="1"/>
            <a:t>khác</a:t>
          </a:r>
          <a:r>
            <a:rPr lang="en-US" sz="1100" kern="1200" dirty="0"/>
            <a:t> </a:t>
          </a:r>
          <a:r>
            <a:rPr lang="en-US" sz="1100" kern="1200" dirty="0" err="1"/>
            <a:t>nhau</a:t>
          </a:r>
          <a:r>
            <a:rPr lang="en-US" sz="1100" kern="1200" dirty="0"/>
            <a:t> </a:t>
          </a:r>
          <a:r>
            <a:rPr lang="en-US" sz="1100" kern="1200" dirty="0" err="1"/>
            <a:t>như</a:t>
          </a:r>
          <a:r>
            <a:rPr lang="en-US" sz="1100" kern="1200" dirty="0"/>
            <a:t> </a:t>
          </a:r>
          <a:r>
            <a:rPr lang="en-US" sz="1100" kern="1200" dirty="0" err="1"/>
            <a:t>khía</a:t>
          </a:r>
          <a:r>
            <a:rPr lang="en-US" sz="1100" kern="1200" dirty="0"/>
            <a:t> </a:t>
          </a:r>
          <a:r>
            <a:rPr lang="en-US" sz="1100" kern="1200" dirty="0" err="1"/>
            <a:t>cạnh</a:t>
          </a:r>
          <a:r>
            <a:rPr lang="en-US" sz="1100" kern="1200" dirty="0"/>
            <a:t> an </a:t>
          </a:r>
          <a:r>
            <a:rPr lang="en-US" sz="1100" kern="1200" dirty="0" err="1"/>
            <a:t>toàn</a:t>
          </a:r>
          <a:r>
            <a:rPr lang="en-US" sz="1100" kern="1200" dirty="0"/>
            <a:t>, </a:t>
          </a:r>
          <a:r>
            <a:rPr lang="en-US" sz="1100" kern="1200" dirty="0" err="1"/>
            <a:t>độ</a:t>
          </a:r>
          <a:r>
            <a:rPr lang="en-US" sz="1100" kern="1200" dirty="0"/>
            <a:t> tin </a:t>
          </a:r>
          <a:r>
            <a:rPr lang="en-US" sz="1100" kern="1200" dirty="0" err="1"/>
            <a:t>cậy</a:t>
          </a:r>
          <a:r>
            <a:rPr lang="en-US" sz="1100" kern="1200" dirty="0"/>
            <a:t>, </a:t>
          </a:r>
          <a:r>
            <a:rPr lang="en-US" sz="1100" kern="1200" dirty="0" err="1"/>
            <a:t>thời</a:t>
          </a:r>
          <a:r>
            <a:rPr lang="en-US" sz="1100" kern="1200" dirty="0"/>
            <a:t> </a:t>
          </a:r>
          <a:r>
            <a:rPr lang="en-US" sz="1100" kern="1200" dirty="0" err="1"/>
            <a:t>gian</a:t>
          </a:r>
          <a:r>
            <a:rPr lang="en-US" sz="1100" kern="1200" dirty="0"/>
            <a:t> </a:t>
          </a:r>
          <a:r>
            <a:rPr lang="en-US" sz="1100" kern="1200" dirty="0" err="1"/>
            <a:t>thực</a:t>
          </a:r>
          <a:r>
            <a:rPr lang="en-US" sz="1100" kern="1200" dirty="0"/>
            <a:t> </a:t>
          </a:r>
          <a:r>
            <a:rPr lang="en-US" sz="1100" kern="1200" dirty="0" err="1"/>
            <a:t>và</a:t>
          </a:r>
          <a:r>
            <a:rPr lang="en-US" sz="1100" kern="1200" dirty="0"/>
            <a:t> </a:t>
          </a:r>
          <a:r>
            <a:rPr lang="en-US" sz="1100" kern="1200" dirty="0" err="1"/>
            <a:t>tính</a:t>
          </a:r>
          <a:r>
            <a:rPr lang="en-US" sz="1100" kern="1200" dirty="0"/>
            <a:t> </a:t>
          </a:r>
          <a:r>
            <a:rPr lang="en-US" sz="1100" kern="1200" dirty="0" err="1"/>
            <a:t>linh</a:t>
          </a:r>
          <a:r>
            <a:rPr lang="en-US" sz="1100" kern="1200" dirty="0"/>
            <a:t> </a:t>
          </a:r>
          <a:r>
            <a:rPr lang="en-US" sz="1100" kern="1200" dirty="0" err="1"/>
            <a:t>hoạt</a:t>
          </a:r>
          <a:r>
            <a:rPr lang="en-US" sz="1100" kern="1200" dirty="0"/>
            <a:t>.</a:t>
          </a:r>
        </a:p>
      </dsp:txBody>
      <dsp:txXfrm>
        <a:off x="5066519" y="929640"/>
        <a:ext cx="1698105" cy="1069086"/>
      </dsp:txXfrm>
    </dsp:sp>
    <dsp:sp modelId="{BAA2144A-EEA3-7A4C-86C2-7AA1F9F154C5}">
      <dsp:nvSpPr>
        <dsp:cNvPr id="0" name=""/>
        <dsp:cNvSpPr/>
      </dsp:nvSpPr>
      <dsp:spPr>
        <a:xfrm>
          <a:off x="3526695" y="1876013"/>
          <a:ext cx="1433504" cy="1433504"/>
        </a:xfrm>
        <a:prstGeom prst="ellipse">
          <a:avLst/>
        </a:prstGeom>
        <a:gradFill rotWithShape="0">
          <a:gsLst>
            <a:gs pos="0">
              <a:schemeClr val="accent1">
                <a:alpha val="50000"/>
                <a:hueOff val="0"/>
                <a:satOff val="0"/>
                <a:lumOff val="0"/>
                <a:alphaOff val="0"/>
                <a:shade val="40000"/>
                <a:alpha val="100000"/>
                <a:satMod val="150000"/>
                <a:lumMod val="100000"/>
              </a:schemeClr>
            </a:gs>
            <a:gs pos="100000">
              <a:schemeClr val="accent1">
                <a:alpha val="50000"/>
                <a:hueOff val="0"/>
                <a:satOff val="0"/>
                <a:lumOff val="0"/>
                <a:alphaOff val="0"/>
                <a:tint val="70000"/>
                <a:shade val="100000"/>
                <a:alpha val="100000"/>
                <a:satMod val="200000"/>
                <a:lumMod val="100000"/>
              </a:schemeClr>
            </a:gs>
          </a:gsLst>
          <a:lin ang="5400000" scaled="1"/>
        </a:gradFill>
        <a:ln>
          <a:noFill/>
        </a:ln>
        <a:effectLst/>
      </dsp:spPr>
      <dsp:style>
        <a:lnRef idx="0">
          <a:scrgbClr r="0" g="0" b="0"/>
        </a:lnRef>
        <a:fillRef idx="3">
          <a:scrgbClr r="0" g="0" b="0"/>
        </a:fillRef>
        <a:effectRef idx="0">
          <a:scrgbClr r="0" g="0" b="0"/>
        </a:effectRef>
        <a:fontRef idx="minor">
          <a:schemeClr val="tx1"/>
        </a:fontRef>
      </dsp:style>
    </dsp:sp>
    <dsp:sp modelId="{CE1744CA-EE81-2E4B-8166-2A2DEE3DEE91}">
      <dsp:nvSpPr>
        <dsp:cNvPr id="0" name=""/>
        <dsp:cNvSpPr/>
      </dsp:nvSpPr>
      <dsp:spPr>
        <a:xfrm>
          <a:off x="5066519" y="2523972"/>
          <a:ext cx="1698105" cy="1194587"/>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88950" rtl="0">
            <a:lnSpc>
              <a:spcPct val="90000"/>
            </a:lnSpc>
            <a:spcBef>
              <a:spcPct val="0"/>
            </a:spcBef>
            <a:spcAft>
              <a:spcPct val="35000"/>
            </a:spcAft>
            <a:buNone/>
          </a:pPr>
          <a:r>
            <a:rPr lang="en-US" sz="1100" kern="1200" dirty="0" err="1"/>
            <a:t>Có</a:t>
          </a:r>
          <a:r>
            <a:rPr lang="en-US" sz="1100" kern="1200" dirty="0"/>
            <a:t> </a:t>
          </a:r>
          <a:r>
            <a:rPr lang="en-US" sz="1100" kern="1200" dirty="0" err="1"/>
            <a:t>độ</a:t>
          </a:r>
          <a:r>
            <a:rPr lang="en-US" sz="1100" kern="1200" dirty="0"/>
            <a:t> </a:t>
          </a:r>
          <a:r>
            <a:rPr lang="en-US" sz="1100" kern="1200" dirty="0" err="1"/>
            <a:t>bền</a:t>
          </a:r>
          <a:r>
            <a:rPr lang="en-US" sz="1100" kern="1200" dirty="0"/>
            <a:t> </a:t>
          </a:r>
          <a:r>
            <a:rPr lang="en-US" sz="1100" kern="1200" dirty="0" err="1"/>
            <a:t>ngắn</a:t>
          </a:r>
          <a:r>
            <a:rPr lang="en-US" sz="1100" kern="1200" dirty="0"/>
            <a:t> </a:t>
          </a:r>
          <a:r>
            <a:rPr lang="en-US" sz="1100" kern="1200" dirty="0" err="1"/>
            <a:t>hoặc</a:t>
          </a:r>
          <a:r>
            <a:rPr lang="en-US" sz="1100" kern="1200" dirty="0"/>
            <a:t> </a:t>
          </a:r>
          <a:r>
            <a:rPr lang="en-US" sz="1100" kern="1200" dirty="0" err="1"/>
            <a:t>dài</a:t>
          </a:r>
          <a:endParaRPr lang="en-US" sz="1100" kern="1200" dirty="0"/>
        </a:p>
      </dsp:txBody>
      <dsp:txXfrm>
        <a:off x="5066519" y="2523972"/>
        <a:ext cx="1698105" cy="1194587"/>
      </dsp:txXfrm>
    </dsp:sp>
    <dsp:sp modelId="{F9664937-969B-E246-9007-2F61E9AEFDD6}">
      <dsp:nvSpPr>
        <dsp:cNvPr id="0" name=""/>
        <dsp:cNvSpPr/>
      </dsp:nvSpPr>
      <dsp:spPr>
        <a:xfrm>
          <a:off x="3061404" y="2145144"/>
          <a:ext cx="1433504" cy="1433504"/>
        </a:xfrm>
        <a:prstGeom prst="ellipse">
          <a:avLst/>
        </a:prstGeom>
        <a:gradFill rotWithShape="0">
          <a:gsLst>
            <a:gs pos="0">
              <a:schemeClr val="accent1">
                <a:alpha val="50000"/>
                <a:hueOff val="0"/>
                <a:satOff val="0"/>
                <a:lumOff val="0"/>
                <a:alphaOff val="0"/>
                <a:shade val="40000"/>
                <a:alpha val="100000"/>
                <a:satMod val="150000"/>
                <a:lumMod val="100000"/>
              </a:schemeClr>
            </a:gs>
            <a:gs pos="100000">
              <a:schemeClr val="accent1">
                <a:alpha val="50000"/>
                <a:hueOff val="0"/>
                <a:satOff val="0"/>
                <a:lumOff val="0"/>
                <a:alphaOff val="0"/>
                <a:tint val="70000"/>
                <a:shade val="100000"/>
                <a:alpha val="100000"/>
                <a:satMod val="200000"/>
                <a:lumMod val="100000"/>
              </a:schemeClr>
            </a:gs>
          </a:gsLst>
          <a:lin ang="5400000" scaled="1"/>
        </a:gradFill>
        <a:ln>
          <a:noFill/>
        </a:ln>
        <a:effectLst/>
      </dsp:spPr>
      <dsp:style>
        <a:lnRef idx="0">
          <a:scrgbClr r="0" g="0" b="0"/>
        </a:lnRef>
        <a:fillRef idx="3">
          <a:scrgbClr r="0" g="0" b="0"/>
        </a:fillRef>
        <a:effectRef idx="0">
          <a:scrgbClr r="0" g="0" b="0"/>
        </a:effectRef>
        <a:fontRef idx="minor">
          <a:schemeClr val="tx1"/>
        </a:fontRef>
      </dsp:style>
    </dsp:sp>
    <dsp:sp modelId="{D6FBAE12-6862-0D40-BDF7-BF7144E1B78B}">
      <dsp:nvSpPr>
        <dsp:cNvPr id="0" name=""/>
        <dsp:cNvSpPr/>
      </dsp:nvSpPr>
      <dsp:spPr>
        <a:xfrm>
          <a:off x="2882215" y="3672078"/>
          <a:ext cx="1791881" cy="97612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88950" rtl="0">
            <a:lnSpc>
              <a:spcPct val="90000"/>
            </a:lnSpc>
            <a:spcBef>
              <a:spcPct val="0"/>
            </a:spcBef>
            <a:spcAft>
              <a:spcPct val="35000"/>
            </a:spcAft>
            <a:buNone/>
          </a:pPr>
          <a:r>
            <a:rPr lang="en-US" sz="1100" kern="1200" dirty="0" err="1"/>
            <a:t>Điều</a:t>
          </a:r>
          <a:r>
            <a:rPr lang="en-US" sz="1100" kern="1200" dirty="0"/>
            <a:t> </a:t>
          </a:r>
          <a:r>
            <a:rPr lang="en-US" sz="1100" kern="1200" dirty="0" err="1"/>
            <a:t>kiện</a:t>
          </a:r>
          <a:r>
            <a:rPr lang="en-US" sz="1100" kern="1200" dirty="0"/>
            <a:t> </a:t>
          </a:r>
          <a:r>
            <a:rPr lang="en-US" sz="1100" kern="1200" dirty="0" err="1"/>
            <a:t>môi</a:t>
          </a:r>
          <a:r>
            <a:rPr lang="en-US" sz="1100" kern="1200" dirty="0"/>
            <a:t> </a:t>
          </a:r>
          <a:r>
            <a:rPr lang="en-US" sz="1100" kern="1200" dirty="0" err="1"/>
            <a:t>trường</a:t>
          </a:r>
          <a:r>
            <a:rPr lang="en-US" sz="1100" kern="1200" dirty="0"/>
            <a:t> </a:t>
          </a:r>
          <a:r>
            <a:rPr lang="en-US" sz="1100" kern="1200" dirty="0" err="1"/>
            <a:t>khác</a:t>
          </a:r>
          <a:r>
            <a:rPr lang="en-US" sz="1100" kern="1200" dirty="0"/>
            <a:t> </a:t>
          </a:r>
          <a:r>
            <a:rPr lang="en-US" sz="1100" kern="1200" dirty="0" err="1"/>
            <a:t>nhau</a:t>
          </a:r>
          <a:r>
            <a:rPr lang="en-US" sz="1100" kern="1200" dirty="0"/>
            <a:t> </a:t>
          </a:r>
          <a:r>
            <a:rPr lang="en-US" sz="1100" kern="1200" dirty="0" err="1"/>
            <a:t>về</a:t>
          </a:r>
          <a:r>
            <a:rPr lang="en-US" sz="1100" kern="1200" dirty="0"/>
            <a:t> </a:t>
          </a:r>
          <a:r>
            <a:rPr lang="en-US" sz="1100" kern="1200" dirty="0" err="1"/>
            <a:t>bức</a:t>
          </a:r>
          <a:r>
            <a:rPr lang="en-US" sz="1100" kern="1200" dirty="0"/>
            <a:t> </a:t>
          </a:r>
          <a:r>
            <a:rPr lang="en-US" sz="1100" kern="1200" dirty="0" err="1"/>
            <a:t>xạ</a:t>
          </a:r>
          <a:r>
            <a:rPr lang="en-US" sz="1100" kern="1200" dirty="0"/>
            <a:t>, </a:t>
          </a:r>
          <a:r>
            <a:rPr lang="en-US" sz="1100" kern="1200" dirty="0" err="1"/>
            <a:t>độ</a:t>
          </a:r>
          <a:r>
            <a:rPr lang="en-US" sz="1100" kern="1200" dirty="0"/>
            <a:t> rung </a:t>
          </a:r>
          <a:r>
            <a:rPr lang="en-US" sz="1100" kern="1200" dirty="0" err="1"/>
            <a:t>và</a:t>
          </a:r>
          <a:r>
            <a:rPr lang="en-US" sz="1100" kern="1200" dirty="0"/>
            <a:t> </a:t>
          </a:r>
          <a:r>
            <a:rPr lang="en-US" sz="1100" kern="1200" dirty="0" err="1"/>
            <a:t>độ</a:t>
          </a:r>
          <a:r>
            <a:rPr lang="en-US" sz="1100" kern="1200" dirty="0"/>
            <a:t> </a:t>
          </a:r>
          <a:r>
            <a:rPr lang="en-US" sz="1100" kern="1200" dirty="0" err="1"/>
            <a:t>ẩm</a:t>
          </a:r>
          <a:r>
            <a:rPr lang="en-US" sz="1100" kern="1200" dirty="0"/>
            <a:t>.</a:t>
          </a:r>
        </a:p>
      </dsp:txBody>
      <dsp:txXfrm>
        <a:off x="2882215" y="3672078"/>
        <a:ext cx="1791881" cy="976122"/>
      </dsp:txXfrm>
    </dsp:sp>
    <dsp:sp modelId="{D31D91C6-3EA7-7642-A6A0-57D68BB4EE01}">
      <dsp:nvSpPr>
        <dsp:cNvPr id="0" name=""/>
        <dsp:cNvSpPr/>
      </dsp:nvSpPr>
      <dsp:spPr>
        <a:xfrm>
          <a:off x="2596112" y="1876013"/>
          <a:ext cx="1433504" cy="1433504"/>
        </a:xfrm>
        <a:prstGeom prst="ellipse">
          <a:avLst/>
        </a:prstGeom>
        <a:gradFill rotWithShape="0">
          <a:gsLst>
            <a:gs pos="0">
              <a:schemeClr val="accent1">
                <a:alpha val="50000"/>
                <a:hueOff val="0"/>
                <a:satOff val="0"/>
                <a:lumOff val="0"/>
                <a:alphaOff val="0"/>
                <a:shade val="40000"/>
                <a:alpha val="100000"/>
                <a:satMod val="150000"/>
                <a:lumMod val="100000"/>
              </a:schemeClr>
            </a:gs>
            <a:gs pos="100000">
              <a:schemeClr val="accent1">
                <a:alpha val="50000"/>
                <a:hueOff val="0"/>
                <a:satOff val="0"/>
                <a:lumOff val="0"/>
                <a:alphaOff val="0"/>
                <a:tint val="70000"/>
                <a:shade val="100000"/>
                <a:alpha val="100000"/>
                <a:satMod val="200000"/>
                <a:lumMod val="100000"/>
              </a:schemeClr>
            </a:gs>
          </a:gsLst>
          <a:lin ang="5400000" scaled="1"/>
        </a:gradFill>
        <a:ln>
          <a:noFill/>
        </a:ln>
        <a:effectLst/>
      </dsp:spPr>
      <dsp:style>
        <a:lnRef idx="0">
          <a:scrgbClr r="0" g="0" b="0"/>
        </a:lnRef>
        <a:fillRef idx="3">
          <a:scrgbClr r="0" g="0" b="0"/>
        </a:fillRef>
        <a:effectRef idx="0">
          <a:scrgbClr r="0" g="0" b="0"/>
        </a:effectRef>
        <a:fontRef idx="minor">
          <a:schemeClr val="tx1"/>
        </a:fontRef>
      </dsp:style>
    </dsp:sp>
    <dsp:sp modelId="{E837185F-40ED-C743-A4C8-6859F93A220A}">
      <dsp:nvSpPr>
        <dsp:cNvPr id="0" name=""/>
        <dsp:cNvSpPr/>
      </dsp:nvSpPr>
      <dsp:spPr>
        <a:xfrm>
          <a:off x="791687" y="2523972"/>
          <a:ext cx="1698105" cy="1194587"/>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88950" rtl="0">
            <a:lnSpc>
              <a:spcPct val="90000"/>
            </a:lnSpc>
            <a:spcBef>
              <a:spcPct val="0"/>
            </a:spcBef>
            <a:spcAft>
              <a:spcPct val="35000"/>
            </a:spcAft>
            <a:buNone/>
          </a:pPr>
          <a:r>
            <a:rPr lang="en-US" sz="1100" kern="1200" dirty="0" err="1"/>
            <a:t>Đặc</a:t>
          </a:r>
          <a:r>
            <a:rPr lang="en-US" sz="1100" kern="1200" dirty="0"/>
            <a:t> </a:t>
          </a:r>
          <a:r>
            <a:rPr lang="en-US" sz="1100" kern="1200" dirty="0" err="1"/>
            <a:t>tính</a:t>
          </a:r>
          <a:r>
            <a:rPr lang="en-US" sz="1100" kern="1200" dirty="0"/>
            <a:t> </a:t>
          </a:r>
          <a:r>
            <a:rPr lang="en-US" sz="1100" kern="1200" dirty="0" err="1"/>
            <a:t>kĩ</a:t>
          </a:r>
          <a:r>
            <a:rPr lang="en-US" sz="1100" kern="1200" dirty="0"/>
            <a:t> </a:t>
          </a:r>
          <a:r>
            <a:rPr lang="en-US" sz="1100" kern="1200" dirty="0" err="1"/>
            <a:t>thuật</a:t>
          </a:r>
          <a:r>
            <a:rPr lang="en-US" sz="1100" kern="1200" dirty="0"/>
            <a:t> </a:t>
          </a:r>
          <a:r>
            <a:rPr lang="en-US" sz="1100" kern="1200" dirty="0" err="1"/>
            <a:t>khác</a:t>
          </a:r>
          <a:r>
            <a:rPr lang="en-US" sz="1100" kern="1200" dirty="0"/>
            <a:t> </a:t>
          </a:r>
          <a:r>
            <a:rPr lang="en-US" sz="1100" kern="1200" dirty="0" err="1"/>
            <a:t>nhau</a:t>
          </a:r>
          <a:r>
            <a:rPr lang="en-US" sz="1100" kern="1200" dirty="0"/>
            <a:t> </a:t>
          </a:r>
          <a:r>
            <a:rPr lang="en-US" sz="1100" kern="1200" dirty="0" err="1"/>
            <a:t>như</a:t>
          </a:r>
          <a:r>
            <a:rPr lang="en-US" sz="1100" kern="1200" dirty="0"/>
            <a:t> </a:t>
          </a:r>
          <a:r>
            <a:rPr lang="en-US" sz="1100" kern="1200" dirty="0" err="1"/>
            <a:t>tải</a:t>
          </a:r>
          <a:r>
            <a:rPr lang="en-US" sz="1100" kern="1200" dirty="0"/>
            <a:t> </a:t>
          </a:r>
          <a:r>
            <a:rPr lang="en-US" sz="1100" kern="1200" dirty="0" err="1"/>
            <a:t>tĩnh</a:t>
          </a:r>
          <a:r>
            <a:rPr lang="en-US" sz="1100" kern="1200" dirty="0"/>
            <a:t> hay </a:t>
          </a:r>
          <a:r>
            <a:rPr lang="en-US" sz="1100" kern="1200" dirty="0" err="1"/>
            <a:t>động</a:t>
          </a:r>
          <a:r>
            <a:rPr lang="en-US" sz="1100" kern="1200" dirty="0"/>
            <a:t>, </a:t>
          </a:r>
          <a:r>
            <a:rPr lang="en-US" sz="1100" kern="1200" dirty="0" err="1"/>
            <a:t>tốc</a:t>
          </a:r>
          <a:r>
            <a:rPr lang="en-US" sz="1100" kern="1200" dirty="0"/>
            <a:t> </a:t>
          </a:r>
          <a:r>
            <a:rPr lang="en-US" sz="1100" kern="1200" dirty="0" err="1"/>
            <a:t>độ</a:t>
          </a:r>
          <a:r>
            <a:rPr lang="en-US" sz="1100" kern="1200" dirty="0"/>
            <a:t> </a:t>
          </a:r>
          <a:r>
            <a:rPr lang="en-US" sz="1100" kern="1200" dirty="0" err="1"/>
            <a:t>nhanh</a:t>
          </a:r>
          <a:r>
            <a:rPr lang="en-US" sz="1100" kern="1200" dirty="0"/>
            <a:t> hay </a:t>
          </a:r>
          <a:r>
            <a:rPr lang="en-US" sz="1100" kern="1200" dirty="0" err="1"/>
            <a:t>chậm</a:t>
          </a:r>
          <a:r>
            <a:rPr lang="en-US" sz="1100" kern="1200" dirty="0"/>
            <a:t>, </a:t>
          </a:r>
          <a:r>
            <a:rPr lang="en-US" sz="1100" kern="1200" dirty="0" err="1"/>
            <a:t>ứng</a:t>
          </a:r>
          <a:r>
            <a:rPr lang="en-US" sz="1100" kern="1200" dirty="0"/>
            <a:t> </a:t>
          </a:r>
          <a:r>
            <a:rPr lang="en-US" sz="1100" kern="1200" dirty="0" err="1"/>
            <a:t>dụng</a:t>
          </a:r>
          <a:r>
            <a:rPr lang="en-US" sz="1100" kern="1200" dirty="0"/>
            <a:t> </a:t>
          </a:r>
          <a:r>
            <a:rPr lang="en-US" sz="1100" kern="1200" dirty="0" err="1"/>
            <a:t>chuyên</a:t>
          </a:r>
          <a:r>
            <a:rPr lang="en-US" sz="1100" kern="1200" dirty="0"/>
            <a:t> </a:t>
          </a:r>
          <a:r>
            <a:rPr lang="en-US" sz="1100" kern="1200" dirty="0" err="1"/>
            <a:t>sâu</a:t>
          </a:r>
          <a:r>
            <a:rPr lang="en-US" sz="1100" kern="1200" dirty="0"/>
            <a:t> </a:t>
          </a:r>
          <a:r>
            <a:rPr lang="en-US" sz="1100" kern="1200" dirty="0" err="1"/>
            <a:t>về</a:t>
          </a:r>
          <a:r>
            <a:rPr lang="en-US" sz="1100" kern="1200" dirty="0"/>
            <a:t> </a:t>
          </a:r>
          <a:r>
            <a:rPr lang="en-US" sz="1100" kern="1200" dirty="0" err="1"/>
            <a:t>tính</a:t>
          </a:r>
          <a:r>
            <a:rPr lang="en-US" sz="1100" kern="1200" dirty="0"/>
            <a:t> </a:t>
          </a:r>
          <a:r>
            <a:rPr lang="en-US" sz="1100" kern="1200" dirty="0" err="1"/>
            <a:t>toán</a:t>
          </a:r>
          <a:r>
            <a:rPr lang="en-US" sz="1100" kern="1200" dirty="0"/>
            <a:t> hay </a:t>
          </a:r>
          <a:r>
            <a:rPr lang="en-US" sz="1100" kern="1200" dirty="0" err="1"/>
            <a:t>giao</a:t>
          </a:r>
          <a:r>
            <a:rPr lang="en-US" sz="1100" kern="1200" dirty="0"/>
            <a:t> </a:t>
          </a:r>
          <a:r>
            <a:rPr lang="en-US" sz="1100" kern="1200" dirty="0" err="1"/>
            <a:t>diện</a:t>
          </a:r>
          <a:r>
            <a:rPr lang="en-US" sz="1100" kern="1200" dirty="0"/>
            <a:t>, </a:t>
          </a:r>
          <a:r>
            <a:rPr lang="en-US" sz="1100" kern="1200" dirty="0" err="1"/>
            <a:t>kết</a:t>
          </a:r>
          <a:r>
            <a:rPr lang="en-US" sz="1100" kern="1200" dirty="0"/>
            <a:t> </a:t>
          </a:r>
          <a:r>
            <a:rPr lang="en-US" sz="1100" kern="1200" dirty="0" err="1"/>
            <a:t>hợp</a:t>
          </a:r>
          <a:r>
            <a:rPr lang="en-US" sz="1100" kern="1200" dirty="0"/>
            <a:t> </a:t>
          </a:r>
          <a:r>
            <a:rPr lang="en-US" sz="1100" kern="1200" dirty="0" err="1"/>
            <a:t>cổng</a:t>
          </a:r>
          <a:r>
            <a:rPr lang="en-US" sz="1100" kern="1200" dirty="0"/>
            <a:t> and/or </a:t>
          </a:r>
          <a:r>
            <a:rPr lang="en-US" sz="1100" kern="1200" dirty="0" err="1"/>
            <a:t>của</a:t>
          </a:r>
          <a:r>
            <a:rPr lang="en-US" sz="1100" kern="1200" dirty="0"/>
            <a:t> </a:t>
          </a:r>
          <a:r>
            <a:rPr lang="en-US" sz="1100" kern="1200" dirty="0" err="1"/>
            <a:t>chính</a:t>
          </a:r>
          <a:r>
            <a:rPr lang="en-US" sz="1100" kern="1200" dirty="0"/>
            <a:t> </a:t>
          </a:r>
          <a:r>
            <a:rPr lang="en-US" sz="1100" kern="1200" dirty="0" err="1"/>
            <a:t>nó</a:t>
          </a:r>
          <a:r>
            <a:rPr lang="en-US" sz="1100" kern="1200" dirty="0"/>
            <a:t>.</a:t>
          </a:r>
        </a:p>
      </dsp:txBody>
      <dsp:txXfrm>
        <a:off x="791687" y="2523972"/>
        <a:ext cx="1698105" cy="1194587"/>
      </dsp:txXfrm>
    </dsp:sp>
    <dsp:sp modelId="{62C008ED-3847-1A46-9E8A-7E967D7B7478}">
      <dsp:nvSpPr>
        <dsp:cNvPr id="0" name=""/>
        <dsp:cNvSpPr/>
      </dsp:nvSpPr>
      <dsp:spPr>
        <a:xfrm>
          <a:off x="2596112" y="1338681"/>
          <a:ext cx="1433504" cy="1433504"/>
        </a:xfrm>
        <a:prstGeom prst="ellipse">
          <a:avLst/>
        </a:prstGeom>
        <a:gradFill rotWithShape="0">
          <a:gsLst>
            <a:gs pos="0">
              <a:schemeClr val="accent1">
                <a:alpha val="50000"/>
                <a:hueOff val="0"/>
                <a:satOff val="0"/>
                <a:lumOff val="0"/>
                <a:alphaOff val="0"/>
                <a:shade val="40000"/>
                <a:alpha val="100000"/>
                <a:satMod val="150000"/>
                <a:lumMod val="100000"/>
              </a:schemeClr>
            </a:gs>
            <a:gs pos="100000">
              <a:schemeClr val="accent1">
                <a:alpha val="50000"/>
                <a:hueOff val="0"/>
                <a:satOff val="0"/>
                <a:lumOff val="0"/>
                <a:alphaOff val="0"/>
                <a:tint val="70000"/>
                <a:shade val="100000"/>
                <a:alpha val="100000"/>
                <a:satMod val="200000"/>
                <a:lumMod val="100000"/>
              </a:schemeClr>
            </a:gs>
          </a:gsLst>
          <a:lin ang="5400000" scaled="1"/>
        </a:gradFill>
        <a:ln>
          <a:noFill/>
        </a:ln>
        <a:effectLst/>
      </dsp:spPr>
      <dsp:style>
        <a:lnRef idx="0">
          <a:scrgbClr r="0" g="0" b="0"/>
        </a:lnRef>
        <a:fillRef idx="3">
          <a:scrgbClr r="0" g="0" b="0"/>
        </a:fillRef>
        <a:effectRef idx="0">
          <a:scrgbClr r="0" g="0" b="0"/>
        </a:effectRef>
        <a:fontRef idx="minor">
          <a:schemeClr val="tx1"/>
        </a:fontRef>
      </dsp:style>
    </dsp:sp>
    <dsp:sp modelId="{6B8C8901-D616-5640-B70F-B0FA41B1FCE4}">
      <dsp:nvSpPr>
        <dsp:cNvPr id="0" name=""/>
        <dsp:cNvSpPr/>
      </dsp:nvSpPr>
      <dsp:spPr>
        <a:xfrm>
          <a:off x="791687" y="929640"/>
          <a:ext cx="1698105" cy="1194587"/>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88950" rtl="0">
            <a:lnSpc>
              <a:spcPct val="90000"/>
            </a:lnSpc>
            <a:spcBef>
              <a:spcPct val="0"/>
            </a:spcBef>
            <a:spcAft>
              <a:spcPct val="35000"/>
            </a:spcAft>
            <a:buNone/>
          </a:pPr>
          <a:r>
            <a:rPr lang="en-GB" sz="1100" kern="1200" dirty="0" err="1"/>
            <a:t>Các</a:t>
          </a:r>
          <a:r>
            <a:rPr lang="en-GB" sz="1100" kern="1200" dirty="0"/>
            <a:t> </a:t>
          </a:r>
          <a:r>
            <a:rPr lang="en-GB" sz="1100" kern="1200" dirty="0" err="1"/>
            <a:t>mô</a:t>
          </a:r>
          <a:r>
            <a:rPr lang="en-GB" sz="1100" kern="1200" dirty="0"/>
            <a:t> </a:t>
          </a:r>
          <a:r>
            <a:rPr lang="en-GB" sz="1100" kern="1200" dirty="0" err="1"/>
            <a:t>hình</a:t>
          </a:r>
          <a:r>
            <a:rPr lang="en-GB" sz="1100" kern="1200" dirty="0"/>
            <a:t> </a:t>
          </a:r>
          <a:r>
            <a:rPr lang="en-GB" sz="1100" kern="1200" dirty="0" err="1"/>
            <a:t>tính</a:t>
          </a:r>
          <a:r>
            <a:rPr lang="en-GB" sz="1100" kern="1200" dirty="0"/>
            <a:t> </a:t>
          </a:r>
          <a:r>
            <a:rPr lang="en-GB" sz="1100" kern="1200" dirty="0" err="1"/>
            <a:t>toán</a:t>
          </a:r>
          <a:r>
            <a:rPr lang="en-GB" sz="1100" kern="1200" dirty="0"/>
            <a:t> </a:t>
          </a:r>
          <a:r>
            <a:rPr lang="en-GB" sz="1100" kern="1200" dirty="0" err="1"/>
            <a:t>khác</a:t>
          </a:r>
          <a:r>
            <a:rPr lang="en-GB" sz="1100" kern="1200" dirty="0"/>
            <a:t> </a:t>
          </a:r>
          <a:r>
            <a:rPr lang="en-GB" sz="1100" kern="1200" dirty="0" err="1"/>
            <a:t>nhau</a:t>
          </a:r>
          <a:r>
            <a:rPr lang="en-GB" sz="1100" kern="1200" dirty="0"/>
            <a:t> </a:t>
          </a:r>
          <a:r>
            <a:rPr lang="en-GB" sz="1100" kern="1200" dirty="0" err="1"/>
            <a:t>từ</a:t>
          </a:r>
          <a:r>
            <a:rPr lang="en-GB" sz="1100" kern="1200" dirty="0"/>
            <a:t> </a:t>
          </a:r>
          <a:r>
            <a:rPr lang="en-GB" sz="1100" kern="1200" dirty="0" err="1"/>
            <a:t>hệ</a:t>
          </a:r>
          <a:r>
            <a:rPr lang="en-GB" sz="1100" kern="1200" dirty="0"/>
            <a:t> </a:t>
          </a:r>
          <a:r>
            <a:rPr lang="en-GB" sz="1100" kern="1200" dirty="0" err="1"/>
            <a:t>thống</a:t>
          </a:r>
          <a:r>
            <a:rPr lang="en-GB" sz="1100" kern="1200" dirty="0"/>
            <a:t> </a:t>
          </a:r>
          <a:r>
            <a:rPr lang="en-GB" sz="1100" kern="1200" dirty="0" err="1"/>
            <a:t>rời</a:t>
          </a:r>
          <a:r>
            <a:rPr lang="en-GB" sz="1100" kern="1200" dirty="0"/>
            <a:t> </a:t>
          </a:r>
          <a:r>
            <a:rPr lang="en-GB" sz="1100" kern="1200" dirty="0" err="1"/>
            <a:t>rạc</a:t>
          </a:r>
          <a:r>
            <a:rPr lang="en-GB" sz="1100" kern="1200" dirty="0"/>
            <a:t> </a:t>
          </a:r>
          <a:r>
            <a:rPr lang="en-GB" sz="1100" kern="1200" dirty="0" err="1"/>
            <a:t>đến</a:t>
          </a:r>
          <a:r>
            <a:rPr lang="en-GB" sz="1100" kern="1200" dirty="0"/>
            <a:t> </a:t>
          </a:r>
          <a:r>
            <a:rPr lang="en-GB" sz="1100" kern="1200" dirty="0" err="1"/>
            <a:t>hệ</a:t>
          </a:r>
          <a:r>
            <a:rPr lang="en-GB" sz="1100" kern="1200" dirty="0"/>
            <a:t> </a:t>
          </a:r>
          <a:r>
            <a:rPr lang="en-GB" sz="1100" kern="1200" dirty="0" err="1"/>
            <a:t>thống</a:t>
          </a:r>
          <a:r>
            <a:rPr lang="en-GB" sz="1100" kern="1200" dirty="0"/>
            <a:t> </a:t>
          </a:r>
          <a:r>
            <a:rPr lang="en-GB" sz="1100" kern="1200" dirty="0" err="1"/>
            <a:t>kết</a:t>
          </a:r>
          <a:r>
            <a:rPr lang="en-GB" sz="1100" kern="1200" dirty="0"/>
            <a:t> </a:t>
          </a:r>
          <a:r>
            <a:rPr lang="en-GB" sz="1100" kern="1200" dirty="0" err="1"/>
            <a:t>hợp</a:t>
          </a:r>
          <a:r>
            <a:rPr lang="en-GB" sz="1100" kern="1200" dirty="0"/>
            <a:t> hybrid</a:t>
          </a:r>
        </a:p>
      </dsp:txBody>
      <dsp:txXfrm>
        <a:off x="791687" y="929640"/>
        <a:ext cx="1698105" cy="119458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B7AC59-D6DC-4F44-84F2-29DA474D74CF}">
      <dsp:nvSpPr>
        <dsp:cNvPr id="0" name=""/>
        <dsp:cNvSpPr/>
      </dsp:nvSpPr>
      <dsp:spPr>
        <a:xfrm>
          <a:off x="154334" y="0"/>
          <a:ext cx="6278880" cy="1039368"/>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scene3d>
          <a:camera prst="orthographicFront"/>
          <a:lightRig rig="threePt" dir="t"/>
        </a:scene3d>
        <a:sp3d>
          <a:bevelT w="165100" prst="coolSlant"/>
          <a:bevelB w="165100" prst="coolSlan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err="1"/>
            <a:t>Viết</a:t>
          </a:r>
          <a:r>
            <a:rPr lang="en-US" sz="2000" kern="1200" dirty="0"/>
            <a:t> </a:t>
          </a:r>
          <a:r>
            <a:rPr lang="en-US" sz="2000" kern="1200" dirty="0" err="1"/>
            <a:t>bằng</a:t>
          </a:r>
          <a:r>
            <a:rPr lang="en-US" sz="2000" kern="1200" dirty="0"/>
            <a:t> </a:t>
          </a:r>
          <a:r>
            <a:rPr lang="en-US" sz="2000" kern="1200" dirty="0" err="1"/>
            <a:t>ngôn</a:t>
          </a:r>
          <a:r>
            <a:rPr lang="en-US" sz="2000" kern="1200" dirty="0"/>
            <a:t> </a:t>
          </a:r>
          <a:r>
            <a:rPr lang="en-US" sz="2000" kern="1200" dirty="0" err="1"/>
            <a:t>ngữ</a:t>
          </a:r>
          <a:r>
            <a:rPr lang="en-US" sz="2000" kern="1200" dirty="0"/>
            <a:t> </a:t>
          </a:r>
          <a:r>
            <a:rPr lang="en-US" sz="2000" kern="1200" dirty="0" err="1"/>
            <a:t>cấp</a:t>
          </a:r>
          <a:r>
            <a:rPr lang="en-US" sz="2000" kern="1200" dirty="0"/>
            <a:t> </a:t>
          </a:r>
          <a:r>
            <a:rPr lang="en-US" sz="2000" kern="1200" dirty="0" err="1"/>
            <a:t>cao</a:t>
          </a:r>
          <a:r>
            <a:rPr lang="en-US" sz="2000" kern="1200" dirty="0"/>
            <a:t>, </a:t>
          </a:r>
          <a:r>
            <a:rPr lang="en-US" sz="2000" kern="1200" dirty="0" err="1"/>
            <a:t>có</a:t>
          </a:r>
          <a:r>
            <a:rPr lang="en-US" sz="2000" kern="1200" dirty="0"/>
            <a:t> </a:t>
          </a:r>
          <a:r>
            <a:rPr lang="en-US" sz="2000" kern="1200" dirty="0" err="1"/>
            <a:t>thể</a:t>
          </a:r>
          <a:r>
            <a:rPr lang="en-US" sz="2000" kern="1200" dirty="0"/>
            <a:t> </a:t>
          </a:r>
          <a:r>
            <a:rPr lang="en-US" sz="2000" kern="1200" dirty="0" err="1"/>
            <a:t>chạy</a:t>
          </a:r>
          <a:r>
            <a:rPr lang="en-US" sz="2000" kern="1200" dirty="0"/>
            <a:t> </a:t>
          </a:r>
          <a:r>
            <a:rPr lang="en-US" sz="2000" kern="1200" dirty="0" err="1"/>
            <a:t>trên</a:t>
          </a:r>
          <a:r>
            <a:rPr lang="en-US" sz="2000" kern="1200" dirty="0"/>
            <a:t> </a:t>
          </a:r>
          <a:r>
            <a:rPr lang="en-US" sz="2000" kern="1200" dirty="0" err="1"/>
            <a:t>các</a:t>
          </a:r>
          <a:r>
            <a:rPr lang="en-US" sz="2000" kern="1200" dirty="0"/>
            <a:t> </a:t>
          </a:r>
          <a:r>
            <a:rPr lang="en-US" sz="2000" kern="1200" dirty="0" err="1"/>
            <a:t>thiết</a:t>
          </a:r>
          <a:r>
            <a:rPr lang="en-US" sz="2000" kern="1200" dirty="0"/>
            <a:t> </a:t>
          </a:r>
          <a:r>
            <a:rPr lang="en-US" sz="2000" kern="1200" dirty="0" err="1"/>
            <a:t>bị</a:t>
          </a:r>
          <a:r>
            <a:rPr lang="en-US" sz="2000" kern="1200" dirty="0"/>
            <a:t> </a:t>
          </a:r>
          <a:r>
            <a:rPr lang="en-US" sz="2000" kern="1200" dirty="0" err="1"/>
            <a:t>khác</a:t>
          </a:r>
          <a:r>
            <a:rPr lang="en-US" sz="2000" kern="1200" dirty="0"/>
            <a:t> </a:t>
          </a:r>
          <a:r>
            <a:rPr lang="en-US" sz="2000" kern="1200" dirty="0" err="1"/>
            <a:t>nhau</a:t>
          </a:r>
          <a:endParaRPr lang="en-US" sz="2000" kern="1200" dirty="0"/>
        </a:p>
      </dsp:txBody>
      <dsp:txXfrm>
        <a:off x="184776" y="30442"/>
        <a:ext cx="5069494" cy="978484"/>
      </dsp:txXfrm>
    </dsp:sp>
    <dsp:sp modelId="{BE198E4C-159B-6540-849C-1F82BF77DDC8}">
      <dsp:nvSpPr>
        <dsp:cNvPr id="0" name=""/>
        <dsp:cNvSpPr/>
      </dsp:nvSpPr>
      <dsp:spPr>
        <a:xfrm>
          <a:off x="525856" y="1228344"/>
          <a:ext cx="6278880" cy="1039368"/>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scene3d>
        <a:sp3d>
          <a:bevelT w="165100" prst="coolSlant"/>
          <a:bevelB w="165100" prst="coolSlan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err="1"/>
            <a:t>Đại</a:t>
          </a:r>
          <a:r>
            <a:rPr lang="en-US" sz="2000" kern="1200" dirty="0"/>
            <a:t> </a:t>
          </a:r>
          <a:r>
            <a:rPr lang="en-US" sz="2000" kern="1200" dirty="0" err="1"/>
            <a:t>diện</a:t>
          </a:r>
          <a:r>
            <a:rPr lang="en-US" sz="2000" kern="1200" dirty="0"/>
            <a:t> </a:t>
          </a:r>
          <a:r>
            <a:rPr lang="en-US" sz="2000" kern="1200" dirty="0" err="1"/>
            <a:t>cho</a:t>
          </a:r>
          <a:r>
            <a:rPr lang="en-US" sz="2000" kern="1200" dirty="0"/>
            <a:t> </a:t>
          </a:r>
          <a:r>
            <a:rPr lang="en-US" sz="2000" kern="1200" dirty="0" err="1"/>
            <a:t>một</a:t>
          </a:r>
          <a:r>
            <a:rPr lang="en-US" sz="2000" kern="1200" dirty="0"/>
            <a:t> </a:t>
          </a:r>
          <a:r>
            <a:rPr lang="en-US" sz="2000" kern="1200" dirty="0" err="1"/>
            <a:t>kiểu</a:t>
          </a:r>
          <a:r>
            <a:rPr lang="en-US" sz="2000" kern="1200" dirty="0"/>
            <a:t> </a:t>
          </a:r>
          <a:r>
            <a:rPr lang="en-US" sz="2000" kern="1200" dirty="0" err="1"/>
            <a:t>ngôn</a:t>
          </a:r>
          <a:r>
            <a:rPr lang="en-US" sz="2000" kern="1200" dirty="0"/>
            <a:t> </a:t>
          </a:r>
          <a:r>
            <a:rPr lang="en-US" sz="2000" kern="1200" dirty="0" err="1"/>
            <a:t>ngữ</a:t>
          </a:r>
          <a:r>
            <a:rPr lang="en-US" sz="2000" kern="1200" dirty="0"/>
            <a:t> </a:t>
          </a:r>
          <a:r>
            <a:rPr lang="en-US" sz="2000" kern="1200" dirty="0" err="1"/>
            <a:t>riêng</a:t>
          </a:r>
          <a:r>
            <a:rPr lang="en-US" sz="2000" kern="1200" dirty="0"/>
            <a:t>, </a:t>
          </a:r>
          <a:r>
            <a:rPr lang="en-US" sz="2000" kern="1200" dirty="0" err="1"/>
            <a:t>ví</a:t>
          </a:r>
          <a:r>
            <a:rPr lang="en-US" sz="2000" kern="1200" dirty="0"/>
            <a:t> </a:t>
          </a:r>
          <a:r>
            <a:rPr lang="en-US" sz="2000" kern="1200" dirty="0" err="1"/>
            <a:t>dụ</a:t>
          </a:r>
          <a:r>
            <a:rPr lang="en-US" sz="2000" kern="1200" dirty="0"/>
            <a:t> </a:t>
          </a:r>
          <a:r>
            <a:rPr lang="en-US" sz="2000" kern="1200" dirty="0" err="1"/>
            <a:t>ngôn</a:t>
          </a:r>
          <a:r>
            <a:rPr lang="en-US" sz="2000" kern="1200" dirty="0"/>
            <a:t> </a:t>
          </a:r>
          <a:r>
            <a:rPr lang="en-US" sz="2000" kern="1200" dirty="0" err="1"/>
            <a:t>ngữ</a:t>
          </a:r>
          <a:r>
            <a:rPr lang="en-US" sz="2000" kern="1200" dirty="0"/>
            <a:t> </a:t>
          </a:r>
          <a:r>
            <a:rPr lang="en-US" sz="2000" kern="1200" dirty="0" err="1"/>
            <a:t>lập</a:t>
          </a:r>
          <a:r>
            <a:rPr lang="en-US" sz="2000" kern="1200" dirty="0"/>
            <a:t> </a:t>
          </a:r>
          <a:r>
            <a:rPr lang="en-US" sz="2000" kern="1200" dirty="0" err="1"/>
            <a:t>trình</a:t>
          </a:r>
          <a:r>
            <a:rPr lang="en-US" sz="2000" kern="1200" dirty="0"/>
            <a:t> </a:t>
          </a:r>
          <a:r>
            <a:rPr lang="en-US" sz="2000" kern="1200" dirty="0" err="1"/>
            <a:t>hệ</a:t>
          </a:r>
          <a:r>
            <a:rPr lang="en-US" sz="2000" kern="1200" dirty="0"/>
            <a:t> </a:t>
          </a:r>
          <a:r>
            <a:rPr lang="en-US" sz="2000" kern="1200" dirty="0" err="1"/>
            <a:t>thống</a:t>
          </a:r>
          <a:r>
            <a:rPr lang="en-US" sz="2000" kern="1200" dirty="0"/>
            <a:t>, </a:t>
          </a:r>
          <a:r>
            <a:rPr lang="en-US" sz="2000" kern="1200" dirty="0" err="1"/>
            <a:t>lập</a:t>
          </a:r>
          <a:r>
            <a:rPr lang="en-US" sz="2000" kern="1200" dirty="0"/>
            <a:t> </a:t>
          </a:r>
          <a:r>
            <a:rPr lang="en-US" sz="2000" kern="1200" dirty="0" err="1"/>
            <a:t>trình</a:t>
          </a:r>
          <a:r>
            <a:rPr lang="en-US" sz="2000" kern="1200" dirty="0"/>
            <a:t> </a:t>
          </a:r>
          <a:r>
            <a:rPr lang="en-US" sz="2000" kern="1200" dirty="0" err="1"/>
            <a:t>số</a:t>
          </a:r>
          <a:r>
            <a:rPr lang="en-US" sz="2000" kern="1200" dirty="0"/>
            <a:t> </a:t>
          </a:r>
          <a:r>
            <a:rPr lang="en-US" sz="2000" kern="1200" dirty="0" err="1"/>
            <a:t>học</a:t>
          </a:r>
          <a:r>
            <a:rPr lang="en-US" sz="2000" kern="1200" dirty="0"/>
            <a:t> </a:t>
          </a:r>
          <a:r>
            <a:rPr lang="en-US" sz="2000" kern="1200" dirty="0" err="1"/>
            <a:t>hoặc</a:t>
          </a:r>
          <a:r>
            <a:rPr lang="en-US" sz="2000" kern="1200" dirty="0"/>
            <a:t> </a:t>
          </a:r>
          <a:r>
            <a:rPr lang="en-US" sz="2000" kern="1200" dirty="0" err="1"/>
            <a:t>lập</a:t>
          </a:r>
          <a:r>
            <a:rPr lang="en-US" sz="2000" kern="1200" dirty="0"/>
            <a:t> </a:t>
          </a:r>
          <a:r>
            <a:rPr lang="en-US" sz="2000" kern="1200" dirty="0" err="1"/>
            <a:t>trình</a:t>
          </a:r>
          <a:r>
            <a:rPr lang="en-US" sz="2000" kern="1200" dirty="0"/>
            <a:t> </a:t>
          </a:r>
          <a:r>
            <a:rPr lang="en-US" sz="2000" kern="1200" dirty="0" err="1"/>
            <a:t>thương</a:t>
          </a:r>
          <a:r>
            <a:rPr lang="en-US" sz="2000" kern="1200" dirty="0"/>
            <a:t> </a:t>
          </a:r>
          <a:r>
            <a:rPr lang="en-US" sz="2000" kern="1200" dirty="0" err="1"/>
            <a:t>mại</a:t>
          </a:r>
          <a:r>
            <a:rPr lang="en-US" sz="2000" kern="1200" dirty="0"/>
            <a:t>.</a:t>
          </a:r>
        </a:p>
      </dsp:txBody>
      <dsp:txXfrm>
        <a:off x="556298" y="1258786"/>
        <a:ext cx="5016550" cy="978484"/>
      </dsp:txXfrm>
    </dsp:sp>
    <dsp:sp modelId="{ACAFA80A-0BCB-1042-ACB8-FC4E1FD857C5}">
      <dsp:nvSpPr>
        <dsp:cNvPr id="0" name=""/>
        <dsp:cNvSpPr/>
      </dsp:nvSpPr>
      <dsp:spPr>
        <a:xfrm>
          <a:off x="1043863" y="2456688"/>
          <a:ext cx="6278880" cy="1039368"/>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scene3d>
        <a:sp3d>
          <a:bevelT w="165100" prst="coolSlant"/>
          <a:bevelB w="165100" prst="coolSlan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err="1"/>
            <a:t>Có</a:t>
          </a:r>
          <a:r>
            <a:rPr lang="en-US" sz="2000" kern="1200" dirty="0"/>
            <a:t> </a:t>
          </a:r>
          <a:r>
            <a:rPr lang="en-US" sz="2000" kern="1200" dirty="0" err="1"/>
            <a:t>thể</a:t>
          </a:r>
          <a:r>
            <a:rPr lang="en-US" sz="2000" kern="1200" dirty="0"/>
            <a:t> so </a:t>
          </a:r>
          <a:r>
            <a:rPr lang="en-US" sz="2000" kern="1200" dirty="0" err="1"/>
            <a:t>sánh</a:t>
          </a:r>
          <a:r>
            <a:rPr lang="en-US" sz="2000" kern="1200" dirty="0"/>
            <a:t> </a:t>
          </a:r>
          <a:r>
            <a:rPr lang="en-US" sz="2000" kern="1200" dirty="0" err="1"/>
            <a:t>dễ</a:t>
          </a:r>
          <a:r>
            <a:rPr lang="en-US" sz="2000" kern="1200" dirty="0"/>
            <a:t> </a:t>
          </a:r>
          <a:r>
            <a:rPr lang="en-US" sz="2000" kern="1200" dirty="0" err="1"/>
            <a:t>dàng</a:t>
          </a:r>
          <a:endParaRPr lang="en-US" sz="2000" kern="1200" dirty="0"/>
        </a:p>
      </dsp:txBody>
      <dsp:txXfrm>
        <a:off x="1074305" y="2487130"/>
        <a:ext cx="5024399" cy="978483"/>
      </dsp:txXfrm>
    </dsp:sp>
    <dsp:sp modelId="{3F8A40D9-CC87-EE4A-BCCE-B553653323FB}">
      <dsp:nvSpPr>
        <dsp:cNvPr id="0" name=""/>
        <dsp:cNvSpPr/>
      </dsp:nvSpPr>
      <dsp:spPr>
        <a:xfrm>
          <a:off x="1569719" y="3685031"/>
          <a:ext cx="6278880" cy="1039368"/>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scene3d>
        <a:sp3d>
          <a:bevelT w="165100" prst="coolSlant"/>
          <a:bevelB w="165100" prst="coolSlan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GB" sz="2000" kern="1200" dirty="0" err="1"/>
            <a:t>Được</a:t>
          </a:r>
          <a:r>
            <a:rPr lang="en-GB" sz="2000" kern="1200" dirty="0"/>
            <a:t> </a:t>
          </a:r>
          <a:r>
            <a:rPr lang="en-GB" sz="2000" kern="1200" dirty="0" err="1"/>
            <a:t>sử</a:t>
          </a:r>
          <a:r>
            <a:rPr lang="en-GB" sz="2000" kern="1200" dirty="0"/>
            <a:t> </a:t>
          </a:r>
          <a:r>
            <a:rPr lang="en-GB" sz="2000" kern="1200" dirty="0" err="1"/>
            <a:t>dụng</a:t>
          </a:r>
          <a:r>
            <a:rPr lang="en-GB" sz="2000" kern="1200" dirty="0"/>
            <a:t> </a:t>
          </a:r>
          <a:r>
            <a:rPr lang="en-GB" sz="2000" kern="1200" dirty="0" err="1"/>
            <a:t>rộng</a:t>
          </a:r>
          <a:r>
            <a:rPr lang="en-GB" sz="2000" kern="1200" dirty="0"/>
            <a:t> </a:t>
          </a:r>
          <a:r>
            <a:rPr lang="en-GB" sz="2000" kern="1200" dirty="0" err="1"/>
            <a:t>khắp</a:t>
          </a:r>
          <a:endParaRPr lang="en-GB" sz="2000" kern="1200" dirty="0"/>
        </a:p>
      </dsp:txBody>
      <dsp:txXfrm>
        <a:off x="1600161" y="3715473"/>
        <a:ext cx="5016550" cy="978484"/>
      </dsp:txXfrm>
    </dsp:sp>
    <dsp:sp modelId="{4EF1933C-DE72-7F45-B920-D4AEF34E569A}">
      <dsp:nvSpPr>
        <dsp:cNvPr id="0" name=""/>
        <dsp:cNvSpPr/>
      </dsp:nvSpPr>
      <dsp:spPr>
        <a:xfrm>
          <a:off x="5603290" y="796061"/>
          <a:ext cx="675589" cy="67558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dirty="0"/>
        </a:p>
      </dsp:txBody>
      <dsp:txXfrm>
        <a:off x="5755298" y="796061"/>
        <a:ext cx="371573" cy="508381"/>
      </dsp:txXfrm>
    </dsp:sp>
    <dsp:sp modelId="{1661AFAE-0979-E646-930F-1B108FD5DB94}">
      <dsp:nvSpPr>
        <dsp:cNvPr id="0" name=""/>
        <dsp:cNvSpPr/>
      </dsp:nvSpPr>
      <dsp:spPr>
        <a:xfrm>
          <a:off x="6129147" y="2024405"/>
          <a:ext cx="675589" cy="67558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dirty="0"/>
        </a:p>
      </dsp:txBody>
      <dsp:txXfrm>
        <a:off x="6281155" y="2024405"/>
        <a:ext cx="371573" cy="508381"/>
      </dsp:txXfrm>
    </dsp:sp>
    <dsp:sp modelId="{3F80178D-5562-2A43-8AF5-77891A80BE3D}">
      <dsp:nvSpPr>
        <dsp:cNvPr id="0" name=""/>
        <dsp:cNvSpPr/>
      </dsp:nvSpPr>
      <dsp:spPr>
        <a:xfrm>
          <a:off x="6647154" y="3252749"/>
          <a:ext cx="675589" cy="67558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dirty="0"/>
        </a:p>
      </dsp:txBody>
      <dsp:txXfrm>
        <a:off x="6799162" y="3252749"/>
        <a:ext cx="371573" cy="508381"/>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6.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3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defRPr sz="1200">
                <a:latin typeface="Arial" pitchFamily="-110" charset="0"/>
              </a:defRPr>
            </a:lvl1pPr>
          </a:lstStyle>
          <a:p>
            <a:endParaRPr lang="en-US" dirty="0"/>
          </a:p>
        </p:txBody>
      </p:sp>
      <p:sp>
        <p:nvSpPr>
          <p:cNvPr id="5939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lgn="r">
              <a:defRPr sz="1200">
                <a:latin typeface="Arial" pitchFamily="-110" charset="0"/>
              </a:defRPr>
            </a:lvl1pPr>
          </a:lstStyle>
          <a:p>
            <a:endParaRPr lang="en-US" dirty="0"/>
          </a:p>
        </p:txBody>
      </p:sp>
      <p:sp>
        <p:nvSpPr>
          <p:cNvPr id="5939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defRPr sz="1200">
                <a:latin typeface="Arial" pitchFamily="-110" charset="0"/>
              </a:defRPr>
            </a:lvl1pPr>
          </a:lstStyle>
          <a:p>
            <a:endParaRPr lang="en-US" dirty="0"/>
          </a:p>
        </p:txBody>
      </p:sp>
      <p:sp>
        <p:nvSpPr>
          <p:cNvPr id="5939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lgn="r">
              <a:defRPr sz="1200">
                <a:latin typeface="Arial" pitchFamily="-110" charset="0"/>
              </a:defRPr>
            </a:lvl1pPr>
          </a:lstStyle>
          <a:p>
            <a:fld id="{4F817154-EF57-E447-B272-3CC33A38C6FD}" type="slidenum">
              <a:rPr lang="en-US"/>
              <a:pPr/>
              <a:t>‹#›</a:t>
            </a:fld>
            <a:endParaRPr lang="en-US" dirty="0"/>
          </a:p>
        </p:txBody>
      </p:sp>
    </p:spTree>
    <p:extLst>
      <p:ext uri="{BB962C8B-B14F-4D97-AF65-F5344CB8AC3E}">
        <p14:creationId xmlns:p14="http://schemas.microsoft.com/office/powerpoint/2010/main" val="39177663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3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defRPr sz="1200">
                <a:latin typeface="Arial" pitchFamily="-110" charset="0"/>
              </a:defRPr>
            </a:lvl1pPr>
          </a:lstStyle>
          <a:p>
            <a:endParaRPr lang="en-US" dirty="0"/>
          </a:p>
        </p:txBody>
      </p:sp>
      <p:sp>
        <p:nvSpPr>
          <p:cNvPr id="5837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lgn="r">
              <a:defRPr sz="1200">
                <a:latin typeface="Arial" pitchFamily="-110" charset="0"/>
              </a:defRPr>
            </a:lvl1pPr>
          </a:lstStyle>
          <a:p>
            <a:endParaRPr lang="en-US" dirty="0"/>
          </a:p>
        </p:txBody>
      </p:sp>
      <p:sp>
        <p:nvSpPr>
          <p:cNvPr id="583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5837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837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defRPr sz="1200">
                <a:latin typeface="Arial" pitchFamily="-110" charset="0"/>
              </a:defRPr>
            </a:lvl1pPr>
          </a:lstStyle>
          <a:p>
            <a:endParaRPr lang="en-US" dirty="0"/>
          </a:p>
        </p:txBody>
      </p:sp>
      <p:sp>
        <p:nvSpPr>
          <p:cNvPr id="5837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lgn="r">
              <a:defRPr sz="1200">
                <a:latin typeface="Arial" pitchFamily="-110" charset="0"/>
              </a:defRPr>
            </a:lvl1pPr>
          </a:lstStyle>
          <a:p>
            <a:fld id="{FDEEBCE0-4A34-3647-9307-E59F6D6CD745}" type="slidenum">
              <a:rPr lang="en-US"/>
              <a:pPr/>
              <a:t>‹#›</a:t>
            </a:fld>
            <a:endParaRPr lang="en-US" dirty="0"/>
          </a:p>
        </p:txBody>
      </p:sp>
    </p:spTree>
    <p:extLst>
      <p:ext uri="{BB962C8B-B14F-4D97-AF65-F5344CB8AC3E}">
        <p14:creationId xmlns:p14="http://schemas.microsoft.com/office/powerpoint/2010/main" val="10910933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10"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10" charset="0"/>
        <a:ea typeface="ＭＳ Ｐゴシック" pitchFamily="-110"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10" charset="0"/>
        <a:ea typeface="ＭＳ Ｐゴシック" pitchFamily="-110"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10" charset="0"/>
        <a:ea typeface="ＭＳ Ｐゴシック" pitchFamily="-110"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110" charset="0"/>
                <a:ea typeface="+mn-ea"/>
                <a:cs typeface="+mn-cs"/>
              </a:rPr>
              <a:t>We begin our study of computers with a brief history. This history is itself interesting</a:t>
            </a:r>
          </a:p>
          <a:p>
            <a:r>
              <a:rPr kumimoji="1" lang="en-US" sz="1200" kern="1200" baseline="0" dirty="0">
                <a:solidFill>
                  <a:schemeClr val="tx1"/>
                </a:solidFill>
                <a:latin typeface="Times New Roman" pitchFamily="-110" charset="0"/>
                <a:ea typeface="+mn-ea"/>
                <a:cs typeface="+mn-cs"/>
              </a:rPr>
              <a:t>and also serves the purpose of providing an overview of computer structure</a:t>
            </a:r>
          </a:p>
          <a:p>
            <a:r>
              <a:rPr kumimoji="1" lang="en-US" sz="1200" kern="1200" baseline="0" dirty="0">
                <a:solidFill>
                  <a:schemeClr val="tx1"/>
                </a:solidFill>
                <a:latin typeface="Times New Roman" pitchFamily="-110" charset="0"/>
                <a:ea typeface="+mn-ea"/>
                <a:cs typeface="+mn-cs"/>
              </a:rPr>
              <a:t>and function. Next, we address the issue of performance. A consideration of the</a:t>
            </a:r>
          </a:p>
          <a:p>
            <a:r>
              <a:rPr kumimoji="1" lang="en-US" sz="1200" kern="1200" baseline="0" dirty="0">
                <a:solidFill>
                  <a:schemeClr val="tx1"/>
                </a:solidFill>
                <a:latin typeface="Times New Roman" pitchFamily="-110" charset="0"/>
                <a:ea typeface="+mn-ea"/>
                <a:cs typeface="+mn-cs"/>
              </a:rPr>
              <a:t>need for balanced utilization of computer resources provides a context that is useful</a:t>
            </a:r>
          </a:p>
          <a:p>
            <a:r>
              <a:rPr kumimoji="1" lang="en-US" sz="1200" kern="1200" baseline="0" dirty="0">
                <a:solidFill>
                  <a:schemeClr val="tx1"/>
                </a:solidFill>
                <a:latin typeface="Times New Roman" pitchFamily="-110" charset="0"/>
                <a:ea typeface="+mn-ea"/>
                <a:cs typeface="+mn-cs"/>
              </a:rPr>
              <a:t>throughout the book. Finally, we look briefly at the evolution of the two systems</a:t>
            </a:r>
          </a:p>
          <a:p>
            <a:r>
              <a:rPr kumimoji="1" lang="en-US" sz="1200" kern="1200" baseline="0" dirty="0">
                <a:solidFill>
                  <a:schemeClr val="tx1"/>
                </a:solidFill>
                <a:latin typeface="Times New Roman" pitchFamily="-110" charset="0"/>
                <a:ea typeface="+mn-ea"/>
                <a:cs typeface="+mn-cs"/>
              </a:rPr>
              <a:t>that serve as key examples throughout the book: the Intel x86 and ARM processor</a:t>
            </a:r>
          </a:p>
          <a:p>
            <a:r>
              <a:rPr kumimoji="1" lang="en-US" sz="1200" kern="1200" baseline="0" dirty="0">
                <a:solidFill>
                  <a:schemeClr val="tx1"/>
                </a:solidFill>
                <a:latin typeface="Times New Roman" pitchFamily="-110" charset="0"/>
                <a:ea typeface="+mn-ea"/>
                <a:cs typeface="+mn-cs"/>
              </a:rPr>
              <a:t>families.</a:t>
            </a:r>
            <a:endParaRPr lang="en-US" dirty="0"/>
          </a:p>
          <a:p>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1</a:t>
            </a:fld>
            <a:endParaRPr lang="en-US" dirty="0"/>
          </a:p>
        </p:txBody>
      </p:sp>
    </p:spTree>
    <p:extLst>
      <p:ext uri="{BB962C8B-B14F-4D97-AF65-F5344CB8AC3E}">
        <p14:creationId xmlns:p14="http://schemas.microsoft.com/office/powerpoint/2010/main" val="3340899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110" charset="0"/>
                <a:ea typeface="+mn-ea"/>
                <a:cs typeface="+mn-cs"/>
              </a:rPr>
              <a:t>The IAS computer had a total of 21 instructions, which are listed in Table 2.1.</a:t>
            </a:r>
          </a:p>
          <a:p>
            <a:r>
              <a:rPr kumimoji="1" lang="en-US" sz="1200" kern="1200" baseline="0" dirty="0">
                <a:solidFill>
                  <a:schemeClr val="tx1"/>
                </a:solidFill>
                <a:latin typeface="Times New Roman" pitchFamily="-110" charset="0"/>
                <a:ea typeface="+mn-ea"/>
                <a:cs typeface="+mn-cs"/>
              </a:rPr>
              <a:t>These can be grouped as follows: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Data transfer: </a:t>
            </a:r>
            <a:r>
              <a:rPr kumimoji="1" lang="en-US" sz="1200" b="0" kern="1200" baseline="0" dirty="0" err="1">
                <a:solidFill>
                  <a:schemeClr val="tx1"/>
                </a:solidFill>
                <a:latin typeface="Times New Roman" pitchFamily="-110" charset="0"/>
                <a:ea typeface="+mn-ea"/>
                <a:cs typeface="+mn-cs"/>
              </a:rPr>
              <a:t>chuyển</a:t>
            </a:r>
            <a:r>
              <a:rPr kumimoji="1" lang="en-US" sz="1200" b="0" kern="1200" baseline="0" dirty="0">
                <a:solidFill>
                  <a:schemeClr val="tx1"/>
                </a:solidFill>
                <a:latin typeface="Times New Roman" pitchFamily="-110" charset="0"/>
                <a:ea typeface="+mn-ea"/>
                <a:cs typeface="+mn-cs"/>
              </a:rPr>
              <a:t> dl </a:t>
            </a:r>
            <a:r>
              <a:rPr kumimoji="1" lang="en-US" sz="1200" b="0" kern="1200" baseline="0" dirty="0" err="1">
                <a:solidFill>
                  <a:schemeClr val="tx1"/>
                </a:solidFill>
                <a:latin typeface="Times New Roman" pitchFamily="-110" charset="0"/>
                <a:ea typeface="+mn-ea"/>
                <a:cs typeface="+mn-cs"/>
              </a:rPr>
              <a:t>giữa</a:t>
            </a:r>
            <a:r>
              <a:rPr kumimoji="1" lang="en-US" sz="1200" b="0" kern="1200" baseline="0" dirty="0">
                <a:solidFill>
                  <a:schemeClr val="tx1"/>
                </a:solidFill>
                <a:latin typeface="Times New Roman" pitchFamily="-110" charset="0"/>
                <a:ea typeface="+mn-ea"/>
                <a:cs typeface="+mn-cs"/>
              </a:rPr>
              <a:t> M </a:t>
            </a:r>
            <a:r>
              <a:rPr kumimoji="1" lang="en-US" sz="1200" b="0" kern="1200" baseline="0" dirty="0" err="1">
                <a:solidFill>
                  <a:schemeClr val="tx1"/>
                </a:solidFill>
                <a:latin typeface="Times New Roman" pitchFamily="-110" charset="0"/>
                <a:ea typeface="+mn-ea"/>
                <a:cs typeface="+mn-cs"/>
              </a:rPr>
              <a:t>và</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các</a:t>
            </a:r>
            <a:r>
              <a:rPr kumimoji="1" lang="en-US" sz="1200" b="0" kern="1200" baseline="0" dirty="0">
                <a:solidFill>
                  <a:schemeClr val="tx1"/>
                </a:solidFill>
                <a:latin typeface="Times New Roman" pitchFamily="-110" charset="0"/>
                <a:ea typeface="+mn-ea"/>
                <a:cs typeface="+mn-cs"/>
              </a:rPr>
              <a:t> R ALU </a:t>
            </a:r>
            <a:r>
              <a:rPr kumimoji="1" lang="en-US" sz="1200" b="0" kern="1200" baseline="0" dirty="0" err="1">
                <a:solidFill>
                  <a:schemeClr val="tx1"/>
                </a:solidFill>
                <a:latin typeface="Times New Roman" pitchFamily="-110" charset="0"/>
                <a:ea typeface="+mn-ea"/>
                <a:cs typeface="+mn-cs"/>
              </a:rPr>
              <a:t>hoặc</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giữa</a:t>
            </a:r>
            <a:r>
              <a:rPr kumimoji="1" lang="en-US" sz="1200" b="0" kern="1200" baseline="0" dirty="0">
                <a:solidFill>
                  <a:schemeClr val="tx1"/>
                </a:solidFill>
                <a:latin typeface="Times New Roman" pitchFamily="-110" charset="0"/>
                <a:ea typeface="+mn-ea"/>
                <a:cs typeface="+mn-cs"/>
              </a:rPr>
              <a:t> 2 R ALU</a:t>
            </a:r>
            <a:endParaRPr kumimoji="1" lang="en-US" sz="1200" kern="1200" baseline="0" dirty="0">
              <a:solidFill>
                <a:schemeClr val="tx1"/>
              </a:solidFill>
              <a:latin typeface="Times New Roman" pitchFamily="-110" charset="0"/>
              <a:ea typeface="+mn-ea"/>
              <a:cs typeface="+mn-cs"/>
            </a:endParaRPr>
          </a:p>
          <a:p>
            <a:r>
              <a:rPr kumimoji="1" lang="en-US" sz="1200" b="1" kern="1200" baseline="0" dirty="0">
                <a:solidFill>
                  <a:schemeClr val="tx1"/>
                </a:solidFill>
                <a:latin typeface="Times New Roman" pitchFamily="-110" charset="0"/>
                <a:ea typeface="+mn-ea"/>
                <a:cs typeface="+mn-cs"/>
              </a:rPr>
              <a:t>Unconditional branch: </a:t>
            </a:r>
            <a:r>
              <a:rPr kumimoji="1" lang="en-US" sz="1200" b="0" kern="1200" baseline="0" dirty="0" err="1">
                <a:solidFill>
                  <a:schemeClr val="tx1"/>
                </a:solidFill>
                <a:latin typeface="Times New Roman" pitchFamily="-110" charset="0"/>
                <a:ea typeface="+mn-ea"/>
                <a:cs typeface="+mn-cs"/>
              </a:rPr>
              <a:t>Rẽ</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nhánh</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ko</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điều</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kiện</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Thông</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thường</a:t>
            </a:r>
            <a:r>
              <a:rPr kumimoji="1" lang="en-US" sz="1200" b="0" kern="1200" baseline="0" dirty="0">
                <a:solidFill>
                  <a:schemeClr val="tx1"/>
                </a:solidFill>
                <a:latin typeface="Times New Roman" pitchFamily="-110" charset="0"/>
                <a:ea typeface="+mn-ea"/>
                <a:cs typeface="+mn-cs"/>
              </a:rPr>
              <a:t>, CU </a:t>
            </a:r>
            <a:r>
              <a:rPr kumimoji="1" lang="en-US" sz="1200" b="0" kern="1200" baseline="0" dirty="0" err="1">
                <a:solidFill>
                  <a:schemeClr val="tx1"/>
                </a:solidFill>
                <a:latin typeface="Times New Roman" pitchFamily="-110" charset="0"/>
                <a:ea typeface="+mn-ea"/>
                <a:cs typeface="+mn-cs"/>
              </a:rPr>
              <a:t>thực</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hiện</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các</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lệnh</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theo</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chuỗi</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trong</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bộ</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nhớ</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Chuỗi</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này</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có</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thể</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thay</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đổi</a:t>
            </a:r>
            <a:r>
              <a:rPr kumimoji="1" lang="en-US" sz="1200" b="0" kern="1200" baseline="0" dirty="0">
                <a:solidFill>
                  <a:schemeClr val="tx1"/>
                </a:solidFill>
                <a:latin typeface="Times New Roman" pitchFamily="-110" charset="0"/>
                <a:ea typeface="+mn-ea"/>
                <a:cs typeface="+mn-cs"/>
              </a:rPr>
              <a:t> do </a:t>
            </a:r>
            <a:r>
              <a:rPr kumimoji="1" lang="en-US" sz="1200" b="0" kern="1200" baseline="0" dirty="0" err="1">
                <a:solidFill>
                  <a:schemeClr val="tx1"/>
                </a:solidFill>
                <a:latin typeface="Times New Roman" pitchFamily="-110" charset="0"/>
                <a:ea typeface="+mn-ea"/>
                <a:cs typeface="+mn-cs"/>
              </a:rPr>
              <a:t>câu</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lệnh</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rẽ</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nhánh</a:t>
            </a:r>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Conditional branch: </a:t>
            </a:r>
            <a:r>
              <a:rPr kumimoji="1" lang="en-US" sz="1200" b="0" kern="1200" baseline="0" dirty="0" err="1">
                <a:solidFill>
                  <a:schemeClr val="tx1"/>
                </a:solidFill>
                <a:latin typeface="Times New Roman" pitchFamily="-110" charset="0"/>
                <a:ea typeface="+mn-ea"/>
                <a:cs typeface="+mn-cs"/>
              </a:rPr>
              <a:t>Việc</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rẽ</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nhánh</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phụ</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thuộc</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vào</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điều</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kiện</a:t>
            </a:r>
            <a:endParaRPr kumimoji="1" lang="en-US" sz="1200" kern="1200" baseline="0" dirty="0">
              <a:solidFill>
                <a:schemeClr val="tx1"/>
              </a:solidFill>
              <a:latin typeface="Times New Roman" pitchFamily="-110" charset="0"/>
              <a:ea typeface="+mn-ea"/>
              <a:cs typeface="+mn-cs"/>
            </a:endParaRP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Arithmetic: </a:t>
            </a:r>
            <a:r>
              <a:rPr kumimoji="1" lang="en-US" sz="1200" b="0" kern="1200" baseline="0" dirty="0" err="1">
                <a:solidFill>
                  <a:schemeClr val="tx1"/>
                </a:solidFill>
                <a:latin typeface="Times New Roman" pitchFamily="-110" charset="0"/>
                <a:ea typeface="+mn-ea"/>
                <a:cs typeface="+mn-cs"/>
              </a:rPr>
              <a:t>Các</a:t>
            </a:r>
            <a:r>
              <a:rPr kumimoji="1" lang="en-US" sz="1200" b="0" kern="1200" baseline="0" dirty="0">
                <a:solidFill>
                  <a:schemeClr val="tx1"/>
                </a:solidFill>
                <a:latin typeface="Times New Roman" pitchFamily="-110" charset="0"/>
                <a:ea typeface="+mn-ea"/>
                <a:cs typeface="+mn-cs"/>
              </a:rPr>
              <a:t> cv (</a:t>
            </a:r>
            <a:r>
              <a:rPr kumimoji="1" lang="en-US" sz="1200" b="0" kern="1200" baseline="0" dirty="0" err="1">
                <a:solidFill>
                  <a:schemeClr val="tx1"/>
                </a:solidFill>
                <a:latin typeface="Times New Roman" pitchFamily="-110" charset="0"/>
                <a:ea typeface="+mn-ea"/>
                <a:cs typeface="+mn-cs"/>
              </a:rPr>
              <a:t>phép</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toán</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được</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thực</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hiện</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bởi</a:t>
            </a:r>
            <a:r>
              <a:rPr kumimoji="1" lang="en-US" sz="1200" b="0" kern="1200" baseline="0" dirty="0">
                <a:solidFill>
                  <a:schemeClr val="tx1"/>
                </a:solidFill>
                <a:latin typeface="Times New Roman" pitchFamily="-110" charset="0"/>
                <a:ea typeface="+mn-ea"/>
                <a:cs typeface="+mn-cs"/>
              </a:rPr>
              <a:t> ALU</a:t>
            </a:r>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Address modify: </a:t>
            </a:r>
            <a:r>
              <a:rPr kumimoji="1" lang="en-US" sz="1200" b="0" kern="1200" baseline="0" dirty="0">
                <a:solidFill>
                  <a:schemeClr val="tx1"/>
                </a:solidFill>
                <a:latin typeface="Times New Roman" pitchFamily="-110" charset="0"/>
                <a:ea typeface="+mn-ea"/>
                <a:cs typeface="+mn-cs"/>
              </a:rPr>
              <a:t>Cho </a:t>
            </a:r>
            <a:r>
              <a:rPr kumimoji="1" lang="en-US" sz="1200" b="0" kern="1200" baseline="0" dirty="0" err="1">
                <a:solidFill>
                  <a:schemeClr val="tx1"/>
                </a:solidFill>
                <a:latin typeface="Times New Roman" pitchFamily="-110" charset="0"/>
                <a:ea typeface="+mn-ea"/>
                <a:cs typeface="+mn-cs"/>
              </a:rPr>
              <a:t>phép</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các</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đc</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đc</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tính</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toán</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trong</a:t>
            </a:r>
            <a:r>
              <a:rPr kumimoji="1" lang="en-US" sz="1200" b="0" kern="1200" baseline="0" dirty="0">
                <a:solidFill>
                  <a:schemeClr val="tx1"/>
                </a:solidFill>
                <a:latin typeface="Times New Roman" pitchFamily="-110" charset="0"/>
                <a:ea typeface="+mn-ea"/>
                <a:cs typeface="+mn-cs"/>
              </a:rPr>
              <a:t> ALU </a:t>
            </a:r>
            <a:r>
              <a:rPr kumimoji="1" lang="en-US" sz="1200" b="0" kern="1200" baseline="0" dirty="0" err="1">
                <a:solidFill>
                  <a:schemeClr val="tx1"/>
                </a:solidFill>
                <a:latin typeface="Times New Roman" pitchFamily="-110" charset="0"/>
                <a:ea typeface="+mn-ea"/>
                <a:cs typeface="+mn-cs"/>
              </a:rPr>
              <a:t>và</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sau</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đó</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đưavào</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các</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lệnh</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lưu</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trữ</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trong</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bộ</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nhớ</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Chương</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trình</a:t>
            </a:r>
            <a:r>
              <a:rPr kumimoji="1" lang="en-US" sz="1200" b="0" kern="1200" baseline="0" dirty="0">
                <a:solidFill>
                  <a:schemeClr val="tx1"/>
                </a:solidFill>
                <a:latin typeface="Times New Roman" pitchFamily="-110" charset="0"/>
                <a:ea typeface="+mn-ea"/>
                <a:cs typeface="+mn-cs"/>
              </a:rPr>
              <a:t> linh  </a:t>
            </a:r>
            <a:r>
              <a:rPr kumimoji="1" lang="en-US" sz="1200" b="0" kern="1200" baseline="0" dirty="0" err="1">
                <a:solidFill>
                  <a:schemeClr val="tx1"/>
                </a:solidFill>
                <a:latin typeface="Times New Roman" pitchFamily="-110" charset="0"/>
                <a:ea typeface="+mn-ea"/>
                <a:cs typeface="+mn-cs"/>
              </a:rPr>
              <a:t>hoạt</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hơn</a:t>
            </a:r>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Table 2.1 </a:t>
            </a:r>
            <a:r>
              <a:rPr kumimoji="1" lang="en-US" sz="1200" kern="1200" baseline="0" dirty="0" err="1">
                <a:solidFill>
                  <a:schemeClr val="tx1"/>
                </a:solidFill>
                <a:latin typeface="Times New Roman" pitchFamily="-110" charset="0"/>
                <a:ea typeface="+mn-ea"/>
                <a:cs typeface="+mn-cs"/>
              </a:rPr>
              <a:t>viết</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lại</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các</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lệnh</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dưới</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dạng</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biểu</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tượng</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dễ</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đọc</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Thực</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tế</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các</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lệnh</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đc</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viết</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dưới</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dạng</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mã</a:t>
            </a:r>
            <a:r>
              <a:rPr kumimoji="1" lang="en-US" sz="1200" kern="1200" baseline="0" dirty="0">
                <a:solidFill>
                  <a:schemeClr val="tx1"/>
                </a:solidFill>
                <a:latin typeface="Times New Roman" pitchFamily="-110" charset="0"/>
                <a:ea typeface="+mn-ea"/>
                <a:cs typeface="+mn-cs"/>
              </a:rPr>
              <a:t> 8 bit:  21 </a:t>
            </a:r>
            <a:r>
              <a:rPr kumimoji="1" lang="en-US" sz="1200" kern="1200" baseline="0" dirty="0" err="1">
                <a:solidFill>
                  <a:schemeClr val="tx1"/>
                </a:solidFill>
                <a:latin typeface="Times New Roman" pitchFamily="-110" charset="0"/>
                <a:ea typeface="+mn-ea"/>
                <a:cs typeface="+mn-cs"/>
              </a:rPr>
              <a:t>câu</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lệnh</a:t>
            </a:r>
            <a:r>
              <a:rPr kumimoji="1" lang="en-US" sz="1200" kern="1200" baseline="0" dirty="0">
                <a:solidFill>
                  <a:schemeClr val="tx1"/>
                </a:solidFill>
                <a:latin typeface="Times New Roman" pitchFamily="-110" charset="0"/>
                <a:ea typeface="+mn-ea"/>
                <a:cs typeface="+mn-cs"/>
              </a:rPr>
              <a:t>. 12 bit  </a:t>
            </a:r>
            <a:r>
              <a:rPr kumimoji="1" lang="en-US" sz="1200" kern="1200" baseline="0" dirty="0" err="1">
                <a:solidFill>
                  <a:schemeClr val="tx1"/>
                </a:solidFill>
                <a:latin typeface="Times New Roman" pitchFamily="-110" charset="0"/>
                <a:ea typeface="+mn-ea"/>
                <a:cs typeface="+mn-cs"/>
              </a:rPr>
              <a:t>còn</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lại</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mã</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hóa</a:t>
            </a:r>
            <a:r>
              <a:rPr kumimoji="1" lang="en-US" sz="1200" kern="1200" baseline="0" dirty="0">
                <a:solidFill>
                  <a:schemeClr val="tx1"/>
                </a:solidFill>
                <a:latin typeface="Times New Roman" pitchFamily="-110" charset="0"/>
                <a:ea typeface="+mn-ea"/>
                <a:cs typeface="+mn-cs"/>
              </a:rPr>
              <a:t> 1000 </a:t>
            </a:r>
            <a:r>
              <a:rPr kumimoji="1" lang="en-US" sz="1200" kern="1200" baseline="0" dirty="0" err="1">
                <a:solidFill>
                  <a:schemeClr val="tx1"/>
                </a:solidFill>
                <a:latin typeface="Times New Roman" pitchFamily="-110" charset="0"/>
                <a:ea typeface="+mn-ea"/>
                <a:cs typeface="+mn-cs"/>
              </a:rPr>
              <a:t>đc</a:t>
            </a:r>
            <a:r>
              <a:rPr kumimoji="1" lang="en-US" sz="1200" kern="1200" baseline="0" dirty="0">
                <a:solidFill>
                  <a:schemeClr val="tx1"/>
                </a:solidFill>
                <a:latin typeface="Times New Roman" pitchFamily="-110" charset="0"/>
                <a:ea typeface="+mn-ea"/>
                <a:cs typeface="+mn-cs"/>
              </a:rPr>
              <a:t> ô </a:t>
            </a:r>
            <a:r>
              <a:rPr kumimoji="1" lang="en-US" sz="1200" kern="1200" baseline="0" dirty="0" err="1">
                <a:solidFill>
                  <a:schemeClr val="tx1"/>
                </a:solidFill>
                <a:latin typeface="Times New Roman" pitchFamily="-110" charset="0"/>
                <a:ea typeface="+mn-ea"/>
                <a:cs typeface="+mn-cs"/>
              </a:rPr>
              <a:t>nhớ</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12</a:t>
            </a:fld>
            <a:endParaRPr lang="en-US" dirty="0"/>
          </a:p>
        </p:txBody>
      </p:sp>
    </p:spTree>
    <p:extLst>
      <p:ext uri="{BB962C8B-B14F-4D97-AF65-F5344CB8AC3E}">
        <p14:creationId xmlns:p14="http://schemas.microsoft.com/office/powerpoint/2010/main" val="3785363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110" charset="0"/>
                <a:ea typeface="+mn-ea"/>
                <a:cs typeface="+mn-cs"/>
              </a:rPr>
              <a:t>The IAS computer had a total of 21 instructions, which are listed in Table 2.1.</a:t>
            </a:r>
          </a:p>
          <a:p>
            <a:r>
              <a:rPr kumimoji="1" lang="en-US" sz="1200" kern="1200" baseline="0" dirty="0">
                <a:solidFill>
                  <a:schemeClr val="tx1"/>
                </a:solidFill>
                <a:latin typeface="Times New Roman" pitchFamily="-110" charset="0"/>
                <a:ea typeface="+mn-ea"/>
                <a:cs typeface="+mn-cs"/>
              </a:rPr>
              <a:t>These can be grouped as follows: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Data transfer: </a:t>
            </a:r>
            <a:r>
              <a:rPr kumimoji="1" lang="en-US" sz="1200" b="0" kern="1200" baseline="0" dirty="0" err="1">
                <a:solidFill>
                  <a:schemeClr val="tx1"/>
                </a:solidFill>
                <a:latin typeface="Times New Roman" pitchFamily="-110" charset="0"/>
                <a:ea typeface="+mn-ea"/>
                <a:cs typeface="+mn-cs"/>
              </a:rPr>
              <a:t>chuyển</a:t>
            </a:r>
            <a:r>
              <a:rPr kumimoji="1" lang="en-US" sz="1200" b="0" kern="1200" baseline="0" dirty="0">
                <a:solidFill>
                  <a:schemeClr val="tx1"/>
                </a:solidFill>
                <a:latin typeface="Times New Roman" pitchFamily="-110" charset="0"/>
                <a:ea typeface="+mn-ea"/>
                <a:cs typeface="+mn-cs"/>
              </a:rPr>
              <a:t> dl </a:t>
            </a:r>
            <a:r>
              <a:rPr kumimoji="1" lang="en-US" sz="1200" b="0" kern="1200" baseline="0" dirty="0" err="1">
                <a:solidFill>
                  <a:schemeClr val="tx1"/>
                </a:solidFill>
                <a:latin typeface="Times New Roman" pitchFamily="-110" charset="0"/>
                <a:ea typeface="+mn-ea"/>
                <a:cs typeface="+mn-cs"/>
              </a:rPr>
              <a:t>giữa</a:t>
            </a:r>
            <a:r>
              <a:rPr kumimoji="1" lang="en-US" sz="1200" b="0" kern="1200" baseline="0" dirty="0">
                <a:solidFill>
                  <a:schemeClr val="tx1"/>
                </a:solidFill>
                <a:latin typeface="Times New Roman" pitchFamily="-110" charset="0"/>
                <a:ea typeface="+mn-ea"/>
                <a:cs typeface="+mn-cs"/>
              </a:rPr>
              <a:t> M </a:t>
            </a:r>
            <a:r>
              <a:rPr kumimoji="1" lang="en-US" sz="1200" b="0" kern="1200" baseline="0" dirty="0" err="1">
                <a:solidFill>
                  <a:schemeClr val="tx1"/>
                </a:solidFill>
                <a:latin typeface="Times New Roman" pitchFamily="-110" charset="0"/>
                <a:ea typeface="+mn-ea"/>
                <a:cs typeface="+mn-cs"/>
              </a:rPr>
              <a:t>và</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các</a:t>
            </a:r>
            <a:r>
              <a:rPr kumimoji="1" lang="en-US" sz="1200" b="0" kern="1200" baseline="0" dirty="0">
                <a:solidFill>
                  <a:schemeClr val="tx1"/>
                </a:solidFill>
                <a:latin typeface="Times New Roman" pitchFamily="-110" charset="0"/>
                <a:ea typeface="+mn-ea"/>
                <a:cs typeface="+mn-cs"/>
              </a:rPr>
              <a:t> R ALU </a:t>
            </a:r>
            <a:r>
              <a:rPr kumimoji="1" lang="en-US" sz="1200" b="0" kern="1200" baseline="0" dirty="0" err="1">
                <a:solidFill>
                  <a:schemeClr val="tx1"/>
                </a:solidFill>
                <a:latin typeface="Times New Roman" pitchFamily="-110" charset="0"/>
                <a:ea typeface="+mn-ea"/>
                <a:cs typeface="+mn-cs"/>
              </a:rPr>
              <a:t>hoặc</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giữa</a:t>
            </a:r>
            <a:r>
              <a:rPr kumimoji="1" lang="en-US" sz="1200" b="0" kern="1200" baseline="0" dirty="0">
                <a:solidFill>
                  <a:schemeClr val="tx1"/>
                </a:solidFill>
                <a:latin typeface="Times New Roman" pitchFamily="-110" charset="0"/>
                <a:ea typeface="+mn-ea"/>
                <a:cs typeface="+mn-cs"/>
              </a:rPr>
              <a:t> 2 R ALU</a:t>
            </a:r>
            <a:endParaRPr kumimoji="1" lang="en-US" sz="1200" kern="1200" baseline="0" dirty="0">
              <a:solidFill>
                <a:schemeClr val="tx1"/>
              </a:solidFill>
              <a:latin typeface="Times New Roman" pitchFamily="-110" charset="0"/>
              <a:ea typeface="+mn-ea"/>
              <a:cs typeface="+mn-cs"/>
            </a:endParaRPr>
          </a:p>
          <a:p>
            <a:r>
              <a:rPr kumimoji="1" lang="en-US" sz="1200" b="1" kern="1200" baseline="0" dirty="0">
                <a:solidFill>
                  <a:schemeClr val="tx1"/>
                </a:solidFill>
                <a:latin typeface="Times New Roman" pitchFamily="-110" charset="0"/>
                <a:ea typeface="+mn-ea"/>
                <a:cs typeface="+mn-cs"/>
              </a:rPr>
              <a:t>Unconditional branch: </a:t>
            </a:r>
            <a:r>
              <a:rPr kumimoji="1" lang="en-US" sz="1200" b="0" kern="1200" baseline="0" dirty="0" err="1">
                <a:solidFill>
                  <a:schemeClr val="tx1"/>
                </a:solidFill>
                <a:latin typeface="Times New Roman" pitchFamily="-110" charset="0"/>
                <a:ea typeface="+mn-ea"/>
                <a:cs typeface="+mn-cs"/>
              </a:rPr>
              <a:t>Rẽ</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nhánh</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ko</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điều</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kiện</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Thông</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thường</a:t>
            </a:r>
            <a:r>
              <a:rPr kumimoji="1" lang="en-US" sz="1200" b="0" kern="1200" baseline="0" dirty="0">
                <a:solidFill>
                  <a:schemeClr val="tx1"/>
                </a:solidFill>
                <a:latin typeface="Times New Roman" pitchFamily="-110" charset="0"/>
                <a:ea typeface="+mn-ea"/>
                <a:cs typeface="+mn-cs"/>
              </a:rPr>
              <a:t>, CU </a:t>
            </a:r>
            <a:r>
              <a:rPr kumimoji="1" lang="en-US" sz="1200" b="0" kern="1200" baseline="0" dirty="0" err="1">
                <a:solidFill>
                  <a:schemeClr val="tx1"/>
                </a:solidFill>
                <a:latin typeface="Times New Roman" pitchFamily="-110" charset="0"/>
                <a:ea typeface="+mn-ea"/>
                <a:cs typeface="+mn-cs"/>
              </a:rPr>
              <a:t>thực</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hiện</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các</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lệnh</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theo</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chuỗi</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trong</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bộ</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nhớ</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Chuỗi</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này</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có</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thể</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thay</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đổi</a:t>
            </a:r>
            <a:r>
              <a:rPr kumimoji="1" lang="en-US" sz="1200" b="0" kern="1200" baseline="0" dirty="0">
                <a:solidFill>
                  <a:schemeClr val="tx1"/>
                </a:solidFill>
                <a:latin typeface="Times New Roman" pitchFamily="-110" charset="0"/>
                <a:ea typeface="+mn-ea"/>
                <a:cs typeface="+mn-cs"/>
              </a:rPr>
              <a:t> do </a:t>
            </a:r>
            <a:r>
              <a:rPr kumimoji="1" lang="en-US" sz="1200" b="0" kern="1200" baseline="0" dirty="0" err="1">
                <a:solidFill>
                  <a:schemeClr val="tx1"/>
                </a:solidFill>
                <a:latin typeface="Times New Roman" pitchFamily="-110" charset="0"/>
                <a:ea typeface="+mn-ea"/>
                <a:cs typeface="+mn-cs"/>
              </a:rPr>
              <a:t>câu</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lệnh</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rẽ</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nhánh</a:t>
            </a:r>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Conditional branch: </a:t>
            </a:r>
            <a:r>
              <a:rPr kumimoji="1" lang="en-US" sz="1200" b="0" kern="1200" baseline="0" dirty="0" err="1">
                <a:solidFill>
                  <a:schemeClr val="tx1"/>
                </a:solidFill>
                <a:latin typeface="Times New Roman" pitchFamily="-110" charset="0"/>
                <a:ea typeface="+mn-ea"/>
                <a:cs typeface="+mn-cs"/>
              </a:rPr>
              <a:t>Việc</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rẽ</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nhánh</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phụ</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thuộc</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vào</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điều</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kiện</a:t>
            </a:r>
            <a:endParaRPr kumimoji="1" lang="en-US" sz="1200" kern="1200" baseline="0" dirty="0">
              <a:solidFill>
                <a:schemeClr val="tx1"/>
              </a:solidFill>
              <a:latin typeface="Times New Roman" pitchFamily="-110" charset="0"/>
              <a:ea typeface="+mn-ea"/>
              <a:cs typeface="+mn-cs"/>
            </a:endParaRP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Arithmetic: </a:t>
            </a:r>
            <a:r>
              <a:rPr kumimoji="1" lang="en-US" sz="1200" b="0" kern="1200" baseline="0" dirty="0" err="1">
                <a:solidFill>
                  <a:schemeClr val="tx1"/>
                </a:solidFill>
                <a:latin typeface="Times New Roman" pitchFamily="-110" charset="0"/>
                <a:ea typeface="+mn-ea"/>
                <a:cs typeface="+mn-cs"/>
              </a:rPr>
              <a:t>Các</a:t>
            </a:r>
            <a:r>
              <a:rPr kumimoji="1" lang="en-US" sz="1200" b="0" kern="1200" baseline="0" dirty="0">
                <a:solidFill>
                  <a:schemeClr val="tx1"/>
                </a:solidFill>
                <a:latin typeface="Times New Roman" pitchFamily="-110" charset="0"/>
                <a:ea typeface="+mn-ea"/>
                <a:cs typeface="+mn-cs"/>
              </a:rPr>
              <a:t> cv (</a:t>
            </a:r>
            <a:r>
              <a:rPr kumimoji="1" lang="en-US" sz="1200" b="0" kern="1200" baseline="0" dirty="0" err="1">
                <a:solidFill>
                  <a:schemeClr val="tx1"/>
                </a:solidFill>
                <a:latin typeface="Times New Roman" pitchFamily="-110" charset="0"/>
                <a:ea typeface="+mn-ea"/>
                <a:cs typeface="+mn-cs"/>
              </a:rPr>
              <a:t>phép</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toán</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được</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thực</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hiện</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bởi</a:t>
            </a:r>
            <a:r>
              <a:rPr kumimoji="1" lang="en-US" sz="1200" b="0" kern="1200" baseline="0" dirty="0">
                <a:solidFill>
                  <a:schemeClr val="tx1"/>
                </a:solidFill>
                <a:latin typeface="Times New Roman" pitchFamily="-110" charset="0"/>
                <a:ea typeface="+mn-ea"/>
                <a:cs typeface="+mn-cs"/>
              </a:rPr>
              <a:t> ALU</a:t>
            </a:r>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Address modify: </a:t>
            </a:r>
            <a:r>
              <a:rPr kumimoji="1" lang="en-US" sz="1200" b="0" kern="1200" baseline="0" dirty="0">
                <a:solidFill>
                  <a:schemeClr val="tx1"/>
                </a:solidFill>
                <a:latin typeface="Times New Roman" pitchFamily="-110" charset="0"/>
                <a:ea typeface="+mn-ea"/>
                <a:cs typeface="+mn-cs"/>
              </a:rPr>
              <a:t>Cho </a:t>
            </a:r>
            <a:r>
              <a:rPr kumimoji="1" lang="en-US" sz="1200" b="0" kern="1200" baseline="0" dirty="0" err="1">
                <a:solidFill>
                  <a:schemeClr val="tx1"/>
                </a:solidFill>
                <a:latin typeface="Times New Roman" pitchFamily="-110" charset="0"/>
                <a:ea typeface="+mn-ea"/>
                <a:cs typeface="+mn-cs"/>
              </a:rPr>
              <a:t>phép</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các</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đc</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đc</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tính</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toán</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trong</a:t>
            </a:r>
            <a:r>
              <a:rPr kumimoji="1" lang="en-US" sz="1200" b="0" kern="1200" baseline="0" dirty="0">
                <a:solidFill>
                  <a:schemeClr val="tx1"/>
                </a:solidFill>
                <a:latin typeface="Times New Roman" pitchFamily="-110" charset="0"/>
                <a:ea typeface="+mn-ea"/>
                <a:cs typeface="+mn-cs"/>
              </a:rPr>
              <a:t> ALU </a:t>
            </a:r>
            <a:r>
              <a:rPr kumimoji="1" lang="en-US" sz="1200" b="0" kern="1200" baseline="0" dirty="0" err="1">
                <a:solidFill>
                  <a:schemeClr val="tx1"/>
                </a:solidFill>
                <a:latin typeface="Times New Roman" pitchFamily="-110" charset="0"/>
                <a:ea typeface="+mn-ea"/>
                <a:cs typeface="+mn-cs"/>
              </a:rPr>
              <a:t>và</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sau</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đó</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đưavào</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các</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lệnh</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lưu</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trữ</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trong</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bộ</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nhớ</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Chương</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trình</a:t>
            </a:r>
            <a:r>
              <a:rPr kumimoji="1" lang="en-US" sz="1200" b="0" kern="1200" baseline="0" dirty="0">
                <a:solidFill>
                  <a:schemeClr val="tx1"/>
                </a:solidFill>
                <a:latin typeface="Times New Roman" pitchFamily="-110" charset="0"/>
                <a:ea typeface="+mn-ea"/>
                <a:cs typeface="+mn-cs"/>
              </a:rPr>
              <a:t> linh  </a:t>
            </a:r>
            <a:r>
              <a:rPr kumimoji="1" lang="en-US" sz="1200" b="0" kern="1200" baseline="0" dirty="0" err="1">
                <a:solidFill>
                  <a:schemeClr val="tx1"/>
                </a:solidFill>
                <a:latin typeface="Times New Roman" pitchFamily="-110" charset="0"/>
                <a:ea typeface="+mn-ea"/>
                <a:cs typeface="+mn-cs"/>
              </a:rPr>
              <a:t>hoạt</a:t>
            </a:r>
            <a:r>
              <a:rPr kumimoji="1" lang="en-US" sz="1200" b="0" kern="1200" baseline="0" dirty="0">
                <a:solidFill>
                  <a:schemeClr val="tx1"/>
                </a:solidFill>
                <a:latin typeface="Times New Roman" pitchFamily="-110" charset="0"/>
                <a:ea typeface="+mn-ea"/>
                <a:cs typeface="+mn-cs"/>
              </a:rPr>
              <a:t> </a:t>
            </a:r>
            <a:r>
              <a:rPr kumimoji="1" lang="en-US" sz="1200" b="0" kern="1200" baseline="0" dirty="0" err="1">
                <a:solidFill>
                  <a:schemeClr val="tx1"/>
                </a:solidFill>
                <a:latin typeface="Times New Roman" pitchFamily="-110" charset="0"/>
                <a:ea typeface="+mn-ea"/>
                <a:cs typeface="+mn-cs"/>
              </a:rPr>
              <a:t>hơn</a:t>
            </a:r>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Table 2.1 </a:t>
            </a:r>
            <a:r>
              <a:rPr kumimoji="1" lang="en-US" sz="1200" kern="1200" baseline="0" dirty="0" err="1">
                <a:solidFill>
                  <a:schemeClr val="tx1"/>
                </a:solidFill>
                <a:latin typeface="Times New Roman" pitchFamily="-110" charset="0"/>
                <a:ea typeface="+mn-ea"/>
                <a:cs typeface="+mn-cs"/>
              </a:rPr>
              <a:t>viết</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lại</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các</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lệnh</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dưới</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dạng</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biểu</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tượng</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dễ</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đọc</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Thực</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tế</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các</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lệnh</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đc</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viết</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dưới</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dạng</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mã</a:t>
            </a:r>
            <a:r>
              <a:rPr kumimoji="1" lang="en-US" sz="1200" kern="1200" baseline="0" dirty="0">
                <a:solidFill>
                  <a:schemeClr val="tx1"/>
                </a:solidFill>
                <a:latin typeface="Times New Roman" pitchFamily="-110" charset="0"/>
                <a:ea typeface="+mn-ea"/>
                <a:cs typeface="+mn-cs"/>
              </a:rPr>
              <a:t> 8 bit:  21 </a:t>
            </a:r>
            <a:r>
              <a:rPr kumimoji="1" lang="en-US" sz="1200" kern="1200" baseline="0" dirty="0" err="1">
                <a:solidFill>
                  <a:schemeClr val="tx1"/>
                </a:solidFill>
                <a:latin typeface="Times New Roman" pitchFamily="-110" charset="0"/>
                <a:ea typeface="+mn-ea"/>
                <a:cs typeface="+mn-cs"/>
              </a:rPr>
              <a:t>câu</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lệnh</a:t>
            </a:r>
            <a:r>
              <a:rPr kumimoji="1" lang="en-US" sz="1200" kern="1200" baseline="0" dirty="0">
                <a:solidFill>
                  <a:schemeClr val="tx1"/>
                </a:solidFill>
                <a:latin typeface="Times New Roman" pitchFamily="-110" charset="0"/>
                <a:ea typeface="+mn-ea"/>
                <a:cs typeface="+mn-cs"/>
              </a:rPr>
              <a:t>. 12 bit  </a:t>
            </a:r>
            <a:r>
              <a:rPr kumimoji="1" lang="en-US" sz="1200" kern="1200" baseline="0" dirty="0" err="1">
                <a:solidFill>
                  <a:schemeClr val="tx1"/>
                </a:solidFill>
                <a:latin typeface="Times New Roman" pitchFamily="-110" charset="0"/>
                <a:ea typeface="+mn-ea"/>
                <a:cs typeface="+mn-cs"/>
              </a:rPr>
              <a:t>còn</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lại</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mã</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hóa</a:t>
            </a:r>
            <a:r>
              <a:rPr kumimoji="1" lang="en-US" sz="1200" kern="1200" baseline="0" dirty="0">
                <a:solidFill>
                  <a:schemeClr val="tx1"/>
                </a:solidFill>
                <a:latin typeface="Times New Roman" pitchFamily="-110" charset="0"/>
                <a:ea typeface="+mn-ea"/>
                <a:cs typeface="+mn-cs"/>
              </a:rPr>
              <a:t> 1000 </a:t>
            </a:r>
            <a:r>
              <a:rPr kumimoji="1" lang="en-US" sz="1200" kern="1200" baseline="0" dirty="0" err="1">
                <a:solidFill>
                  <a:schemeClr val="tx1"/>
                </a:solidFill>
                <a:latin typeface="Times New Roman" pitchFamily="-110" charset="0"/>
                <a:ea typeface="+mn-ea"/>
                <a:cs typeface="+mn-cs"/>
              </a:rPr>
              <a:t>đc</a:t>
            </a:r>
            <a:r>
              <a:rPr kumimoji="1" lang="en-US" sz="1200" kern="1200" baseline="0" dirty="0">
                <a:solidFill>
                  <a:schemeClr val="tx1"/>
                </a:solidFill>
                <a:latin typeface="Times New Roman" pitchFamily="-110" charset="0"/>
                <a:ea typeface="+mn-ea"/>
                <a:cs typeface="+mn-cs"/>
              </a:rPr>
              <a:t> ô </a:t>
            </a:r>
            <a:r>
              <a:rPr kumimoji="1" lang="en-US" sz="1200" kern="1200" baseline="0" dirty="0" err="1">
                <a:solidFill>
                  <a:schemeClr val="tx1"/>
                </a:solidFill>
                <a:latin typeface="Times New Roman" pitchFamily="-110" charset="0"/>
                <a:ea typeface="+mn-ea"/>
                <a:cs typeface="+mn-cs"/>
              </a:rPr>
              <a:t>nhớ</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13</a:t>
            </a:fld>
            <a:endParaRPr lang="en-US" dirty="0"/>
          </a:p>
        </p:txBody>
      </p:sp>
    </p:spTree>
    <p:extLst>
      <p:ext uri="{BB962C8B-B14F-4D97-AF65-F5344CB8AC3E}">
        <p14:creationId xmlns:p14="http://schemas.microsoft.com/office/powerpoint/2010/main" val="14915396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E859E3-EB53-1944-A05E-ADEF90241019}" type="slidenum">
              <a:rPr lang="en-US"/>
              <a:pPr/>
              <a:t>14</a:t>
            </a:fld>
            <a:endParaRPr lang="en-US" dirty="0"/>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p:txBody>
          <a:bodyPr/>
          <a:lstStyle/>
          <a:p>
            <a:r>
              <a:rPr kumimoji="1" lang="en-GB" sz="1200" kern="1200" dirty="0" err="1">
                <a:solidFill>
                  <a:schemeClr val="tx1"/>
                </a:solidFill>
                <a:effectLst/>
                <a:latin typeface="Times New Roman" pitchFamily="-110" charset="0"/>
                <a:ea typeface="+mn-ea"/>
                <a:cs typeface="+mn-cs"/>
              </a:rPr>
              <a:t>Những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năm</a:t>
            </a:r>
            <a:r>
              <a:rPr kumimoji="1" lang="en-GB" sz="1200" kern="1200" dirty="0">
                <a:solidFill>
                  <a:schemeClr val="tx1"/>
                </a:solidFill>
                <a:effectLst/>
                <a:latin typeface="Times New Roman" pitchFamily="-110" charset="0"/>
                <a:ea typeface="+mn-ea"/>
                <a:cs typeface="+mn-cs"/>
              </a:rPr>
              <a:t> 1950 </a:t>
            </a:r>
            <a:r>
              <a:rPr kumimoji="1" lang="en-GB" sz="1200" kern="1200" dirty="0" err="1">
                <a:solidFill>
                  <a:schemeClr val="tx1"/>
                </a:solidFill>
                <a:effectLst/>
                <a:latin typeface="Times New Roman" pitchFamily="-110" charset="0"/>
                <a:ea typeface="+mn-ea"/>
                <a:cs typeface="+mn-cs"/>
              </a:rPr>
              <a:t>đã</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chứng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kiến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sự</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ra</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đời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của</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ngành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công</a:t>
            </a:r>
            <a:r>
              <a:rPr kumimoji="1" lang="en-GB" sz="1200" kern="1200" dirty="0">
                <a:solidFill>
                  <a:schemeClr val="tx1"/>
                </a:solidFill>
                <a:effectLst/>
                <a:latin typeface="Times New Roman" pitchFamily="-110" charset="0"/>
                <a:ea typeface="+mn-ea"/>
                <a:cs typeface="+mn-cs"/>
              </a:rPr>
              <a:t> nghiệp </a:t>
            </a:r>
            <a:r>
              <a:rPr kumimoji="1" lang="en-GB" sz="1200" kern="1200" dirty="0" err="1">
                <a:solidFill>
                  <a:schemeClr val="tx1"/>
                </a:solidFill>
                <a:effectLst/>
                <a:latin typeface="Times New Roman" pitchFamily="-110" charset="0"/>
                <a:ea typeface="+mn-ea"/>
                <a:cs typeface="+mn-cs"/>
              </a:rPr>
              <a:t>máy</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tính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với</a:t>
            </a:r>
            <a:r>
              <a:rPr kumimoji="1" lang="en-GB" sz="1200" kern="1200" dirty="0">
                <a:solidFill>
                  <a:schemeClr val="tx1"/>
                </a:solidFill>
                <a:effectLst/>
                <a:latin typeface="Times New Roman" pitchFamily="-110" charset="0"/>
                <a:ea typeface="+mn-ea"/>
                <a:cs typeface="+mn-cs"/>
              </a:rPr>
              <a:t> hai </a:t>
            </a:r>
            <a:r>
              <a:rPr kumimoji="1" lang="en-GB" sz="1200" kern="1200" dirty="0" err="1">
                <a:solidFill>
                  <a:schemeClr val="tx1"/>
                </a:solidFill>
                <a:effectLst/>
                <a:latin typeface="Times New Roman" pitchFamily="-110" charset="0"/>
                <a:ea typeface="+mn-ea"/>
                <a:cs typeface="+mn-cs"/>
              </a:rPr>
              <a:t>công</a:t>
            </a:r>
            <a:r>
              <a:rPr kumimoji="1" lang="en-GB" sz="1200" kern="1200" dirty="0">
                <a:solidFill>
                  <a:schemeClr val="tx1"/>
                </a:solidFill>
                <a:effectLst/>
                <a:latin typeface="Times New Roman" pitchFamily="-110" charset="0"/>
                <a:ea typeface="+mn-ea"/>
                <a:cs typeface="+mn-cs"/>
              </a:rPr>
              <a:t> ty Sperry </a:t>
            </a:r>
            <a:r>
              <a:rPr kumimoji="1" lang="en-GB" sz="1200" kern="1200" dirty="0" err="1">
                <a:solidFill>
                  <a:schemeClr val="tx1"/>
                </a:solidFill>
                <a:effectLst/>
                <a:latin typeface="Times New Roman" pitchFamily="-110" charset="0"/>
                <a:ea typeface="+mn-ea"/>
                <a:cs typeface="+mn-cs"/>
              </a:rPr>
              <a:t>và</a:t>
            </a:r>
            <a:r>
              <a:rPr kumimoji="1" lang="en-GB" sz="1200" kern="1200" dirty="0">
                <a:solidFill>
                  <a:schemeClr val="tx1"/>
                </a:solidFill>
                <a:effectLst/>
                <a:latin typeface="Times New Roman" pitchFamily="-110" charset="0"/>
                <a:ea typeface="+mn-ea"/>
                <a:cs typeface="+mn-cs"/>
              </a:rPr>
              <a:t> IBM, </a:t>
            </a:r>
            <a:r>
              <a:rPr kumimoji="1" lang="en-GB" sz="1200" kern="1200" dirty="0" err="1">
                <a:solidFill>
                  <a:schemeClr val="tx1"/>
                </a:solidFill>
                <a:effectLst/>
                <a:latin typeface="Times New Roman" pitchFamily="-110" charset="0"/>
                <a:ea typeface="+mn-ea"/>
                <a:cs typeface="+mn-cs"/>
              </a:rPr>
              <a:t>chiếm</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lĩnh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thị</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trường</a:t>
            </a:r>
            <a:r>
              <a:rPr kumimoji="1" lang="en-GB" sz="1200" kern="1200" dirty="0">
                <a:solidFill>
                  <a:schemeClr val="tx1"/>
                </a:solidFill>
                <a:effectLst/>
                <a:latin typeface="Times New Roman" pitchFamily="-110" charset="0"/>
                <a:ea typeface="+mn-ea"/>
                <a:cs typeface="+mn-cs"/>
              </a:rPr>
              <a:t>.</a:t>
            </a:r>
          </a:p>
          <a:p>
            <a:r>
              <a:rPr kumimoji="1" lang="en-GB" sz="1200" kern="1200" dirty="0">
                <a:solidFill>
                  <a:schemeClr val="tx1"/>
                </a:solidFill>
                <a:effectLst/>
                <a:latin typeface="Times New Roman" pitchFamily="-110" charset="0"/>
                <a:ea typeface="+mn-ea"/>
                <a:cs typeface="+mn-cs"/>
              </a:rPr>
              <a:t> </a:t>
            </a:r>
          </a:p>
          <a:p>
            <a:r>
              <a:rPr kumimoji="1" lang="en-GB" sz="1200" kern="1200" dirty="0" err="1">
                <a:solidFill>
                  <a:schemeClr val="tx1"/>
                </a:solidFill>
                <a:effectLst/>
                <a:latin typeface="Times New Roman" pitchFamily="-110" charset="0"/>
                <a:ea typeface="+mn-ea"/>
                <a:cs typeface="+mn-cs"/>
              </a:rPr>
              <a:t>Năm</a:t>
            </a:r>
            <a:r>
              <a:rPr kumimoji="1" lang="en-GB" sz="1200" kern="1200" dirty="0">
                <a:solidFill>
                  <a:schemeClr val="tx1"/>
                </a:solidFill>
                <a:effectLst/>
                <a:latin typeface="Times New Roman" pitchFamily="-110" charset="0"/>
                <a:ea typeface="+mn-ea"/>
                <a:cs typeface="+mn-cs"/>
              </a:rPr>
              <a:t> 1947, Eckert </a:t>
            </a:r>
            <a:r>
              <a:rPr kumimoji="1" lang="en-GB" sz="1200" kern="1200" dirty="0" err="1">
                <a:solidFill>
                  <a:schemeClr val="tx1"/>
                </a:solidFill>
                <a:effectLst/>
                <a:latin typeface="Times New Roman" pitchFamily="-110" charset="0"/>
                <a:ea typeface="+mn-ea"/>
                <a:cs typeface="+mn-cs"/>
              </a:rPr>
              <a:t>và</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Mauchly</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thành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lập</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Tập</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đoàn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Máy</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tính</a:t>
            </a:r>
            <a:r>
              <a:rPr kumimoji="1" lang="en-GB" sz="1200" kern="1200" dirty="0">
                <a:solidFill>
                  <a:schemeClr val="tx1"/>
                </a:solidFill>
                <a:effectLst/>
                <a:latin typeface="Times New Roman" pitchFamily="-110" charset="0"/>
                <a:ea typeface="+mn-ea"/>
                <a:cs typeface="+mn-cs"/>
              </a:rPr>
              <a:t> Eckert-</a:t>
            </a:r>
            <a:r>
              <a:rPr kumimoji="1" lang="en-GB" sz="1200" kern="1200" dirty="0" err="1">
                <a:solidFill>
                  <a:schemeClr val="tx1"/>
                </a:solidFill>
                <a:effectLst/>
                <a:latin typeface="Times New Roman" pitchFamily="-110" charset="0"/>
                <a:ea typeface="+mn-ea"/>
                <a:cs typeface="+mn-cs"/>
              </a:rPr>
              <a:t>Mauchly</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để</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sản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xuất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máy</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tính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thương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mại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Máy</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tính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thành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công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đầu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tiên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của</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họ</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là</a:t>
            </a:r>
            <a:r>
              <a:rPr kumimoji="1" lang="en-GB" sz="1200" kern="1200" dirty="0">
                <a:solidFill>
                  <a:schemeClr val="tx1"/>
                </a:solidFill>
                <a:effectLst/>
                <a:latin typeface="Times New Roman" pitchFamily="-110" charset="0"/>
                <a:ea typeface="+mn-ea"/>
                <a:cs typeface="+mn-cs"/>
              </a:rPr>
              <a:t> UNIVAC I (</a:t>
            </a:r>
            <a:r>
              <a:rPr kumimoji="1" lang="en-GB" sz="1200" kern="1200" dirty="0" err="1">
                <a:solidFill>
                  <a:schemeClr val="tx1"/>
                </a:solidFill>
                <a:effectLst/>
                <a:latin typeface="Times New Roman" pitchFamily="-110" charset="0"/>
                <a:ea typeface="+mn-ea"/>
                <a:cs typeface="+mn-cs"/>
              </a:rPr>
              <a:t>Máy</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tự</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động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tự</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động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đa</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năng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được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Tổng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cục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Thống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kê</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cho</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phép</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tính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năm</a:t>
            </a:r>
            <a:r>
              <a:rPr kumimoji="1" lang="en-GB" sz="1200" kern="1200" dirty="0">
                <a:solidFill>
                  <a:schemeClr val="tx1"/>
                </a:solidFill>
                <a:effectLst/>
                <a:latin typeface="Times New Roman" pitchFamily="-110" charset="0"/>
                <a:ea typeface="+mn-ea"/>
                <a:cs typeface="+mn-cs"/>
              </a:rPr>
              <a:t> 1950. </a:t>
            </a:r>
            <a:r>
              <a:rPr kumimoji="1" lang="en-GB" sz="1200" kern="1200" dirty="0" err="1">
                <a:solidFill>
                  <a:schemeClr val="tx1"/>
                </a:solidFill>
                <a:effectLst/>
                <a:latin typeface="Times New Roman" pitchFamily="-110" charset="0"/>
                <a:ea typeface="+mn-ea"/>
                <a:cs typeface="+mn-cs"/>
              </a:rPr>
              <a:t>Tập</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đoàn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Máy</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tính</a:t>
            </a:r>
            <a:r>
              <a:rPr kumimoji="1" lang="en-GB" sz="1200" kern="1200" dirty="0">
                <a:solidFill>
                  <a:schemeClr val="tx1"/>
                </a:solidFill>
                <a:effectLst/>
                <a:latin typeface="Times New Roman" pitchFamily="-110" charset="0"/>
                <a:ea typeface="+mn-ea"/>
                <a:cs typeface="+mn-cs"/>
              </a:rPr>
              <a:t> Eckert-</a:t>
            </a:r>
            <a:r>
              <a:rPr kumimoji="1" lang="en-GB" sz="1200" kern="1200" dirty="0" err="1">
                <a:solidFill>
                  <a:schemeClr val="tx1"/>
                </a:solidFill>
                <a:effectLst/>
                <a:latin typeface="Times New Roman" pitchFamily="-110" charset="0"/>
                <a:ea typeface="+mn-ea"/>
                <a:cs typeface="+mn-cs"/>
              </a:rPr>
              <a:t>Mauchly</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đã</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trở</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thành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một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phần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của</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tập</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đoàn</a:t>
            </a:r>
            <a:r>
              <a:rPr kumimoji="1" lang="en-GB" sz="1200" kern="1200" dirty="0">
                <a:solidFill>
                  <a:schemeClr val="tx1"/>
                </a:solidFill>
                <a:effectLst/>
                <a:latin typeface="Times New Roman" pitchFamily="-110" charset="0"/>
                <a:ea typeface="+mn-ea"/>
                <a:cs typeface="+mn-cs"/>
              </a:rPr>
              <a:t> Sperry-Rand </a:t>
            </a:r>
            <a:r>
              <a:rPr kumimoji="1" lang="en-GB" sz="1200" kern="1200" dirty="0" err="1">
                <a:solidFill>
                  <a:schemeClr val="tx1"/>
                </a:solidFill>
                <a:effectLst/>
                <a:latin typeface="Times New Roman" pitchFamily="-110" charset="0"/>
                <a:ea typeface="+mn-ea"/>
                <a:cs typeface="+mn-cs"/>
              </a:rPr>
              <a:t>của</a:t>
            </a:r>
            <a:r>
              <a:rPr kumimoji="1" lang="en-GB" sz="1200" kern="1200" dirty="0">
                <a:solidFill>
                  <a:schemeClr val="tx1"/>
                </a:solidFill>
                <a:effectLst/>
                <a:latin typeface="Times New Roman" pitchFamily="-110" charset="0"/>
                <a:ea typeface="+mn-ea"/>
                <a:cs typeface="+mn-cs"/>
              </a:rPr>
              <a:t> UNIVAC, </a:t>
            </a:r>
            <a:r>
              <a:rPr kumimoji="1" lang="en-GB" sz="1200" kern="1200" dirty="0" err="1">
                <a:solidFill>
                  <a:schemeClr val="tx1"/>
                </a:solidFill>
                <a:effectLst/>
                <a:latin typeface="Times New Roman" pitchFamily="-110" charset="0"/>
                <a:ea typeface="+mn-ea"/>
                <a:cs typeface="+mn-cs"/>
              </a:rPr>
              <a:t>hãng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đã</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xây</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dựng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một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loạt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máy</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kế</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tiếp</a:t>
            </a:r>
            <a:r>
              <a:rPr kumimoji="1" lang="en-GB" sz="1200" kern="1200" dirty="0">
                <a:solidFill>
                  <a:schemeClr val="tx1"/>
                </a:solidFill>
                <a:effectLst/>
                <a:latin typeface="Times New Roman" pitchFamily="-110" charset="0"/>
                <a:ea typeface="+mn-ea"/>
                <a:cs typeface="+mn-cs"/>
              </a:rPr>
              <a:t>.</a:t>
            </a:r>
          </a:p>
          <a:p>
            <a:r>
              <a:rPr kumimoji="1" lang="en-GB" sz="1200" kern="1200" dirty="0">
                <a:solidFill>
                  <a:schemeClr val="tx1"/>
                </a:solidFill>
                <a:effectLst/>
                <a:latin typeface="Times New Roman" pitchFamily="-110" charset="0"/>
                <a:ea typeface="+mn-ea"/>
                <a:cs typeface="+mn-cs"/>
              </a:rPr>
              <a:t>UNIVAC I </a:t>
            </a:r>
            <a:r>
              <a:rPr kumimoji="1" lang="en-GB" sz="1200" kern="1200" dirty="0" err="1">
                <a:solidFill>
                  <a:schemeClr val="tx1"/>
                </a:solidFill>
                <a:effectLst/>
                <a:latin typeface="Times New Roman" pitchFamily="-110" charset="0"/>
                <a:ea typeface="+mn-ea"/>
                <a:cs typeface="+mn-cs"/>
              </a:rPr>
              <a:t>là</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máy</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tính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thương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mại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thành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công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đầu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tiên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Nó</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được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dùng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cho</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cả</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các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ứng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dụng</a:t>
            </a:r>
            <a:r>
              <a:rPr kumimoji="1" lang="en-GB" sz="1200" kern="1200" dirty="0">
                <a:solidFill>
                  <a:schemeClr val="tx1"/>
                </a:solidFill>
                <a:effectLst/>
                <a:latin typeface="Times New Roman" pitchFamily="-110" charset="0"/>
                <a:ea typeface="+mn-ea"/>
                <a:cs typeface="+mn-cs"/>
              </a:rPr>
              <a:t> khoa </a:t>
            </a:r>
            <a:r>
              <a:rPr kumimoji="1" lang="en-GB" sz="1200" kern="1200" dirty="0" err="1">
                <a:solidFill>
                  <a:schemeClr val="tx1"/>
                </a:solidFill>
                <a:effectLst/>
                <a:latin typeface="Times New Roman" pitchFamily="-110" charset="0"/>
                <a:ea typeface="+mn-ea"/>
                <a:cs typeface="+mn-cs"/>
              </a:rPr>
              <a:t>học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và</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thương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mại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Bài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báo</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đầu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tiên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mô</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tả</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hệ</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thống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liệt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kê</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các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tính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toán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đại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số</a:t>
            </a:r>
            <a:r>
              <a:rPr kumimoji="1" lang="en-GB" sz="1200" kern="1200" dirty="0">
                <a:solidFill>
                  <a:schemeClr val="tx1"/>
                </a:solidFill>
                <a:effectLst/>
                <a:latin typeface="Times New Roman" pitchFamily="-110" charset="0"/>
                <a:ea typeface="+mn-ea"/>
                <a:cs typeface="+mn-cs"/>
              </a:rPr>
              <a:t> ma </a:t>
            </a:r>
            <a:r>
              <a:rPr kumimoji="1" lang="en-GB" sz="1200" kern="1200" dirty="0" err="1">
                <a:solidFill>
                  <a:schemeClr val="tx1"/>
                </a:solidFill>
                <a:effectLst/>
                <a:latin typeface="Times New Roman" pitchFamily="-110" charset="0"/>
                <a:ea typeface="+mn-ea"/>
                <a:cs typeface="+mn-cs"/>
              </a:rPr>
              <a:t>trận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các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vấn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đề</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về</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thống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kê</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hóa</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đơn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phí</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bảo</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hiểm</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cho</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một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công</a:t>
            </a:r>
            <a:r>
              <a:rPr kumimoji="1" lang="en-GB" sz="1200" kern="1200" dirty="0">
                <a:solidFill>
                  <a:schemeClr val="tx1"/>
                </a:solidFill>
                <a:effectLst/>
                <a:latin typeface="Times New Roman" pitchFamily="-110" charset="0"/>
                <a:ea typeface="+mn-ea"/>
                <a:cs typeface="+mn-cs"/>
              </a:rPr>
              <a:t> ty </a:t>
            </a:r>
            <a:r>
              <a:rPr kumimoji="1" lang="en-GB" sz="1200" kern="1200" dirty="0" err="1">
                <a:solidFill>
                  <a:schemeClr val="tx1"/>
                </a:solidFill>
                <a:effectLst/>
                <a:latin typeface="Times New Roman" pitchFamily="-110" charset="0"/>
                <a:ea typeface="+mn-ea"/>
                <a:cs typeface="+mn-cs"/>
              </a:rPr>
              <a:t>bảo</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hiểm</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nhân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thọ</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và</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các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vấn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đề</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hậu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cần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như</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một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mẫu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các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nhiệm</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vụ</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mà</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nó</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có</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thể</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thực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hiện</a:t>
            </a:r>
            <a:r>
              <a:rPr kumimoji="1" lang="en-GB" sz="1200" kern="1200" dirty="0">
                <a:solidFill>
                  <a:schemeClr val="tx1"/>
                </a:solidFill>
                <a:effectLst/>
                <a:latin typeface="Times New Roman" pitchFamily="-110" charset="0"/>
                <a:ea typeface="+mn-ea"/>
                <a:cs typeface="+mn-cs"/>
              </a:rPr>
              <a:t>.</a:t>
            </a:r>
          </a:p>
          <a:p>
            <a:r>
              <a:rPr kumimoji="1" lang="en-GB" sz="1200" kern="1200" dirty="0">
                <a:solidFill>
                  <a:schemeClr val="tx1"/>
                </a:solidFill>
                <a:effectLst/>
                <a:latin typeface="Times New Roman" pitchFamily="-110" charset="0"/>
                <a:ea typeface="+mn-ea"/>
                <a:cs typeface="+mn-cs"/>
              </a:rPr>
              <a:t>UNIVAC II, </a:t>
            </a:r>
            <a:r>
              <a:rPr kumimoji="1" lang="en-GB" sz="1200" kern="1200" dirty="0" err="1">
                <a:solidFill>
                  <a:schemeClr val="tx1"/>
                </a:solidFill>
                <a:effectLst/>
                <a:latin typeface="Times New Roman" pitchFamily="-110" charset="0"/>
                <a:ea typeface="+mn-ea"/>
                <a:cs typeface="+mn-cs"/>
              </a:rPr>
              <a:t>có</a:t>
            </a:r>
            <a:r>
              <a:rPr kumimoji="1" lang="en-GB" sz="1200" kern="1200" dirty="0">
                <a:solidFill>
                  <a:schemeClr val="tx1"/>
                </a:solidFill>
                <a:effectLst/>
                <a:latin typeface="Times New Roman" pitchFamily="-110" charset="0"/>
                <a:ea typeface="+mn-ea"/>
                <a:cs typeface="+mn-cs"/>
              </a:rPr>
              <a:t> dung </a:t>
            </a:r>
            <a:r>
              <a:rPr kumimoji="1" lang="en-GB" sz="1200" kern="1200" dirty="0" err="1">
                <a:solidFill>
                  <a:schemeClr val="tx1"/>
                </a:solidFill>
                <a:effectLst/>
                <a:latin typeface="Times New Roman" pitchFamily="-110" charset="0"/>
                <a:ea typeface="+mn-ea"/>
                <a:cs typeface="+mn-cs"/>
              </a:rPr>
              <a:t>lượng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lưu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trữ</a:t>
            </a:r>
            <a:r>
              <a:rPr kumimoji="1" lang="en-GB" sz="1200" kern="1200" dirty="0">
                <a:solidFill>
                  <a:schemeClr val="tx1"/>
                </a:solidFill>
                <a:effectLst/>
                <a:latin typeface="Times New Roman" pitchFamily="-110" charset="0"/>
                <a:ea typeface="+mn-ea"/>
                <a:cs typeface="+mn-cs"/>
              </a:rPr>
              <a:t> lớn </a:t>
            </a:r>
            <a:r>
              <a:rPr kumimoji="1" lang="en-GB" sz="1200" kern="1200" dirty="0" err="1">
                <a:solidFill>
                  <a:schemeClr val="tx1"/>
                </a:solidFill>
                <a:effectLst/>
                <a:latin typeface="Times New Roman" pitchFamily="-110" charset="0"/>
                <a:ea typeface="+mn-ea"/>
                <a:cs typeface="+mn-cs"/>
              </a:rPr>
              <a:t>hơn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và</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hiệu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năng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cao</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hơn</a:t>
            </a:r>
            <a:r>
              <a:rPr kumimoji="1" lang="en-GB" sz="1200" kern="1200" dirty="0">
                <a:solidFill>
                  <a:schemeClr val="tx1"/>
                </a:solidFill>
                <a:effectLst/>
                <a:latin typeface="Times New Roman" pitchFamily="-110" charset="0"/>
                <a:ea typeface="+mn-ea"/>
                <a:cs typeface="+mn-cs"/>
              </a:rPr>
              <a:t> UNIVAC I</a:t>
            </a:r>
          </a:p>
          <a:p>
            <a:r>
              <a:rPr kumimoji="1" lang="en-GB" sz="1200" kern="1200" dirty="0" err="1">
                <a:solidFill>
                  <a:schemeClr val="tx1"/>
                </a:solidFill>
                <a:effectLst/>
                <a:latin typeface="Times New Roman" pitchFamily="-110" charset="0"/>
                <a:ea typeface="+mn-ea"/>
                <a:cs typeface="+mn-cs"/>
              </a:rPr>
              <a:t>Thứ</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nhất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những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tiến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bộ</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trong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công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nghệ</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cho</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phép</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các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công</a:t>
            </a:r>
            <a:r>
              <a:rPr kumimoji="1" lang="en-GB" sz="1200" kern="1200" dirty="0">
                <a:solidFill>
                  <a:schemeClr val="tx1"/>
                </a:solidFill>
                <a:effectLst/>
                <a:latin typeface="Times New Roman" pitchFamily="-110" charset="0"/>
                <a:ea typeface="+mn-ea"/>
                <a:cs typeface="+mn-cs"/>
              </a:rPr>
              <a:t> ty </a:t>
            </a:r>
            <a:r>
              <a:rPr kumimoji="1" lang="en-GB" sz="1200" kern="1200" dirty="0" err="1">
                <a:solidFill>
                  <a:schemeClr val="tx1"/>
                </a:solidFill>
                <a:effectLst/>
                <a:latin typeface="Times New Roman" pitchFamily="-110" charset="0"/>
                <a:ea typeface="+mn-ea"/>
                <a:cs typeface="+mn-cs"/>
              </a:rPr>
              <a:t>tiếp</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tục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xây</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dựng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các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máy</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tính</a:t>
            </a:r>
            <a:r>
              <a:rPr kumimoji="1" lang="en-GB" sz="1200" kern="1200" dirty="0">
                <a:solidFill>
                  <a:schemeClr val="tx1"/>
                </a:solidFill>
                <a:effectLst/>
                <a:latin typeface="Times New Roman" pitchFamily="-110" charset="0"/>
                <a:ea typeface="+mn-ea"/>
                <a:cs typeface="+mn-cs"/>
              </a:rPr>
              <a:t> lớn </a:t>
            </a:r>
            <a:r>
              <a:rPr kumimoji="1" lang="en-GB" sz="1200" kern="1200" dirty="0" err="1">
                <a:solidFill>
                  <a:schemeClr val="tx1"/>
                </a:solidFill>
                <a:effectLst/>
                <a:latin typeface="Times New Roman" pitchFamily="-110" charset="0"/>
                <a:ea typeface="+mn-ea"/>
                <a:cs typeface="+mn-cs"/>
              </a:rPr>
              <a:t>hơn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mạnh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hơn</a:t>
            </a:r>
            <a:r>
              <a:rPr kumimoji="1" lang="en-GB" sz="1200" kern="1200" dirty="0">
                <a:solidFill>
                  <a:schemeClr val="tx1"/>
                </a:solidFill>
                <a:effectLst/>
                <a:latin typeface="Times New Roman" pitchFamily="-110" charset="0"/>
                <a:ea typeface="+mn-ea"/>
                <a:cs typeface="+mn-cs"/>
              </a:rPr>
              <a:t>. </a:t>
            </a:r>
          </a:p>
          <a:p>
            <a:r>
              <a:rPr kumimoji="1" lang="en-GB" sz="1200" kern="1200" dirty="0" err="1">
                <a:solidFill>
                  <a:schemeClr val="tx1"/>
                </a:solidFill>
                <a:effectLst/>
                <a:latin typeface="Times New Roman" pitchFamily="-110" charset="0"/>
                <a:ea typeface="+mn-ea"/>
                <a:cs typeface="+mn-cs"/>
              </a:rPr>
              <a:t>Thứ</a:t>
            </a:r>
            <a:r>
              <a:rPr kumimoji="1" lang="en-GB" sz="1200" kern="1200" dirty="0">
                <a:solidFill>
                  <a:schemeClr val="tx1"/>
                </a:solidFill>
                <a:effectLst/>
                <a:latin typeface="Times New Roman" pitchFamily="-110" charset="0"/>
                <a:ea typeface="+mn-ea"/>
                <a:cs typeface="+mn-cs"/>
              </a:rPr>
              <a:t> hai, </a:t>
            </a:r>
            <a:r>
              <a:rPr kumimoji="1" lang="en-GB" sz="1200" kern="1200" dirty="0" err="1">
                <a:solidFill>
                  <a:schemeClr val="tx1"/>
                </a:solidFill>
                <a:effectLst/>
                <a:latin typeface="Times New Roman" pitchFamily="-110" charset="0"/>
                <a:ea typeface="+mn-ea"/>
                <a:cs typeface="+mn-cs"/>
              </a:rPr>
              <a:t>mỗi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công</a:t>
            </a:r>
            <a:r>
              <a:rPr kumimoji="1" lang="en-GB" sz="1200" kern="1200" dirty="0">
                <a:solidFill>
                  <a:schemeClr val="tx1"/>
                </a:solidFill>
                <a:effectLst/>
                <a:latin typeface="Times New Roman" pitchFamily="-110" charset="0"/>
                <a:ea typeface="+mn-ea"/>
                <a:cs typeface="+mn-cs"/>
              </a:rPr>
              <a:t> ty </a:t>
            </a:r>
            <a:r>
              <a:rPr kumimoji="1" lang="en-GB" sz="1200" kern="1200" dirty="0" err="1">
                <a:solidFill>
                  <a:schemeClr val="tx1"/>
                </a:solidFill>
                <a:effectLst/>
                <a:latin typeface="Times New Roman" pitchFamily="-110" charset="0"/>
                <a:ea typeface="+mn-ea"/>
                <a:cs typeface="+mn-cs"/>
              </a:rPr>
              <a:t>cố</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gắng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làm</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cho</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các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máy</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móc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mới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trở</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nên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tương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thích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với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các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máy</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cũ</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Điều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này</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có</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nghĩa</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là</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các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chương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trình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viết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cho</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các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máy</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cũ</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có</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thể</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được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thực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hiện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trên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máy</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mới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Chiến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lược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này</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được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thông</a:t>
            </a:r>
            <a:r>
              <a:rPr kumimoji="1" lang="en-GB" sz="1200" kern="1200" dirty="0">
                <a:solidFill>
                  <a:schemeClr val="tx1"/>
                </a:solidFill>
                <a:effectLst/>
                <a:latin typeface="Times New Roman" pitchFamily="-110" charset="0"/>
                <a:ea typeface="+mn-ea"/>
                <a:cs typeface="+mn-cs"/>
              </a:rPr>
              <a:t> qua </a:t>
            </a:r>
            <a:r>
              <a:rPr kumimoji="1" lang="en-GB" sz="1200" kern="1200" dirty="0" err="1">
                <a:solidFill>
                  <a:schemeClr val="tx1"/>
                </a:solidFill>
                <a:effectLst/>
                <a:latin typeface="Times New Roman" pitchFamily="-110" charset="0"/>
                <a:ea typeface="+mn-ea"/>
                <a:cs typeface="+mn-cs"/>
              </a:rPr>
              <a:t>với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hy</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vọng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duy</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trì</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cơ</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sở</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khách</a:t>
            </a:r>
            <a:r>
              <a:rPr kumimoji="1" lang="en-GB" sz="1200" kern="1200" dirty="0">
                <a:solidFill>
                  <a:schemeClr val="tx1"/>
                </a:solidFill>
                <a:effectLst/>
                <a:latin typeface="Times New Roman" pitchFamily="-110" charset="0"/>
                <a:ea typeface="+mn-ea"/>
                <a:cs typeface="+mn-cs"/>
              </a:rPr>
              <a:t> hàng; </a:t>
            </a:r>
            <a:r>
              <a:rPr kumimoji="1" lang="en-GB" sz="1200" kern="1200" dirty="0" err="1">
                <a:solidFill>
                  <a:schemeClr val="tx1"/>
                </a:solidFill>
                <a:effectLst/>
                <a:latin typeface="Times New Roman" pitchFamily="-110" charset="0"/>
                <a:ea typeface="+mn-ea"/>
                <a:cs typeface="+mn-cs"/>
              </a:rPr>
              <a:t>có</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nghĩa</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là</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khi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một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khách</a:t>
            </a:r>
            <a:r>
              <a:rPr kumimoji="1" lang="en-GB" sz="1200" kern="1200" dirty="0">
                <a:solidFill>
                  <a:schemeClr val="tx1"/>
                </a:solidFill>
                <a:effectLst/>
                <a:latin typeface="Times New Roman" pitchFamily="-110" charset="0"/>
                <a:ea typeface="+mn-ea"/>
                <a:cs typeface="+mn-cs"/>
              </a:rPr>
              <a:t> hàng </a:t>
            </a:r>
            <a:r>
              <a:rPr kumimoji="1" lang="en-GB" sz="1200" kern="1200" dirty="0" err="1">
                <a:solidFill>
                  <a:schemeClr val="tx1"/>
                </a:solidFill>
                <a:effectLst/>
                <a:latin typeface="Times New Roman" pitchFamily="-110" charset="0"/>
                <a:ea typeface="+mn-ea"/>
                <a:cs typeface="+mn-cs"/>
              </a:rPr>
              <a:t>quyết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định</a:t>
            </a:r>
            <a:r>
              <a:rPr kumimoji="1" lang="en-GB" sz="1200" kern="1200" dirty="0">
                <a:solidFill>
                  <a:schemeClr val="tx1"/>
                </a:solidFill>
                <a:effectLst/>
                <a:latin typeface="Times New Roman" pitchFamily="-110" charset="0"/>
                <a:ea typeface="+mn-ea"/>
                <a:cs typeface="+mn-cs"/>
              </a:rPr>
              <a:t> mua </a:t>
            </a:r>
            <a:r>
              <a:rPr kumimoji="1" lang="en-GB" sz="1200" kern="1200" dirty="0" err="1">
                <a:solidFill>
                  <a:schemeClr val="tx1"/>
                </a:solidFill>
                <a:effectLst/>
                <a:latin typeface="Times New Roman" pitchFamily="-110" charset="0"/>
                <a:ea typeface="+mn-ea"/>
                <a:cs typeface="+mn-cs"/>
              </a:rPr>
              <a:t>một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chiếc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máy</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mới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hơn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họ</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có</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thể</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nhận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được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nó</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từ</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cùng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một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công</a:t>
            </a:r>
            <a:r>
              <a:rPr kumimoji="1" lang="en-GB" sz="1200" kern="1200" dirty="0">
                <a:solidFill>
                  <a:schemeClr val="tx1"/>
                </a:solidFill>
                <a:effectLst/>
                <a:latin typeface="Times New Roman" pitchFamily="-110" charset="0"/>
                <a:ea typeface="+mn-ea"/>
                <a:cs typeface="+mn-cs"/>
              </a:rPr>
              <a:t> ty </a:t>
            </a:r>
            <a:r>
              <a:rPr kumimoji="1" lang="en-GB" sz="1200" kern="1200" dirty="0" err="1">
                <a:solidFill>
                  <a:schemeClr val="tx1"/>
                </a:solidFill>
                <a:effectLst/>
                <a:latin typeface="Times New Roman" pitchFamily="-110" charset="0"/>
                <a:ea typeface="+mn-ea"/>
                <a:cs typeface="+mn-cs"/>
              </a:rPr>
              <a:t>để</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tránh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bị</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mất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đầu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tư</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vào</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các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chương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trình</a:t>
            </a:r>
            <a:r>
              <a:rPr kumimoji="1" lang="en-GB" sz="1200" kern="1200" dirty="0">
                <a:solidFill>
                  <a:schemeClr val="tx1"/>
                </a:solidFill>
                <a:effectLst/>
                <a:latin typeface="Times New Roman" pitchFamily="-110" charset="0"/>
                <a:ea typeface="+mn-ea"/>
                <a:cs typeface="+mn-cs"/>
              </a:rPr>
              <a:t>.</a:t>
            </a:r>
          </a:p>
          <a:p>
            <a:r>
              <a:rPr kumimoji="1" lang="en-GB" sz="1200" kern="1200" dirty="0" err="1">
                <a:solidFill>
                  <a:schemeClr val="tx1"/>
                </a:solidFill>
                <a:effectLst/>
                <a:latin typeface="Times New Roman" pitchFamily="-110" charset="0"/>
                <a:ea typeface="+mn-ea"/>
                <a:cs typeface="+mn-cs"/>
              </a:rPr>
              <a:t>Bộ</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phận</a:t>
            </a:r>
            <a:r>
              <a:rPr kumimoji="1" lang="en-GB" sz="1200" kern="1200" dirty="0">
                <a:solidFill>
                  <a:schemeClr val="tx1"/>
                </a:solidFill>
                <a:effectLst/>
                <a:latin typeface="Times New Roman" pitchFamily="-110" charset="0"/>
                <a:ea typeface="+mn-ea"/>
                <a:cs typeface="+mn-cs"/>
              </a:rPr>
              <a:t> UNIVAC </a:t>
            </a:r>
            <a:r>
              <a:rPr kumimoji="1" lang="en-GB" sz="1200" kern="1200" dirty="0" err="1">
                <a:solidFill>
                  <a:schemeClr val="tx1"/>
                </a:solidFill>
                <a:effectLst/>
                <a:latin typeface="Times New Roman" pitchFamily="-110" charset="0"/>
                <a:ea typeface="+mn-ea"/>
                <a:cs typeface="+mn-cs"/>
              </a:rPr>
              <a:t>cũng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bắt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đầu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phát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triển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dòng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máy</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tính</a:t>
            </a:r>
            <a:r>
              <a:rPr kumimoji="1" lang="en-GB" sz="1200" kern="1200" dirty="0">
                <a:solidFill>
                  <a:schemeClr val="tx1"/>
                </a:solidFill>
                <a:effectLst/>
                <a:latin typeface="Times New Roman" pitchFamily="-110" charset="0"/>
                <a:ea typeface="+mn-ea"/>
                <a:cs typeface="+mn-cs"/>
              </a:rPr>
              <a:t> 1100, </a:t>
            </a:r>
            <a:r>
              <a:rPr kumimoji="1" lang="en-GB" sz="1200" kern="1200" dirty="0" err="1">
                <a:solidFill>
                  <a:schemeClr val="tx1"/>
                </a:solidFill>
                <a:effectLst/>
                <a:latin typeface="Times New Roman" pitchFamily="-110" charset="0"/>
                <a:ea typeface="+mn-ea"/>
                <a:cs typeface="+mn-cs"/>
              </a:rPr>
              <a:t>đây</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là</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nguồn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nhập</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chính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của</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hãng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Loạt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bài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này</a:t>
            </a:r>
            <a:r>
              <a:rPr kumimoji="1" lang="en-GB" sz="1200" kern="1200" dirty="0">
                <a:solidFill>
                  <a:schemeClr val="tx1"/>
                </a:solidFill>
                <a:effectLst/>
                <a:latin typeface="Times New Roman" pitchFamily="-110" charset="0"/>
                <a:ea typeface="+mn-ea"/>
                <a:cs typeface="+mn-cs"/>
              </a:rPr>
              <a:t> minh </a:t>
            </a:r>
            <a:r>
              <a:rPr kumimoji="1" lang="en-GB" sz="1200" kern="1200" dirty="0" err="1">
                <a:solidFill>
                  <a:schemeClr val="tx1"/>
                </a:solidFill>
                <a:effectLst/>
                <a:latin typeface="Times New Roman" pitchFamily="-110" charset="0"/>
                <a:ea typeface="+mn-ea"/>
                <a:cs typeface="+mn-cs"/>
              </a:rPr>
              <a:t>họa</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một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sự</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phân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biệt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tồn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tại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cùng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một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lúc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Mô</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hình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đầu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tiên</a:t>
            </a:r>
            <a:r>
              <a:rPr kumimoji="1" lang="en-GB" sz="1200" kern="1200" dirty="0">
                <a:solidFill>
                  <a:schemeClr val="tx1"/>
                </a:solidFill>
                <a:effectLst/>
                <a:latin typeface="Times New Roman" pitchFamily="-110" charset="0"/>
                <a:ea typeface="+mn-ea"/>
                <a:cs typeface="+mn-cs"/>
              </a:rPr>
              <a:t>, UNIVAC 1103, </a:t>
            </a:r>
            <a:r>
              <a:rPr kumimoji="1" lang="en-GB" sz="1200" kern="1200" dirty="0" err="1">
                <a:solidFill>
                  <a:schemeClr val="tx1"/>
                </a:solidFill>
                <a:effectLst/>
                <a:latin typeface="Times New Roman" pitchFamily="-110" charset="0"/>
                <a:ea typeface="+mn-ea"/>
                <a:cs typeface="+mn-cs"/>
              </a:rPr>
              <a:t>và</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những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người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kế</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nhiệm</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nó</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trong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nhiều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năm</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chủ</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yếu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dùng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cho</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các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ứng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dụng</a:t>
            </a:r>
            <a:r>
              <a:rPr kumimoji="1" lang="en-GB" sz="1200" kern="1200" dirty="0">
                <a:solidFill>
                  <a:schemeClr val="tx1"/>
                </a:solidFill>
                <a:effectLst/>
                <a:latin typeface="Times New Roman" pitchFamily="-110" charset="0"/>
                <a:ea typeface="+mn-ea"/>
                <a:cs typeface="+mn-cs"/>
              </a:rPr>
              <a:t> khoa </a:t>
            </a:r>
            <a:r>
              <a:rPr kumimoji="1" lang="en-GB" sz="1200" kern="1200" dirty="0" err="1">
                <a:solidFill>
                  <a:schemeClr val="tx1"/>
                </a:solidFill>
                <a:effectLst/>
                <a:latin typeface="Times New Roman" pitchFamily="-110" charset="0"/>
                <a:ea typeface="+mn-ea"/>
                <a:cs typeface="+mn-cs"/>
              </a:rPr>
              <a:t>học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liên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quan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đến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tính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toán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dài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và</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phức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tạp</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Các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công</a:t>
            </a:r>
            <a:r>
              <a:rPr kumimoji="1" lang="en-GB" sz="1200" kern="1200" dirty="0">
                <a:solidFill>
                  <a:schemeClr val="tx1"/>
                </a:solidFill>
                <a:effectLst/>
                <a:latin typeface="Times New Roman" pitchFamily="-110" charset="0"/>
                <a:ea typeface="+mn-ea"/>
                <a:cs typeface="+mn-cs"/>
              </a:rPr>
              <a:t> ty </a:t>
            </a:r>
            <a:r>
              <a:rPr kumimoji="1" lang="en-GB" sz="1200" kern="1200" dirty="0" err="1">
                <a:solidFill>
                  <a:schemeClr val="tx1"/>
                </a:solidFill>
                <a:effectLst/>
                <a:latin typeface="Times New Roman" pitchFamily="-110" charset="0"/>
                <a:ea typeface="+mn-ea"/>
                <a:cs typeface="+mn-cs"/>
              </a:rPr>
              <a:t>khác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tập</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trung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vào</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các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ứng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dụng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kinh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doanh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bao</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gồm</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việc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xử</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lý</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một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lượng</a:t>
            </a:r>
            <a:r>
              <a:rPr kumimoji="1" lang="en-GB" sz="1200" kern="1200" dirty="0">
                <a:solidFill>
                  <a:schemeClr val="tx1"/>
                </a:solidFill>
                <a:effectLst/>
                <a:latin typeface="Times New Roman" pitchFamily="-110" charset="0"/>
                <a:ea typeface="+mn-ea"/>
                <a:cs typeface="+mn-cs"/>
              </a:rPr>
              <a:t> lớn </a:t>
            </a:r>
            <a:r>
              <a:rPr kumimoji="1" lang="en-GB" sz="1200" kern="1200" dirty="0" err="1">
                <a:solidFill>
                  <a:schemeClr val="tx1"/>
                </a:solidFill>
                <a:effectLst/>
                <a:latin typeface="Times New Roman" pitchFamily="-110" charset="0"/>
                <a:ea typeface="+mn-ea"/>
                <a:cs typeface="+mn-cs"/>
              </a:rPr>
              <a:t>dữ</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liệu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văn</a:t>
            </a:r>
            <a:r>
              <a:rPr kumimoji="1" lang="en-GB" sz="1200" kern="1200" dirty="0">
                <a:solidFill>
                  <a:schemeClr val="tx1"/>
                </a:solidFill>
                <a:effectLst/>
                <a:latin typeface="Times New Roman" pitchFamily="-110" charset="0"/>
                <a:ea typeface="+mn-ea"/>
                <a:cs typeface="+mn-cs"/>
              </a:rPr>
              <a:t> bản. </a:t>
            </a:r>
            <a:r>
              <a:rPr kumimoji="1" lang="en-GB" sz="1200" kern="1200" dirty="0" err="1">
                <a:solidFill>
                  <a:schemeClr val="tx1"/>
                </a:solidFill>
                <a:effectLst/>
                <a:latin typeface="Times New Roman" pitchFamily="-110" charset="0"/>
                <a:ea typeface="+mn-ea"/>
                <a:cs typeface="+mn-cs"/>
              </a:rPr>
              <a:t>Sự</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phân</a:t>
            </a:r>
            <a:r>
              <a:rPr kumimoji="1" lang="en-GB" sz="1200" kern="1200" dirty="0">
                <a:solidFill>
                  <a:schemeClr val="tx1"/>
                </a:solidFill>
                <a:effectLst/>
                <a:latin typeface="Times New Roman" pitchFamily="-110" charset="0"/>
                <a:ea typeface="+mn-ea"/>
                <a:cs typeface="+mn-cs"/>
              </a:rPr>
              <a:t> chia </a:t>
            </a:r>
            <a:r>
              <a:rPr kumimoji="1" lang="en-GB" sz="1200" kern="1200" dirty="0" err="1">
                <a:solidFill>
                  <a:schemeClr val="tx1"/>
                </a:solidFill>
                <a:effectLst/>
                <a:latin typeface="Times New Roman" pitchFamily="-110" charset="0"/>
                <a:ea typeface="+mn-ea"/>
                <a:cs typeface="+mn-cs"/>
              </a:rPr>
              <a:t>này</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đã</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phần</a:t>
            </a:r>
            <a:r>
              <a:rPr kumimoji="1" lang="en-GB" sz="1200" kern="1200" dirty="0">
                <a:solidFill>
                  <a:schemeClr val="tx1"/>
                </a:solidFill>
                <a:effectLst/>
                <a:latin typeface="Times New Roman" pitchFamily="-110" charset="0"/>
                <a:ea typeface="+mn-ea"/>
                <a:cs typeface="+mn-cs"/>
              </a:rPr>
              <a:t> lớn </a:t>
            </a:r>
            <a:r>
              <a:rPr kumimoji="1" lang="en-GB" sz="1200" kern="1200" dirty="0" err="1">
                <a:solidFill>
                  <a:schemeClr val="tx1"/>
                </a:solidFill>
                <a:effectLst/>
                <a:latin typeface="Times New Roman" pitchFamily="-110" charset="0"/>
                <a:ea typeface="+mn-ea"/>
                <a:cs typeface="+mn-cs"/>
              </a:rPr>
              <a:t>biến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mất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nhưng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rõ</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ràng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trong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một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số</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năm</a:t>
            </a:r>
            <a:r>
              <a:rPr kumimoji="1" lang="en-GB" sz="1200" kern="1200" dirty="0">
                <a:solidFill>
                  <a:schemeClr val="tx1"/>
                </a:solidFill>
                <a:effectLst/>
                <a:latin typeface="Times New Roman" pitchFamily="-110" charset="0"/>
                <a:ea typeface="+mn-ea"/>
                <a:cs typeface="+mn-cs"/>
              </a:rPr>
              <a:t>.</a:t>
            </a:r>
          </a:p>
        </p:txBody>
      </p:sp>
    </p:spTree>
    <p:extLst>
      <p:ext uri="{BB962C8B-B14F-4D97-AF65-F5344CB8AC3E}">
        <p14:creationId xmlns:p14="http://schemas.microsoft.com/office/powerpoint/2010/main" val="2362744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092674-3704-C749-A383-F56736620207}" type="slidenum">
              <a:rPr lang="en-US"/>
              <a:pPr/>
              <a:t>15</a:t>
            </a:fld>
            <a:endParaRPr lang="en-US" dirty="0"/>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p:txBody>
          <a:bodyPr/>
          <a:lstStyle/>
          <a:p>
            <a:r>
              <a:rPr kumimoji="1" lang="vi-VN" sz="1200" kern="1200" baseline="0" dirty="0">
                <a:solidFill>
                  <a:schemeClr val="tx1"/>
                </a:solidFill>
                <a:latin typeface="Times New Roman" pitchFamily="-110" charset="0"/>
                <a:ea typeface="+mn-ea"/>
                <a:cs typeface="+mn-cs"/>
              </a:rPr>
              <a:t>IBM, sau đó là nhà sản xuất thiết bị xử lý thẻ đục lỗ, đã đưa ra máy tính chương trình lưu trữ điện tử đầu tiên, 701, vào năm 1953. 701 chủ yếu dùng cho các ứng dụng khoa học [BASH81]. Năm 1955, IBM giới thiệu sản phẩm đồng hành 702, có một số tính năng phần cứng phù hợp với ứng dụng kinh doanh. Đây là những máy tính đầu tiên của một loạt dài 700/7000 máy tính đã thiết lập IBM làm nhà sản xuất máy tính nổi trội.</a:t>
            </a:r>
            <a:endParaRPr lang="en-GB" dirty="0"/>
          </a:p>
        </p:txBody>
      </p:sp>
    </p:spTree>
    <p:extLst>
      <p:ext uri="{BB962C8B-B14F-4D97-AF65-F5344CB8AC3E}">
        <p14:creationId xmlns:p14="http://schemas.microsoft.com/office/powerpoint/2010/main" val="22559069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02DEA2-F8D7-C549-B179-963DC37A15CB}" type="slidenum">
              <a:rPr lang="en-US"/>
              <a:pPr/>
              <a:t>16</a:t>
            </a:fld>
            <a:endParaRPr lang="en-US" dirty="0"/>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p:txBody>
          <a:bodyPr/>
          <a:lstStyle/>
          <a:p>
            <a:r>
              <a:rPr kumimoji="1" lang="vi-VN" sz="1200" kern="1200" baseline="0" dirty="0">
                <a:solidFill>
                  <a:schemeClr val="tx1"/>
                </a:solidFill>
                <a:latin typeface="Times New Roman" pitchFamily="-110" charset="0"/>
                <a:ea typeface="+mn-ea"/>
                <a:cs typeface="+mn-cs"/>
              </a:rPr>
              <a:t>Sự thay đổi lớn đầu tiên trong máy tính điện tử đi kèm với sự thay thế của ống chân không bằng </a:t>
            </a:r>
            <a:r>
              <a:rPr kumimoji="1" lang="en-GB" sz="1200" kern="1200" baseline="0" dirty="0">
                <a:solidFill>
                  <a:schemeClr val="tx1"/>
                </a:solidFill>
                <a:latin typeface="Times New Roman" pitchFamily="-110" charset="0"/>
                <a:ea typeface="+mn-ea"/>
                <a:cs typeface="+mn-cs"/>
              </a:rPr>
              <a:t>transistor</a:t>
            </a:r>
            <a:r>
              <a:rPr kumimoji="1" lang="vi-VN" sz="1200" kern="1200" baseline="0" dirty="0">
                <a:solidFill>
                  <a:schemeClr val="tx1"/>
                </a:solidFill>
                <a:latin typeface="Times New Roman" pitchFamily="-110" charset="0"/>
                <a:ea typeface="+mn-ea"/>
                <a:cs typeface="+mn-cs"/>
              </a:rPr>
              <a:t>. </a:t>
            </a:r>
            <a:r>
              <a:rPr kumimoji="1" lang="en-GB" sz="1200" kern="1200" baseline="0" dirty="0">
                <a:solidFill>
                  <a:schemeClr val="tx1"/>
                </a:solidFill>
                <a:latin typeface="Times New Roman" pitchFamily="-110" charset="0"/>
                <a:ea typeface="+mn-ea"/>
                <a:cs typeface="+mn-cs"/>
              </a:rPr>
              <a:t>Transistor </a:t>
            </a:r>
            <a:r>
              <a:rPr kumimoji="1" lang="vi-VN" sz="1200" kern="1200" baseline="0" dirty="0">
                <a:solidFill>
                  <a:schemeClr val="tx1"/>
                </a:solidFill>
                <a:latin typeface="Times New Roman" pitchFamily="-110" charset="0"/>
                <a:ea typeface="+mn-ea"/>
                <a:cs typeface="+mn-cs"/>
              </a:rPr>
              <a:t>nhỏ hơn, rẻ hơn, và giải phóng nhiệt ít hơn một ống chân không nhưng có thể được sử dụng giống như ống chân không để tạo ra các máy tính. Không giống như ống chân không, đòi hỏi dây, kim loại tấm, viên nang thủy tinh và chân không, </a:t>
            </a:r>
            <a:r>
              <a:rPr kumimoji="1" lang="en-GB" sz="1200" kern="1200" baseline="0" dirty="0">
                <a:solidFill>
                  <a:schemeClr val="tx1"/>
                </a:solidFill>
                <a:latin typeface="Times New Roman" pitchFamily="-110" charset="0"/>
                <a:ea typeface="+mn-ea"/>
                <a:cs typeface="+mn-cs"/>
              </a:rPr>
              <a:t>transistor </a:t>
            </a:r>
            <a:r>
              <a:rPr kumimoji="1" lang="vi-VN" sz="1200" kern="1200" baseline="0" dirty="0">
                <a:solidFill>
                  <a:schemeClr val="tx1"/>
                </a:solidFill>
                <a:latin typeface="Times New Roman" pitchFamily="-110" charset="0"/>
                <a:ea typeface="+mn-ea"/>
                <a:cs typeface="+mn-cs"/>
              </a:rPr>
              <a:t>là một thiết bị trạng thái rắn, được làm từ silic</a:t>
            </a:r>
            <a:r>
              <a:rPr kumimoji="1" lang="en-GB" sz="1200" kern="1200" baseline="0" dirty="0">
                <a:solidFill>
                  <a:schemeClr val="tx1"/>
                </a:solidFill>
                <a:latin typeface="Times New Roman" pitchFamily="-110" charset="0"/>
                <a:ea typeface="+mn-ea"/>
                <a:cs typeface="+mn-cs"/>
              </a:rPr>
              <a:t>on</a:t>
            </a:r>
            <a:r>
              <a:rPr kumimoji="1" lang="vi-VN" sz="1200" kern="1200" baseline="0" dirty="0">
                <a:solidFill>
                  <a:schemeClr val="tx1"/>
                </a:solidFill>
                <a:latin typeface="Times New Roman" pitchFamily="-110" charset="0"/>
                <a:ea typeface="+mn-ea"/>
                <a:cs typeface="+mn-cs"/>
              </a:rPr>
              <a:t>.</a:t>
            </a:r>
          </a:p>
          <a:p>
            <a:endParaRPr kumimoji="1" lang="vi-VN" sz="1200" kern="1200" baseline="0" dirty="0">
              <a:solidFill>
                <a:schemeClr val="tx1"/>
              </a:solidFill>
              <a:latin typeface="Times New Roman" pitchFamily="-110" charset="0"/>
              <a:ea typeface="+mn-ea"/>
              <a:cs typeface="+mn-cs"/>
            </a:endParaRPr>
          </a:p>
          <a:p>
            <a:r>
              <a:rPr kumimoji="1" lang="vi-VN" sz="1200" kern="1200" baseline="0" dirty="0">
                <a:solidFill>
                  <a:schemeClr val="tx1"/>
                </a:solidFill>
                <a:latin typeface="Times New Roman" pitchFamily="-110" charset="0"/>
                <a:ea typeface="+mn-ea"/>
                <a:cs typeface="+mn-cs"/>
              </a:rPr>
              <a:t>Transistor được phát minh ra tại Bell Labs vào năm 1947 và những năm 1950 đã đưa ra một cuộc cách mạng điện tử. Tuy nhiên, cho đến cuối những năm 1950, các máy tính bán dẫn hoàn toàn được bán trên thị trường. IBM lại không phải là công ty đầu tiên cung cấp công nghệ mới. NCR và, thành công hơn, RCA là những người chạy phía trước với một số máy bán dẫn nhỏ. IBM đã theo sau một loạt các series 7000.</a:t>
            </a:r>
          </a:p>
          <a:p>
            <a:endParaRPr kumimoji="1" lang="vi-VN" sz="1200" kern="1200" baseline="0" dirty="0">
              <a:solidFill>
                <a:schemeClr val="tx1"/>
              </a:solidFill>
              <a:latin typeface="Times New Roman" pitchFamily="-110" charset="0"/>
              <a:ea typeface="+mn-ea"/>
              <a:cs typeface="+mn-cs"/>
            </a:endParaRPr>
          </a:p>
          <a:p>
            <a:r>
              <a:rPr kumimoji="1" lang="vi-VN" sz="1200" kern="1200" baseline="0" dirty="0">
                <a:solidFill>
                  <a:schemeClr val="tx1"/>
                </a:solidFill>
                <a:latin typeface="Times New Roman" pitchFamily="-110" charset="0"/>
                <a:ea typeface="+mn-ea"/>
                <a:cs typeface="+mn-cs"/>
              </a:rPr>
              <a:t>Việc sử dụng bóng bán dẫn định nghĩa thế hệ thứ hai của máy tính</a:t>
            </a:r>
            <a:endParaRPr lang="en-GB" dirty="0"/>
          </a:p>
        </p:txBody>
      </p:sp>
    </p:spTree>
    <p:extLst>
      <p:ext uri="{BB962C8B-B14F-4D97-AF65-F5344CB8AC3E}">
        <p14:creationId xmlns:p14="http://schemas.microsoft.com/office/powerpoint/2010/main" val="594586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EB77A8-3D3D-AD4D-A219-1AF8D83B047D}" type="slidenum">
              <a:rPr lang="en-US"/>
              <a:pPr/>
              <a:t>17</a:t>
            </a:fld>
            <a:endParaRPr lang="en-US" dirty="0"/>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p:txBody>
          <a:bodyPr/>
          <a:lstStyle/>
          <a:p>
            <a:r>
              <a:rPr kumimoji="1" lang="vi-VN" sz="1200" kern="1200" baseline="0" dirty="0">
                <a:solidFill>
                  <a:schemeClr val="tx1"/>
                </a:solidFill>
                <a:latin typeface="Times New Roman" pitchFamily="-110" charset="0"/>
                <a:ea typeface="+mn-ea"/>
                <a:cs typeface="+mn-cs"/>
              </a:rPr>
              <a:t>Nhưng cũng có những thay đổi khác. Thế hệ thứ hai đã chứng kiến sự ra đời của các đơn vị số học và logic phức tạp hơn, sử dụng các ngôn ngữ lập trình cấp cao và cung cấp phần mềm hệ thống cho máy tính. Nói rộng, phần mềm hệ thống cung cấp khả năng tải các chương trình, di chuyển dữ liệu tới các thiết bị ngoại vi, và các thư viện để thực hiện tính toán chung, giống như những hệ điều hành hiện đại như Windows và Linux làm.</a:t>
            </a:r>
          </a:p>
          <a:p>
            <a:endParaRPr kumimoji="1" lang="vi-VN" sz="1200" kern="1200" baseline="0" dirty="0">
              <a:solidFill>
                <a:schemeClr val="tx1"/>
              </a:solidFill>
              <a:latin typeface="Times New Roman" pitchFamily="-110" charset="0"/>
              <a:ea typeface="+mn-ea"/>
              <a:cs typeface="+mn-cs"/>
            </a:endParaRPr>
          </a:p>
          <a:p>
            <a:r>
              <a:rPr kumimoji="1" lang="vi-VN" sz="1200" kern="1200" baseline="0" dirty="0">
                <a:solidFill>
                  <a:schemeClr val="tx1"/>
                </a:solidFill>
                <a:latin typeface="Times New Roman" pitchFamily="-110" charset="0"/>
                <a:ea typeface="+mn-ea"/>
                <a:cs typeface="+mn-cs"/>
              </a:rPr>
              <a:t>Thế hệ thứ hai cũng đáng chú ý với sự xuất hiện của Tập đoàn Thiết bị Số (DEC). DEC được thành lập vào năm 1957 và, trong năm đó, đã đưa máy tính đầu tiên, PDP-1. Máy tính này và công ty này bắt đầu hiện tượng máy tính mini mà sẽ trở nên nổi bật trong thế hệ thứ ba.</a:t>
            </a:r>
            <a:endParaRPr lang="en-GB" dirty="0"/>
          </a:p>
        </p:txBody>
      </p:sp>
    </p:spTree>
    <p:extLst>
      <p:ext uri="{BB962C8B-B14F-4D97-AF65-F5344CB8AC3E}">
        <p14:creationId xmlns:p14="http://schemas.microsoft.com/office/powerpoint/2010/main" val="19025961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vi-VN" sz="1200" kern="1200" baseline="0" dirty="0">
                <a:solidFill>
                  <a:schemeClr val="tx1"/>
                </a:solidFill>
                <a:latin typeface="Times New Roman" pitchFamily="-110" charset="0"/>
                <a:ea typeface="+mn-ea"/>
                <a:cs typeface="+mn-cs"/>
              </a:rPr>
              <a:t>Từ khi giới thiệu dòng sản phẩm 700 vào năm 1952 với sự ra đời của sản phẩm mới nhất của series 7000 vào năm 1964, dòng sản phẩm IBM này đã trải qua một sự tiến hóa điển hình của các sản phẩm máy tính. Các thành viên tiếp theo của dòng sản phẩm cho thấy hiệu suất hoạt động tăng lên, tăng công suất và / hoặc giảm chi phí.</a:t>
            </a:r>
          </a:p>
          <a:p>
            <a:r>
              <a:rPr kumimoji="1" lang="vi-VN" sz="1200" kern="1200" baseline="0" dirty="0">
                <a:solidFill>
                  <a:schemeClr val="tx1"/>
                </a:solidFill>
                <a:latin typeface="Times New Roman" pitchFamily="-110" charset="0"/>
                <a:ea typeface="+mn-ea"/>
                <a:cs typeface="+mn-cs"/>
              </a:rPr>
              <a:t>Bảng 2.3 minh họa xu hướng này. Kích thước của bộ nhớ chính, bằng bội số 2^10: word 36 bit, tăng từ 2K (1K = 2^10) đến 32K word, trong khi thời gian để truy cập một word từ bộ nhớ, circle memory time, giảm từ 30 </a:t>
            </a:r>
            <a:r>
              <a:rPr kumimoji="1" lang="el-GR" sz="1200" kern="1200" baseline="0" dirty="0">
                <a:solidFill>
                  <a:schemeClr val="tx1"/>
                </a:solidFill>
                <a:latin typeface="Times New Roman" pitchFamily="-110" charset="0"/>
                <a:ea typeface="+mn-ea"/>
                <a:cs typeface="+mn-cs"/>
              </a:rPr>
              <a:t>μ</a:t>
            </a:r>
            <a:r>
              <a:rPr kumimoji="1" lang="vi-VN" sz="1200" kern="1200" baseline="0" dirty="0">
                <a:solidFill>
                  <a:schemeClr val="tx1"/>
                </a:solidFill>
                <a:latin typeface="Times New Roman" pitchFamily="-110" charset="0"/>
                <a:ea typeface="+mn-ea"/>
                <a:cs typeface="+mn-cs"/>
              </a:rPr>
              <a:t>s xuống còn 1,4 </a:t>
            </a:r>
            <a:r>
              <a:rPr kumimoji="1" lang="el-GR" sz="1200" kern="1200" baseline="0" dirty="0">
                <a:solidFill>
                  <a:schemeClr val="tx1"/>
                </a:solidFill>
                <a:latin typeface="Times New Roman" pitchFamily="-110" charset="0"/>
                <a:ea typeface="+mn-ea"/>
                <a:cs typeface="+mn-cs"/>
              </a:rPr>
              <a:t>μ</a:t>
            </a:r>
            <a:r>
              <a:rPr kumimoji="1" lang="vi-VN" sz="1200" kern="1200" baseline="0" dirty="0">
                <a:solidFill>
                  <a:schemeClr val="tx1"/>
                </a:solidFill>
                <a:latin typeface="Times New Roman" pitchFamily="-110" charset="0"/>
                <a:ea typeface="+mn-ea"/>
                <a:cs typeface="+mn-cs"/>
              </a:rPr>
              <a:t>s. </a:t>
            </a:r>
          </a:p>
          <a:p>
            <a:r>
              <a:rPr kumimoji="1" lang="vi-VN" sz="1200" kern="1200" baseline="0" dirty="0">
                <a:solidFill>
                  <a:schemeClr val="tx1"/>
                </a:solidFill>
                <a:latin typeface="Times New Roman" pitchFamily="-110" charset="0"/>
                <a:ea typeface="+mn-ea"/>
                <a:cs typeface="+mn-cs"/>
              </a:rPr>
              <a:t>Số lượng opcodes tăng từ một khiêm tốn 24 đến 185.</a:t>
            </a:r>
          </a:p>
          <a:p>
            <a:r>
              <a:rPr kumimoji="1" lang="vi-VN" sz="1200" kern="1200" baseline="0" dirty="0">
                <a:solidFill>
                  <a:schemeClr val="tx1"/>
                </a:solidFill>
                <a:latin typeface="Times New Roman" pitchFamily="-110" charset="0"/>
                <a:ea typeface="+mn-ea"/>
                <a:cs typeface="+mn-cs"/>
              </a:rPr>
              <a:t>Cột cuối cho thấy tốc độ thực hiện tương đối của bộ xử lý trung tâm (CPU) so với 701. Cải thiện tốc độ đạt được bằng các thiết bị điện tử cải tiến (ví dụ, việc triển khai bóng bán dẫn nhanh hơn việc thực hiện ống chân không) và mạch phức tạp hơn. Ví dụ, IBM 7094 bao gồm một Instruction Backup Register, dùng để đệm lệnh tiếp theo. Bộ điều khiển nạp hai từ liền kề từ bộ nhớ cho một lệnh tìm nạp. Ngoại trừ sự xuất hiện của lệnh phân nhánh, tương đối không thường xuyên (có lẽ 10 đến 15%), điều này có nghĩa là bộ điều khiển phải truy cập vào bộ nhớ cho một chỉ dẫn chỉ trong một nửa chu kỳ hướng dẫn. Việc tìm nạp trước làm giảm đáng kể thời gian chu trình hướng dẫn trung bình.</a:t>
            </a:r>
          </a:p>
          <a:p>
            <a:r>
              <a:rPr kumimoji="1" lang="vi-VN" sz="1200" kern="1200" baseline="0" dirty="0">
                <a:solidFill>
                  <a:schemeClr val="tx1"/>
                </a:solidFill>
                <a:latin typeface="Times New Roman" pitchFamily="-110" charset="0"/>
                <a:ea typeface="+mn-ea"/>
                <a:cs typeface="+mn-cs"/>
              </a:rPr>
              <a:t>Phần còn lại của các cột trong Bảng 2.3 sẽ trở nên rõ ràng khi văn bản tiếp tục.</a:t>
            </a:r>
          </a:p>
        </p:txBody>
      </p:sp>
      <p:sp>
        <p:nvSpPr>
          <p:cNvPr id="4" name="Slide Number Placeholder 3"/>
          <p:cNvSpPr>
            <a:spLocks noGrp="1"/>
          </p:cNvSpPr>
          <p:nvPr>
            <p:ph type="sldNum" sz="quarter" idx="10"/>
          </p:nvPr>
        </p:nvSpPr>
        <p:spPr/>
        <p:txBody>
          <a:bodyPr/>
          <a:lstStyle/>
          <a:p>
            <a:fld id="{FDEEBCE0-4A34-3647-9307-E59F6D6CD745}" type="slidenum">
              <a:rPr lang="en-US" smtClean="0"/>
              <a:pPr/>
              <a:t>18</a:t>
            </a:fld>
            <a:endParaRPr lang="en-US" dirty="0"/>
          </a:p>
        </p:txBody>
      </p:sp>
    </p:spTree>
    <p:extLst>
      <p:ext uri="{BB962C8B-B14F-4D97-AF65-F5344CB8AC3E}">
        <p14:creationId xmlns:p14="http://schemas.microsoft.com/office/powerpoint/2010/main" val="2058174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GB" sz="1200" kern="1200" dirty="0" err="1">
                <a:solidFill>
                  <a:schemeClr val="tx1"/>
                </a:solidFill>
                <a:effectLst/>
                <a:latin typeface="Times New Roman" pitchFamily="-110" charset="0"/>
                <a:ea typeface="+mn-ea"/>
                <a:cs typeface="+mn-cs"/>
              </a:rPr>
              <a:t>Hình</a:t>
            </a:r>
            <a:r>
              <a:rPr kumimoji="1" lang="en-GB" sz="1200" kern="1200" dirty="0">
                <a:solidFill>
                  <a:schemeClr val="tx1"/>
                </a:solidFill>
                <a:effectLst/>
                <a:latin typeface="Times New Roman" pitchFamily="-110" charset="0"/>
                <a:ea typeface="+mn-ea"/>
                <a:cs typeface="+mn-cs"/>
              </a:rPr>
              <a:t> 2.5 </a:t>
            </a:r>
            <a:r>
              <a:rPr kumimoji="1" lang="en-GB" sz="1200" kern="1200" dirty="0" err="1">
                <a:solidFill>
                  <a:schemeClr val="tx1"/>
                </a:solidFill>
                <a:effectLst/>
                <a:latin typeface="Times New Roman" pitchFamily="-110" charset="0"/>
                <a:ea typeface="+mn-ea"/>
                <a:cs typeface="+mn-cs"/>
              </a:rPr>
              <a:t>cho</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thấy</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một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cấu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hình</a:t>
            </a:r>
            <a:r>
              <a:rPr kumimoji="1" lang="en-GB" sz="1200" kern="1200" dirty="0">
                <a:solidFill>
                  <a:schemeClr val="tx1"/>
                </a:solidFill>
                <a:effectLst/>
                <a:latin typeface="Times New Roman" pitchFamily="-110" charset="0"/>
                <a:ea typeface="+mn-ea"/>
                <a:cs typeface="+mn-cs"/>
              </a:rPr>
              <a:t> lớn (</a:t>
            </a:r>
            <a:r>
              <a:rPr kumimoji="1" lang="en-GB" sz="1200" kern="1200" dirty="0" err="1">
                <a:solidFill>
                  <a:schemeClr val="tx1"/>
                </a:solidFill>
                <a:effectLst/>
                <a:latin typeface="Times New Roman" pitchFamily="-110" charset="0"/>
                <a:ea typeface="+mn-ea"/>
                <a:cs typeface="+mn-cs"/>
              </a:rPr>
              <a:t>nhiều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thiết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bị</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ngoại</a:t>
            </a:r>
            <a:r>
              <a:rPr kumimoji="1" lang="en-GB" sz="1200" kern="1200" dirty="0">
                <a:solidFill>
                  <a:schemeClr val="tx1"/>
                </a:solidFill>
                <a:effectLst/>
                <a:latin typeface="Times New Roman" pitchFamily="-110" charset="0"/>
                <a:ea typeface="+mn-ea"/>
                <a:cs typeface="+mn-cs"/>
              </a:rPr>
              <a:t> vi) </a:t>
            </a:r>
            <a:r>
              <a:rPr kumimoji="1" lang="en-GB" sz="1200" kern="1200" dirty="0" err="1">
                <a:solidFill>
                  <a:schemeClr val="tx1"/>
                </a:solidFill>
                <a:effectLst/>
                <a:latin typeface="Times New Roman" pitchFamily="-110" charset="0"/>
                <a:ea typeface="+mn-ea"/>
                <a:cs typeface="+mn-cs"/>
              </a:rPr>
              <a:t>cho</a:t>
            </a:r>
            <a:r>
              <a:rPr kumimoji="1" lang="en-GB" sz="1200" kern="1200" dirty="0">
                <a:solidFill>
                  <a:schemeClr val="tx1"/>
                </a:solidFill>
                <a:effectLst/>
                <a:latin typeface="Times New Roman" pitchFamily="-110" charset="0"/>
                <a:ea typeface="+mn-ea"/>
                <a:cs typeface="+mn-cs"/>
              </a:rPr>
              <a:t> IBM 7094, </a:t>
            </a:r>
            <a:r>
              <a:rPr kumimoji="1" lang="en-GB" sz="1200" kern="1200" dirty="0" err="1">
                <a:solidFill>
                  <a:schemeClr val="tx1"/>
                </a:solidFill>
                <a:effectLst/>
                <a:latin typeface="Times New Roman" pitchFamily="-110" charset="0"/>
                <a:ea typeface="+mn-ea"/>
                <a:cs typeface="+mn-cs"/>
              </a:rPr>
              <a:t>đại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diện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cho</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các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máy</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tính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thế</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hệ</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thứ</a:t>
            </a:r>
            <a:r>
              <a:rPr kumimoji="1" lang="en-GB" sz="1200" kern="1200" dirty="0">
                <a:solidFill>
                  <a:schemeClr val="tx1"/>
                </a:solidFill>
                <a:effectLst/>
                <a:latin typeface="Times New Roman" pitchFamily="-110" charset="0"/>
                <a:ea typeface="+mn-ea"/>
                <a:cs typeface="+mn-cs"/>
              </a:rPr>
              <a:t> hai [BELL71]. </a:t>
            </a:r>
            <a:r>
              <a:rPr kumimoji="1" lang="en-GB" sz="1200" kern="1200" dirty="0" err="1">
                <a:solidFill>
                  <a:schemeClr val="tx1"/>
                </a:solidFill>
                <a:effectLst/>
                <a:latin typeface="Times New Roman" pitchFamily="-110" charset="0"/>
                <a:ea typeface="+mn-ea"/>
                <a:cs typeface="+mn-cs"/>
              </a:rPr>
              <a:t>Một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số</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khác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biệt</a:t>
            </a:r>
            <a:r>
              <a:rPr kumimoji="1" lang="en-GB" sz="1200" kern="1200" dirty="0">
                <a:solidFill>
                  <a:schemeClr val="tx1"/>
                </a:solidFill>
                <a:effectLst/>
                <a:latin typeface="Times New Roman" pitchFamily="-110" charset="0"/>
                <a:ea typeface="+mn-ea"/>
                <a:cs typeface="+mn-cs"/>
              </a:rPr>
              <a:t> so </a:t>
            </a:r>
            <a:r>
              <a:rPr kumimoji="1" lang="en-GB" sz="1200" kern="1200" dirty="0" err="1">
                <a:solidFill>
                  <a:schemeClr val="tx1"/>
                </a:solidFill>
                <a:effectLst/>
                <a:latin typeface="Times New Roman" pitchFamily="-110" charset="0"/>
                <a:ea typeface="+mn-ea"/>
                <a:cs typeface="+mn-cs"/>
              </a:rPr>
              <a:t>với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máy</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tính</a:t>
            </a:r>
            <a:r>
              <a:rPr kumimoji="1" lang="en-GB" sz="1200" kern="1200" dirty="0">
                <a:solidFill>
                  <a:schemeClr val="tx1"/>
                </a:solidFill>
                <a:effectLst/>
                <a:latin typeface="Times New Roman" pitchFamily="-110" charset="0"/>
                <a:ea typeface="+mn-ea"/>
                <a:cs typeface="+mn-cs"/>
              </a:rPr>
              <a:t> IAS </a:t>
            </a:r>
            <a:r>
              <a:rPr kumimoji="1" lang="en-GB" sz="1200" kern="1200" dirty="0" err="1">
                <a:solidFill>
                  <a:schemeClr val="tx1"/>
                </a:solidFill>
                <a:effectLst/>
                <a:latin typeface="Times New Roman" pitchFamily="-110" charset="0"/>
                <a:ea typeface="+mn-ea"/>
                <a:cs typeface="+mn-cs"/>
              </a:rPr>
              <a:t>đáng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chú</a:t>
            </a:r>
            <a:r>
              <a:rPr kumimoji="1" lang="en-GB" sz="1200" kern="1200" dirty="0">
                <a:solidFill>
                  <a:schemeClr val="tx1"/>
                </a:solidFill>
                <a:effectLst/>
                <a:latin typeface="Times New Roman" pitchFamily="-110" charset="0"/>
                <a:ea typeface="+mn-ea"/>
                <a:cs typeface="+mn-cs"/>
              </a:rPr>
              <a:t> ý:</a:t>
            </a:r>
          </a:p>
          <a:p>
            <a:pPr lvl="0"/>
            <a:r>
              <a:rPr kumimoji="1" lang="en-GB" sz="1200" kern="1200" dirty="0" err="1">
                <a:solidFill>
                  <a:schemeClr val="tx1"/>
                </a:solidFill>
                <a:effectLst/>
                <a:latin typeface="Times New Roman" pitchFamily="-110" charset="0"/>
                <a:ea typeface="+mn-ea"/>
                <a:cs typeface="+mn-cs"/>
              </a:rPr>
              <a:t>Sử</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dụng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các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kênh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dữ</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liệu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Kênh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dữ</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liệu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là</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một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mô-đun</a:t>
            </a:r>
            <a:r>
              <a:rPr kumimoji="1" lang="en-GB" sz="1200" kern="1200" dirty="0">
                <a:solidFill>
                  <a:schemeClr val="tx1"/>
                </a:solidFill>
                <a:effectLst/>
                <a:latin typeface="Times New Roman" pitchFamily="-110" charset="0"/>
                <a:ea typeface="+mn-ea"/>
                <a:cs typeface="+mn-cs"/>
              </a:rPr>
              <a:t> I / O </a:t>
            </a:r>
            <a:r>
              <a:rPr kumimoji="1" lang="en-GB" sz="1200" kern="1200" dirty="0" err="1">
                <a:solidFill>
                  <a:schemeClr val="tx1"/>
                </a:solidFill>
                <a:effectLst/>
                <a:latin typeface="Times New Roman" pitchFamily="-110" charset="0"/>
                <a:ea typeface="+mn-ea"/>
                <a:cs typeface="+mn-cs"/>
              </a:rPr>
              <a:t>độc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lập</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với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bộ</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xử</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lý</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và</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tập</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lệnh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Các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máy</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tính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này</a:t>
            </a:r>
            <a:r>
              <a:rPr kumimoji="1" lang="en-GB" sz="1200" kern="1200" dirty="0">
                <a:solidFill>
                  <a:schemeClr val="tx1"/>
                </a:solidFill>
                <a:effectLst/>
                <a:latin typeface="Times New Roman" pitchFamily="-110" charset="0"/>
                <a:ea typeface="+mn-ea"/>
                <a:cs typeface="+mn-cs"/>
              </a:rPr>
              <a:t>, CPU </a:t>
            </a:r>
            <a:r>
              <a:rPr kumimoji="1" lang="en-GB" sz="1200" kern="1200" dirty="0" err="1">
                <a:solidFill>
                  <a:schemeClr val="tx1"/>
                </a:solidFill>
                <a:effectLst/>
                <a:latin typeface="Times New Roman" pitchFamily="-110" charset="0"/>
                <a:ea typeface="+mn-ea"/>
                <a:cs typeface="+mn-cs"/>
              </a:rPr>
              <a:t>không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thực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hiện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các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lệnh</a:t>
            </a:r>
            <a:r>
              <a:rPr kumimoji="1" lang="en-GB" sz="1200" kern="1200" dirty="0">
                <a:solidFill>
                  <a:schemeClr val="tx1"/>
                </a:solidFill>
                <a:effectLst/>
                <a:latin typeface="Times New Roman" pitchFamily="-110" charset="0"/>
                <a:ea typeface="+mn-ea"/>
                <a:cs typeface="+mn-cs"/>
              </a:rPr>
              <a:t> I / O chi </a:t>
            </a:r>
            <a:r>
              <a:rPr kumimoji="1" lang="en-GB" sz="1200" kern="1200" dirty="0" err="1">
                <a:solidFill>
                  <a:schemeClr val="tx1"/>
                </a:solidFill>
                <a:effectLst/>
                <a:latin typeface="Times New Roman" pitchFamily="-110" charset="0"/>
                <a:ea typeface="+mn-ea"/>
                <a:cs typeface="+mn-cs"/>
              </a:rPr>
              <a:t>tiết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Những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lệnh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này</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được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lưu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trữ</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trong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một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bộ</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nhớ</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chính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và</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được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thực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hiện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bởi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một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bộ</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xử</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lý</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đặc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biệt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trong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kênh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dữ</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liệu</a:t>
            </a:r>
            <a:r>
              <a:rPr kumimoji="1" lang="en-GB" sz="1200" kern="1200" dirty="0">
                <a:solidFill>
                  <a:schemeClr val="tx1"/>
                </a:solidFill>
                <a:effectLst/>
                <a:latin typeface="Times New Roman" pitchFamily="-110" charset="0"/>
                <a:ea typeface="+mn-ea"/>
                <a:cs typeface="+mn-cs"/>
              </a:rPr>
              <a:t>. CPU </a:t>
            </a:r>
            <a:r>
              <a:rPr kumimoji="1" lang="en-GB" sz="1200" kern="1200" dirty="0" err="1">
                <a:solidFill>
                  <a:schemeClr val="tx1"/>
                </a:solidFill>
                <a:effectLst/>
                <a:latin typeface="Times New Roman" pitchFamily="-110" charset="0"/>
                <a:ea typeface="+mn-ea"/>
                <a:cs typeface="+mn-cs"/>
              </a:rPr>
              <a:t>khởi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tạo</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một</a:t>
            </a:r>
            <a:r>
              <a:rPr kumimoji="1" lang="en-GB" sz="1200" kern="1200" dirty="0">
                <a:solidFill>
                  <a:schemeClr val="tx1"/>
                </a:solidFill>
                <a:effectLst/>
                <a:latin typeface="Times New Roman" pitchFamily="-110" charset="0"/>
                <a:ea typeface="+mn-ea"/>
                <a:cs typeface="+mn-cs"/>
              </a:rPr>
              <a:t> I / O </a:t>
            </a:r>
            <a:r>
              <a:rPr kumimoji="1" lang="en-GB" sz="1200" kern="1200" dirty="0" err="1">
                <a:solidFill>
                  <a:schemeClr val="tx1"/>
                </a:solidFill>
                <a:effectLst/>
                <a:latin typeface="Times New Roman" pitchFamily="-110" charset="0"/>
                <a:ea typeface="+mn-ea"/>
                <a:cs typeface="+mn-cs"/>
              </a:rPr>
              <a:t>chuyển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bằng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cách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gửi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một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tín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hiệu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điều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khiển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đến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kênh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dữ</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liệu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hướng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dẫn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nó</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thực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hiện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một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chuỗi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các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lệnh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trong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bộ</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nhớ</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Kênh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dữ</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liệu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thực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hiện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nhiệm</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vụ</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của</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mình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một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cách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độc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lập</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với</a:t>
            </a:r>
            <a:r>
              <a:rPr kumimoji="1" lang="en-GB" sz="1200" kern="1200" dirty="0">
                <a:solidFill>
                  <a:schemeClr val="tx1"/>
                </a:solidFill>
                <a:effectLst/>
                <a:latin typeface="Times New Roman" pitchFamily="-110" charset="0"/>
                <a:ea typeface="+mn-ea"/>
                <a:cs typeface="+mn-cs"/>
              </a:rPr>
              <a:t> CPU </a:t>
            </a:r>
            <a:r>
              <a:rPr kumimoji="1" lang="en-GB" sz="1200" kern="1200" dirty="0" err="1">
                <a:solidFill>
                  <a:schemeClr val="tx1"/>
                </a:solidFill>
                <a:effectLst/>
                <a:latin typeface="Times New Roman" pitchFamily="-110" charset="0"/>
                <a:ea typeface="+mn-ea"/>
                <a:cs typeface="+mn-cs"/>
              </a:rPr>
              <a:t>và</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báo</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hiệu</a:t>
            </a:r>
            <a:r>
              <a:rPr kumimoji="1" lang="en-GB" sz="1200" kern="1200" dirty="0">
                <a:solidFill>
                  <a:schemeClr val="tx1"/>
                </a:solidFill>
                <a:effectLst/>
                <a:latin typeface="Times New Roman" pitchFamily="-110" charset="0"/>
                <a:ea typeface="+mn-ea"/>
                <a:cs typeface="+mn-cs"/>
              </a:rPr>
              <a:t> CPU </a:t>
            </a:r>
            <a:r>
              <a:rPr kumimoji="1" lang="en-GB" sz="1200" kern="1200" dirty="0" err="1">
                <a:solidFill>
                  <a:schemeClr val="tx1"/>
                </a:solidFill>
                <a:effectLst/>
                <a:latin typeface="Times New Roman" pitchFamily="-110" charset="0"/>
                <a:ea typeface="+mn-ea"/>
                <a:cs typeface="+mn-cs"/>
              </a:rPr>
              <a:t>khi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hoạt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động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hoàn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tất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Sự</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sắp</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xếp</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này</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giải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phóng</a:t>
            </a:r>
            <a:r>
              <a:rPr kumimoji="1" lang="en-GB" sz="1200" kern="1200" dirty="0">
                <a:solidFill>
                  <a:schemeClr val="tx1"/>
                </a:solidFill>
                <a:effectLst/>
                <a:latin typeface="Times New Roman" pitchFamily="-110" charset="0"/>
                <a:ea typeface="+mn-ea"/>
                <a:cs typeface="+mn-cs"/>
              </a:rPr>
              <a:t> CPU </a:t>
            </a:r>
            <a:r>
              <a:rPr kumimoji="1" lang="en-GB" sz="1200" kern="1200" dirty="0" err="1">
                <a:solidFill>
                  <a:schemeClr val="tx1"/>
                </a:solidFill>
                <a:effectLst/>
                <a:latin typeface="Times New Roman" pitchFamily="-110" charset="0"/>
                <a:ea typeface="+mn-ea"/>
                <a:cs typeface="+mn-cs"/>
              </a:rPr>
              <a:t>của</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một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gánh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nặng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đáng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kể</a:t>
            </a:r>
            <a:r>
              <a:rPr kumimoji="1" lang="en-GB" sz="1200" kern="1200" dirty="0">
                <a:solidFill>
                  <a:schemeClr val="tx1"/>
                </a:solidFill>
                <a:effectLst/>
                <a:latin typeface="Times New Roman" pitchFamily="-110" charset="0"/>
                <a:ea typeface="+mn-ea"/>
                <a:cs typeface="+mn-cs"/>
              </a:rPr>
              <a:t>.</a:t>
            </a:r>
          </a:p>
          <a:p>
            <a:pPr lvl="0"/>
            <a:r>
              <a:rPr kumimoji="1" lang="en-GB" sz="1200" kern="1200" dirty="0" err="1">
                <a:solidFill>
                  <a:schemeClr val="tx1"/>
                </a:solidFill>
                <a:effectLst/>
                <a:latin typeface="Times New Roman" pitchFamily="-110" charset="0"/>
                <a:ea typeface="+mn-ea"/>
                <a:cs typeface="+mn-cs"/>
              </a:rPr>
              <a:t>Một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tính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năng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mới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khác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là</a:t>
            </a:r>
            <a:r>
              <a:rPr kumimoji="1" lang="en-GB" sz="1200" kern="1200" dirty="0">
                <a:solidFill>
                  <a:schemeClr val="tx1"/>
                </a:solidFill>
                <a:effectLst/>
                <a:latin typeface="Times New Roman" pitchFamily="-110" charset="0"/>
                <a:ea typeface="+mn-ea"/>
                <a:cs typeface="+mn-cs"/>
              </a:rPr>
              <a:t> multiplexor, </a:t>
            </a:r>
            <a:r>
              <a:rPr kumimoji="1" lang="en-GB" sz="1200" kern="1200" dirty="0" err="1">
                <a:solidFill>
                  <a:schemeClr val="tx1"/>
                </a:solidFill>
                <a:effectLst/>
                <a:latin typeface="Times New Roman" pitchFamily="-110" charset="0"/>
                <a:ea typeface="+mn-ea"/>
                <a:cs typeface="+mn-cs"/>
              </a:rPr>
              <a:t>là</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điểm</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kết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cuối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trung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tâm</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cho</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các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kênh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dữ</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liệu</a:t>
            </a:r>
            <a:r>
              <a:rPr kumimoji="1" lang="en-GB" sz="1200" kern="1200" dirty="0">
                <a:solidFill>
                  <a:schemeClr val="tx1"/>
                </a:solidFill>
                <a:effectLst/>
                <a:latin typeface="Times New Roman" pitchFamily="-110" charset="0"/>
                <a:ea typeface="+mn-ea"/>
                <a:cs typeface="+mn-cs"/>
              </a:rPr>
              <a:t>, CPU </a:t>
            </a:r>
            <a:r>
              <a:rPr kumimoji="1" lang="en-GB" sz="1200" kern="1200" dirty="0" err="1">
                <a:solidFill>
                  <a:schemeClr val="tx1"/>
                </a:solidFill>
                <a:effectLst/>
                <a:latin typeface="Times New Roman" pitchFamily="-110" charset="0"/>
                <a:ea typeface="+mn-ea"/>
                <a:cs typeface="+mn-cs"/>
              </a:rPr>
              <a:t>và</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bộ</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nhớ</a:t>
            </a:r>
            <a:r>
              <a:rPr kumimoji="1" lang="en-GB" sz="1200" kern="1200" dirty="0">
                <a:solidFill>
                  <a:schemeClr val="tx1"/>
                </a:solidFill>
                <a:effectLst/>
                <a:latin typeface="Times New Roman" pitchFamily="-110" charset="0"/>
                <a:ea typeface="+mn-ea"/>
                <a:cs typeface="+mn-cs"/>
              </a:rPr>
              <a:t>. Multiplexor </a:t>
            </a:r>
            <a:r>
              <a:rPr kumimoji="1" lang="en-GB" sz="1200" kern="1200" dirty="0" err="1">
                <a:solidFill>
                  <a:schemeClr val="tx1"/>
                </a:solidFill>
                <a:effectLst/>
                <a:latin typeface="Times New Roman" pitchFamily="-110" charset="0"/>
                <a:ea typeface="+mn-ea"/>
                <a:cs typeface="+mn-cs"/>
              </a:rPr>
              <a:t>lịch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trình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truy</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cập</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vào</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bộ</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nhớ</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từ</a:t>
            </a:r>
            <a:r>
              <a:rPr kumimoji="1" lang="en-GB" sz="1200" kern="1200" dirty="0">
                <a:solidFill>
                  <a:schemeClr val="tx1"/>
                </a:solidFill>
                <a:effectLst/>
                <a:latin typeface="Times New Roman" pitchFamily="-110" charset="0"/>
                <a:ea typeface="+mn-ea"/>
                <a:cs typeface="+mn-cs"/>
              </a:rPr>
              <a:t> CPU </a:t>
            </a:r>
            <a:r>
              <a:rPr kumimoji="1" lang="en-GB" sz="1200" kern="1200" dirty="0" err="1">
                <a:solidFill>
                  <a:schemeClr val="tx1"/>
                </a:solidFill>
                <a:effectLst/>
                <a:latin typeface="Times New Roman" pitchFamily="-110" charset="0"/>
                <a:ea typeface="+mn-ea"/>
                <a:cs typeface="+mn-cs"/>
              </a:rPr>
              <a:t>và</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các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kênh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dữ</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liệu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cho</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phép</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các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thiết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bị</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này</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để</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hành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động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độc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lập</a:t>
            </a:r>
            <a:r>
              <a:rPr kumimoji="1" lang="en-GB" sz="1200" kern="1200" dirty="0">
                <a:solidFill>
                  <a:schemeClr val="tx1"/>
                </a:solidFill>
                <a:effectLst/>
                <a:latin typeface="Times New Roman" pitchFamily="-110" charset="0"/>
                <a:ea typeface="+mn-ea"/>
                <a:cs typeface="+mn-cs"/>
              </a:rPr>
              <a:t>.</a:t>
            </a:r>
          </a:p>
        </p:txBody>
      </p:sp>
      <p:sp>
        <p:nvSpPr>
          <p:cNvPr id="4" name="Slide Number Placeholder 3"/>
          <p:cNvSpPr>
            <a:spLocks noGrp="1"/>
          </p:cNvSpPr>
          <p:nvPr>
            <p:ph type="sldNum" sz="quarter" idx="10"/>
          </p:nvPr>
        </p:nvSpPr>
        <p:spPr/>
        <p:txBody>
          <a:bodyPr/>
          <a:lstStyle/>
          <a:p>
            <a:fld id="{FDEEBCE0-4A34-3647-9307-E59F6D6CD745}" type="slidenum">
              <a:rPr lang="en-US" smtClean="0"/>
              <a:pPr/>
              <a:t>19</a:t>
            </a:fld>
            <a:endParaRPr lang="en-US" dirty="0"/>
          </a:p>
        </p:txBody>
      </p:sp>
    </p:spTree>
    <p:extLst>
      <p:ext uri="{BB962C8B-B14F-4D97-AF65-F5344CB8AC3E}">
        <p14:creationId xmlns:p14="http://schemas.microsoft.com/office/powerpoint/2010/main" val="26391048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02DEA2-F8D7-C549-B179-963DC37A15CB}" type="slidenum">
              <a:rPr lang="en-US"/>
              <a:pPr/>
              <a:t>20</a:t>
            </a:fld>
            <a:endParaRPr lang="en-US" dirty="0"/>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p:txBody>
          <a:bodyPr/>
          <a:lstStyle/>
          <a:p>
            <a:r>
              <a:rPr kumimoji="1" lang="vi-VN" sz="1200" kern="1200" baseline="0" dirty="0">
                <a:solidFill>
                  <a:schemeClr val="tx1"/>
                </a:solidFill>
                <a:latin typeface="Times New Roman" pitchFamily="-110" charset="0"/>
                <a:ea typeface="+mn-ea"/>
                <a:cs typeface="+mn-cs"/>
              </a:rPr>
              <a:t>Một bóng bán dẫn đơn khép kín được gọi là một thành phần rời rạc. Trong suốt những năm 1950 và đầu những năm 1960, thiết bị điện tử bao gồm phần lớn các thành phần rời rạc - bóng bán dẫn, điện trở, tụ điện, v.v. Các thành phần rời rạc được sản xuất riêng rẽ, đóng gói trong hộp chứa của riêng mình, và hàn hoặc nối dây với nhau bằng các tấm mạch điện giống như masonite, sau đó được lắp đặt trong máy tính, dao động và các thiết bị điện tử khác. Bất cứ khi nào một thiết bị điện tử gọi cho một bóng bán dẫn, một ít kim loại có chứa một mảnh silicon bằng kim cương đã được hàn vào một bảng mạch. Toàn bộ quá trình sản xuất, từ bóng bán dẫn đến bảng mạch điện, là đắt tiền và rườm rà.</a:t>
            </a:r>
          </a:p>
          <a:p>
            <a:endParaRPr kumimoji="1" lang="vi-VN" sz="1200" kern="1200" baseline="0" dirty="0">
              <a:solidFill>
                <a:schemeClr val="tx1"/>
              </a:solidFill>
              <a:latin typeface="Times New Roman" pitchFamily="-110" charset="0"/>
              <a:ea typeface="+mn-ea"/>
              <a:cs typeface="+mn-cs"/>
            </a:endParaRPr>
          </a:p>
          <a:p>
            <a:r>
              <a:rPr kumimoji="1" lang="vi-VN" sz="1200" kern="1200" baseline="0" dirty="0">
                <a:solidFill>
                  <a:schemeClr val="tx1"/>
                </a:solidFill>
                <a:latin typeface="Times New Roman" pitchFamily="-110" charset="0"/>
                <a:ea typeface="+mn-ea"/>
                <a:cs typeface="+mn-cs"/>
              </a:rPr>
              <a:t>Những sự kiện của cuộc sống đã bắt đầu tạo ra những vấn đề trong ngành công nghiệp máy tính. Các máy tính thế hệ thứ hai sớm có khoảng 10.000 transistor. Con số này tăng lên hàng trăm ngàn, khiến cho việc sản xuất các loại máy móc mới hơn, mạnh hơn ngày càng trở nên khó khăn.</a:t>
            </a:r>
          </a:p>
          <a:p>
            <a:endParaRPr kumimoji="1" lang="vi-VN" sz="1200" kern="1200" baseline="0" dirty="0">
              <a:solidFill>
                <a:schemeClr val="tx1"/>
              </a:solidFill>
              <a:latin typeface="Times New Roman" pitchFamily="-110" charset="0"/>
              <a:ea typeface="+mn-ea"/>
              <a:cs typeface="+mn-cs"/>
            </a:endParaRPr>
          </a:p>
          <a:p>
            <a:r>
              <a:rPr kumimoji="1" lang="vi-VN" sz="1200" kern="1200" baseline="0" dirty="0">
                <a:solidFill>
                  <a:schemeClr val="tx1"/>
                </a:solidFill>
                <a:latin typeface="Times New Roman" pitchFamily="-110" charset="0"/>
                <a:ea typeface="+mn-ea"/>
                <a:cs typeface="+mn-cs"/>
              </a:rPr>
              <a:t>Năm 1958 đã đạt được thành tựu cách mạng điện tử và bắt đầu kỷ nguyên vi điện tử: phát minh ra mạch tích hợp. Đây là mạch tích hợp xác định thế hệ thứ ba của máy tính. Trong phần này, chúng tôi cung cấp một giới thiệu ngắn gọn về công nghệ của các mạch tích hợp. Sau đó, chúng ta xem xét có lẽ hai thành viên quan trọng nhất của thế hệ thứ ba, cả hai đều được giới thiệu vào đầu thời kỳ đó: Hệ thống IBM / 360 và DEC PDP-8.</a:t>
            </a:r>
            <a:endParaRPr lang="en-GB" dirty="0"/>
          </a:p>
        </p:txBody>
      </p:sp>
    </p:spTree>
    <p:extLst>
      <p:ext uri="{BB962C8B-B14F-4D97-AF65-F5344CB8AC3E}">
        <p14:creationId xmlns:p14="http://schemas.microsoft.com/office/powerpoint/2010/main" val="14423142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8B031C-88DC-764F-B5BB-6ABD6943D909}" type="slidenum">
              <a:rPr lang="en-US"/>
              <a:pPr/>
              <a:t>22</a:t>
            </a:fld>
            <a:endParaRPr lang="en-US" dirty="0"/>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r>
              <a:rPr kumimoji="1" lang="vi-VN" sz="1200" kern="1200" baseline="0" dirty="0">
                <a:solidFill>
                  <a:schemeClr val="tx1"/>
                </a:solidFill>
                <a:latin typeface="Times New Roman" pitchFamily="-110" charset="0"/>
                <a:ea typeface="+mn-ea"/>
                <a:cs typeface="+mn-cs"/>
              </a:rPr>
              <a:t>Các thiết bị điện tử vi điện tử có nghĩa là "thiết bị điện tử nhỏ". Kể từ khi bắt đầu ngành điện tử số và công nghiệp máy tính, đã có một xu hướng liên tục và nhất quán về giảm kích cỡ của các mạch điện tử kỹ thuật số. Trước khi xem xét các hàm ý và lợi ích của xu hướng này, chúng ta cần phải nói điều gì đó về bản chất của điện tử kỹ thuật số. Một cuộc thảo luận chi tiết hơn được tìm thấy trong Chương 11.</a:t>
            </a:r>
          </a:p>
          <a:p>
            <a:endParaRPr kumimoji="1" lang="vi-VN" sz="1200" kern="1200" baseline="0" dirty="0">
              <a:solidFill>
                <a:schemeClr val="tx1"/>
              </a:solidFill>
              <a:latin typeface="Times New Roman" pitchFamily="-110" charset="0"/>
              <a:ea typeface="+mn-ea"/>
              <a:cs typeface="+mn-cs"/>
            </a:endParaRPr>
          </a:p>
          <a:p>
            <a:r>
              <a:rPr kumimoji="1" lang="vi-VN" sz="1200" kern="1200" baseline="0" dirty="0">
                <a:solidFill>
                  <a:schemeClr val="tx1"/>
                </a:solidFill>
                <a:latin typeface="Times New Roman" pitchFamily="-110" charset="0"/>
                <a:ea typeface="+mn-ea"/>
                <a:cs typeface="+mn-cs"/>
              </a:rPr>
              <a:t>Các yếu tố cơ bản của máy tính số, như chúng ta biết, phải thực hiện các chức năng lưu trữ, di chuyển, chế biến và điều khiển. Chỉ cần hai loại thành phần cơ bản (hình 2.6): cổng và ô nhớ. Một cổng là một thiết bị thực hiện một hàm Boolean đơn giản hoặc hợp lý, chẳng hạn như IF A VÀ B ĐƯỢC TRUE THEN C IS TRUE (VÀ cổng). Các thiết bị như vậy được gọi là các cổng bởi vì chúng kiểm soát lưu lượng dữ liệu theo cùng một cách mà cửa kênh kiểm soát lưu lượng nước. Tế bào nhớ là một thiết bị có thể lưu trữ một bit dữ liệu; có nghĩa là thiết bị có thể ở một trong hai trạng thái ổn định bất kỳ lúc nào. Bằng cách kết nối một số lượng lớn các thiết bị cơ bản này, chúng ta có thể xây dựng một máy tính.</a:t>
            </a:r>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Microelectronics means, literally, “small electronics.” Since</a:t>
            </a:r>
          </a:p>
          <a:p>
            <a:r>
              <a:rPr kumimoji="1" lang="en-US" sz="1200" kern="1200" baseline="0" dirty="0">
                <a:solidFill>
                  <a:schemeClr val="tx1"/>
                </a:solidFill>
                <a:latin typeface="Times New Roman" pitchFamily="-110" charset="0"/>
                <a:ea typeface="+mn-ea"/>
                <a:cs typeface="+mn-cs"/>
              </a:rPr>
              <a:t>the beginnings of digital electronics and the computer industry, there has been a</a:t>
            </a:r>
          </a:p>
          <a:p>
            <a:r>
              <a:rPr kumimoji="1" lang="en-US" sz="1200" kern="1200" baseline="0" dirty="0">
                <a:solidFill>
                  <a:schemeClr val="tx1"/>
                </a:solidFill>
                <a:latin typeface="Times New Roman" pitchFamily="-110" charset="0"/>
                <a:ea typeface="+mn-ea"/>
                <a:cs typeface="+mn-cs"/>
              </a:rPr>
              <a:t>persistent and consistent trend toward the reduction in size of digital electronic</a:t>
            </a:r>
          </a:p>
          <a:p>
            <a:r>
              <a:rPr kumimoji="1" lang="en-US" sz="1200" kern="1200" baseline="0" dirty="0">
                <a:solidFill>
                  <a:schemeClr val="tx1"/>
                </a:solidFill>
                <a:latin typeface="Times New Roman" pitchFamily="-110" charset="0"/>
                <a:ea typeface="+mn-ea"/>
                <a:cs typeface="+mn-cs"/>
              </a:rPr>
              <a:t>circuits. Before examining the implications and benefits of this trend, we need to</a:t>
            </a:r>
          </a:p>
          <a:p>
            <a:r>
              <a:rPr kumimoji="1" lang="en-US" sz="1200" kern="1200" baseline="0" dirty="0">
                <a:solidFill>
                  <a:schemeClr val="tx1"/>
                </a:solidFill>
                <a:latin typeface="Times New Roman" pitchFamily="-110" charset="0"/>
                <a:ea typeface="+mn-ea"/>
                <a:cs typeface="+mn-cs"/>
              </a:rPr>
              <a:t>say something about the nature of digital electronics. A more detailed discussion is</a:t>
            </a:r>
          </a:p>
          <a:p>
            <a:r>
              <a:rPr kumimoji="1" lang="en-US" sz="1200" kern="1200" baseline="0" dirty="0">
                <a:solidFill>
                  <a:schemeClr val="tx1"/>
                </a:solidFill>
                <a:latin typeface="Times New Roman" pitchFamily="-110" charset="0"/>
                <a:ea typeface="+mn-ea"/>
                <a:cs typeface="+mn-cs"/>
              </a:rPr>
              <a:t>found in Chapter 11.</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 basic elements of a digital computer, as we know, must perform storage,</a:t>
            </a:r>
          </a:p>
          <a:p>
            <a:r>
              <a:rPr kumimoji="1" lang="en-US" sz="1200" kern="1200" baseline="0" dirty="0">
                <a:solidFill>
                  <a:schemeClr val="tx1"/>
                </a:solidFill>
                <a:latin typeface="Times New Roman" pitchFamily="-110" charset="0"/>
                <a:ea typeface="+mn-ea"/>
                <a:cs typeface="+mn-cs"/>
              </a:rPr>
              <a:t>movement, processing, and control functions. Only two fundamental types of components</a:t>
            </a:r>
          </a:p>
          <a:p>
            <a:r>
              <a:rPr kumimoji="1" lang="en-US" sz="1200" kern="1200" baseline="0" dirty="0">
                <a:solidFill>
                  <a:schemeClr val="tx1"/>
                </a:solidFill>
                <a:latin typeface="Times New Roman" pitchFamily="-110" charset="0"/>
                <a:ea typeface="+mn-ea"/>
                <a:cs typeface="+mn-cs"/>
              </a:rPr>
              <a:t>are required (Figure 2.6): gates and memory cells. A gate is a device that</a:t>
            </a:r>
          </a:p>
          <a:p>
            <a:r>
              <a:rPr kumimoji="1" lang="en-US" sz="1200" kern="1200" baseline="0" dirty="0">
                <a:solidFill>
                  <a:schemeClr val="tx1"/>
                </a:solidFill>
                <a:latin typeface="Times New Roman" pitchFamily="-110" charset="0"/>
                <a:ea typeface="+mn-ea"/>
                <a:cs typeface="+mn-cs"/>
              </a:rPr>
              <a:t>implements a simple Boolean or logical function, such as IF </a:t>
            </a:r>
            <a:r>
              <a:rPr kumimoji="1" lang="en-US" sz="1200" i="1" kern="1200" baseline="0" dirty="0">
                <a:solidFill>
                  <a:schemeClr val="tx1"/>
                </a:solidFill>
                <a:latin typeface="Times New Roman" pitchFamily="-110" charset="0"/>
                <a:ea typeface="+mn-ea"/>
                <a:cs typeface="+mn-cs"/>
              </a:rPr>
              <a:t>A AND B ARE TRUE</a:t>
            </a:r>
          </a:p>
          <a:p>
            <a:r>
              <a:rPr kumimoji="1" lang="en-US" sz="1200" kern="1200" baseline="0" dirty="0">
                <a:solidFill>
                  <a:schemeClr val="tx1"/>
                </a:solidFill>
                <a:latin typeface="Times New Roman" pitchFamily="-110" charset="0"/>
                <a:ea typeface="+mn-ea"/>
                <a:cs typeface="+mn-cs"/>
              </a:rPr>
              <a:t>THEN </a:t>
            </a:r>
            <a:r>
              <a:rPr kumimoji="1" lang="en-US" sz="1200" i="1" kern="1200" baseline="0" dirty="0">
                <a:solidFill>
                  <a:schemeClr val="tx1"/>
                </a:solidFill>
                <a:latin typeface="Times New Roman" pitchFamily="-110" charset="0"/>
                <a:ea typeface="+mn-ea"/>
                <a:cs typeface="+mn-cs"/>
              </a:rPr>
              <a:t>C IS TRUE (AND gate). Such devices are called gates because they control</a:t>
            </a:r>
          </a:p>
          <a:p>
            <a:r>
              <a:rPr kumimoji="1" lang="en-US" sz="1200" kern="1200" baseline="0" dirty="0">
                <a:solidFill>
                  <a:schemeClr val="tx1"/>
                </a:solidFill>
                <a:latin typeface="Times New Roman" pitchFamily="-110" charset="0"/>
                <a:ea typeface="+mn-ea"/>
                <a:cs typeface="+mn-cs"/>
              </a:rPr>
              <a:t>data flow in much the same way that canal gates control the flow of water. The</a:t>
            </a:r>
          </a:p>
          <a:p>
            <a:r>
              <a:rPr kumimoji="1" lang="en-US" sz="1200" kern="1200" baseline="0" dirty="0">
                <a:solidFill>
                  <a:schemeClr val="tx1"/>
                </a:solidFill>
                <a:latin typeface="Times New Roman" pitchFamily="-110" charset="0"/>
                <a:ea typeface="+mn-ea"/>
                <a:cs typeface="+mn-cs"/>
              </a:rPr>
              <a:t>memory cell is a device that can store one bit of data; that is, the device can be in</a:t>
            </a:r>
          </a:p>
          <a:p>
            <a:r>
              <a:rPr kumimoji="1" lang="en-US" sz="1200" kern="1200" baseline="0" dirty="0">
                <a:solidFill>
                  <a:schemeClr val="tx1"/>
                </a:solidFill>
                <a:latin typeface="Times New Roman" pitchFamily="-110" charset="0"/>
                <a:ea typeface="+mn-ea"/>
                <a:cs typeface="+mn-cs"/>
              </a:rPr>
              <a:t>one of two stable states at any time. By interconnecting large numbers of these</a:t>
            </a:r>
          </a:p>
          <a:p>
            <a:r>
              <a:rPr kumimoji="1" lang="en-US" sz="1200" kern="1200" baseline="0" dirty="0">
                <a:solidFill>
                  <a:schemeClr val="tx1"/>
                </a:solidFill>
                <a:latin typeface="Times New Roman" pitchFamily="-110" charset="0"/>
                <a:ea typeface="+mn-ea"/>
                <a:cs typeface="+mn-cs"/>
              </a:rPr>
              <a:t>fundamental devices, we can construct a computer.</a:t>
            </a:r>
            <a:endParaRPr lang="en-GB" dirty="0"/>
          </a:p>
        </p:txBody>
      </p:sp>
    </p:spTree>
    <p:extLst>
      <p:ext uri="{BB962C8B-B14F-4D97-AF65-F5344CB8AC3E}">
        <p14:creationId xmlns:p14="http://schemas.microsoft.com/office/powerpoint/2010/main" val="2301111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02DEA2-F8D7-C549-B179-963DC37A15CB}" type="slidenum">
              <a:rPr lang="en-US"/>
              <a:pPr/>
              <a:t>4</a:t>
            </a:fld>
            <a:endParaRPr lang="en-US" dirty="0"/>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p:txBody>
          <a:bodyPr/>
          <a:lstStyle/>
          <a:p>
            <a:r>
              <a:rPr kumimoji="1" lang="en-GB" sz="1200" kern="1200" dirty="0" err="1">
                <a:solidFill>
                  <a:schemeClr val="tx1"/>
                </a:solidFill>
                <a:effectLst/>
                <a:latin typeface="Times New Roman" pitchFamily="-110" charset="0"/>
                <a:ea typeface="+mn-ea"/>
                <a:cs typeface="+mn-cs"/>
              </a:rPr>
              <a:t>Nguồn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gốc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của</a:t>
            </a:r>
            <a:r>
              <a:rPr kumimoji="1" lang="en-GB" sz="1200" kern="1200" dirty="0">
                <a:solidFill>
                  <a:schemeClr val="tx1"/>
                </a:solidFill>
                <a:effectLst/>
                <a:latin typeface="Times New Roman" pitchFamily="-110" charset="0"/>
                <a:ea typeface="+mn-ea"/>
                <a:cs typeface="+mn-cs"/>
              </a:rPr>
              <a:t> ENIAC </a:t>
            </a:r>
            <a:r>
              <a:rPr kumimoji="1" lang="en-GB" sz="1200" kern="1200" dirty="0" err="1">
                <a:solidFill>
                  <a:schemeClr val="tx1"/>
                </a:solidFill>
                <a:effectLst/>
                <a:latin typeface="Times New Roman" pitchFamily="-110" charset="0"/>
                <a:ea typeface="+mn-ea"/>
                <a:cs typeface="+mn-cs"/>
              </a:rPr>
              <a:t>và</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những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hệ</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thống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cùng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thời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với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nó</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bắt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nguồn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từ</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Chiến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tranh</a:t>
            </a:r>
            <a:r>
              <a:rPr kumimoji="1" lang="en-GB" sz="1200" kern="1200" dirty="0">
                <a:solidFill>
                  <a:schemeClr val="tx1"/>
                </a:solidFill>
                <a:effectLst/>
                <a:latin typeface="Times New Roman" pitchFamily="-110" charset="0"/>
                <a:ea typeface="+mn-ea"/>
                <a:cs typeface="+mn-cs"/>
              </a:rPr>
              <a:t> Thế </a:t>
            </a:r>
            <a:r>
              <a:rPr kumimoji="1" lang="en-GB" sz="1200" kern="1200" dirty="0" err="1">
                <a:solidFill>
                  <a:schemeClr val="tx1"/>
                </a:solidFill>
                <a:effectLst/>
                <a:latin typeface="Times New Roman" pitchFamily="-110" charset="0"/>
                <a:ea typeface="+mn-ea"/>
                <a:cs typeface="+mn-cs"/>
              </a:rPr>
              <a:t>giới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thứ</a:t>
            </a:r>
            <a:r>
              <a:rPr kumimoji="1" lang="en-GB" sz="1200" kern="1200" dirty="0">
                <a:solidFill>
                  <a:schemeClr val="tx1"/>
                </a:solidFill>
                <a:effectLst/>
                <a:latin typeface="Times New Roman" pitchFamily="-110" charset="0"/>
                <a:ea typeface="+mn-ea"/>
                <a:cs typeface="+mn-cs"/>
              </a:rPr>
              <a:t> 2. </a:t>
            </a:r>
          </a:p>
          <a:p>
            <a:r>
              <a:rPr kumimoji="1" lang="en-GB" sz="1200" kern="1200" dirty="0" err="1">
                <a:solidFill>
                  <a:schemeClr val="tx1"/>
                </a:solidFill>
                <a:effectLst/>
                <a:latin typeface="Times New Roman" pitchFamily="-110" charset="0"/>
                <a:ea typeface="+mn-ea"/>
                <a:cs typeface="+mn-cs"/>
              </a:rPr>
              <a:t>Đơn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vị</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pháo</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binh</a:t>
            </a:r>
            <a:r>
              <a:rPr kumimoji="1" lang="en-GB" sz="1200" kern="1200" dirty="0">
                <a:solidFill>
                  <a:schemeClr val="tx1"/>
                </a:solidFill>
                <a:effectLst/>
                <a:latin typeface="Times New Roman" pitchFamily="-110" charset="0"/>
                <a:ea typeface="+mn-ea"/>
                <a:cs typeface="+mn-cs"/>
              </a:rPr>
              <a:t> BRL </a:t>
            </a:r>
            <a:r>
              <a:rPr kumimoji="1" lang="en-GB" sz="1200" kern="1200" dirty="0" err="1">
                <a:solidFill>
                  <a:schemeClr val="tx1"/>
                </a:solidFill>
                <a:effectLst/>
                <a:latin typeface="Times New Roman" pitchFamily="-110" charset="0"/>
                <a:ea typeface="+mn-ea"/>
                <a:cs typeface="+mn-cs"/>
              </a:rPr>
              <a:t>sử</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dụng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các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bảng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đạn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đạo</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để</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giúp</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họ</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dự</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đoán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đường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của</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các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quả</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đạn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mà</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họ</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bắn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ra.</a:t>
            </a:r>
            <a:r>
              <a:rPr kumimoji="1" lang="en-GB" sz="1200" kern="1200" dirty="0">
                <a:solidFill>
                  <a:schemeClr val="tx1"/>
                </a:solidFill>
                <a:effectLst/>
                <a:latin typeface="Times New Roman" pitchFamily="-110" charset="0"/>
                <a:ea typeface="+mn-ea"/>
                <a:cs typeface="+mn-cs"/>
              </a:rPr>
              <a:t> -</a:t>
            </a:r>
            <a:r>
              <a:rPr kumimoji="1" lang="en-GB" sz="1200" kern="1200" dirty="0">
                <a:solidFill>
                  <a:schemeClr val="tx1"/>
                </a:solidFill>
                <a:effectLst/>
                <a:latin typeface="Times New Roman" pitchFamily="-110" charset="0"/>
                <a:ea typeface="+mn-ea"/>
                <a:cs typeface="+mn-cs"/>
                <a:sym typeface="Wingdings" panose="05000000000000000000" pitchFamily="2" charset="2"/>
              </a:rPr>
              <a: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nếu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ko</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có</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thì</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vô</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dụng</a:t>
            </a:r>
            <a:endParaRPr kumimoji="1" lang="en-GB" sz="1200" kern="1200" dirty="0">
              <a:solidFill>
                <a:schemeClr val="tx1"/>
              </a:solidFill>
              <a:effectLst/>
              <a:latin typeface="Times New Roman" pitchFamily="-110" charset="0"/>
              <a:ea typeface="+mn-ea"/>
              <a:cs typeface="+mn-cs"/>
            </a:endParaRPr>
          </a:p>
          <a:p>
            <a:r>
              <a:rPr kumimoji="1" lang="en-GB" sz="1200" kern="1200" dirty="0" err="1">
                <a:solidFill>
                  <a:schemeClr val="tx1"/>
                </a:solidFill>
                <a:effectLst/>
                <a:latin typeface="Times New Roman" pitchFamily="-110" charset="0"/>
                <a:ea typeface="+mn-ea"/>
                <a:cs typeface="+mn-cs"/>
              </a:rPr>
              <a:t>Việc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tính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toán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lại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rất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đa</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dạng</a:t>
            </a:r>
            <a:r>
              <a:rPr kumimoji="1" lang="en-GB" sz="1200" kern="1200" dirty="0">
                <a:solidFill>
                  <a:schemeClr val="tx1"/>
                </a:solidFill>
                <a:effectLst/>
                <a:latin typeface="Times New Roman" pitchFamily="-110" charset="0"/>
                <a:ea typeface="+mn-ea"/>
                <a:cs typeface="+mn-cs"/>
              </a:rPr>
              <a:t> - </a:t>
            </a:r>
            <a:r>
              <a:rPr kumimoji="1" lang="en-GB" sz="1200" kern="1200" dirty="0" err="1">
                <a:solidFill>
                  <a:schemeClr val="tx1"/>
                </a:solidFill>
                <a:effectLst/>
                <a:latin typeface="Times New Roman" pitchFamily="-110" charset="0"/>
                <a:ea typeface="+mn-ea"/>
                <a:cs typeface="+mn-cs"/>
              </a:rPr>
              <a:t>góc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nòng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súng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điều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kiện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địa</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hình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và</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các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yếu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tố</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khác</a:t>
            </a:r>
            <a:r>
              <a:rPr kumimoji="1" lang="en-GB" sz="1200" kern="1200" dirty="0">
                <a:solidFill>
                  <a:schemeClr val="tx1"/>
                </a:solidFill>
                <a:effectLst/>
                <a:latin typeface="Times New Roman" pitchFamily="-110" charset="0"/>
                <a:ea typeface="+mn-ea"/>
                <a:cs typeface="+mn-cs"/>
              </a:rPr>
              <a:t> – </a:t>
            </a:r>
            <a:r>
              <a:rPr kumimoji="1" lang="en-GB" sz="1200" kern="1200" dirty="0" err="1">
                <a:solidFill>
                  <a:schemeClr val="tx1"/>
                </a:solidFill>
                <a:effectLst/>
                <a:latin typeface="Times New Roman" pitchFamily="-110" charset="0"/>
                <a:ea typeface="+mn-ea"/>
                <a:cs typeface="+mn-cs"/>
              </a:rPr>
              <a:t>nhiều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phép</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tính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và</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mâts</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thời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gian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Để</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có</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thể</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vẽ</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ra</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được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một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đường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đạn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trong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số</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vài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trăm</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đường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bằng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một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chiếc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máy</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tính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cầm</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tay</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sẽ</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phải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mất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khoảng</a:t>
            </a:r>
            <a:r>
              <a:rPr kumimoji="1" lang="en-GB" sz="1200" kern="1200" dirty="0">
                <a:solidFill>
                  <a:schemeClr val="tx1"/>
                </a:solidFill>
                <a:effectLst/>
                <a:latin typeface="Times New Roman" pitchFamily="-110" charset="0"/>
                <a:ea typeface="+mn-ea"/>
                <a:cs typeface="+mn-cs"/>
              </a:rPr>
              <a:t> 40 </a:t>
            </a:r>
            <a:r>
              <a:rPr kumimoji="1" lang="en-GB" sz="1200" kern="1200" dirty="0" err="1">
                <a:solidFill>
                  <a:schemeClr val="tx1"/>
                </a:solidFill>
                <a:effectLst/>
                <a:latin typeface="Times New Roman" pitchFamily="-110" charset="0"/>
                <a:ea typeface="+mn-ea"/>
                <a:cs typeface="+mn-cs"/>
              </a:rPr>
              <a:t>giờ</a:t>
            </a:r>
            <a:r>
              <a:rPr kumimoji="1" lang="en-GB" sz="1200" kern="1200" dirty="0">
                <a:solidFill>
                  <a:schemeClr val="tx1"/>
                </a:solidFill>
                <a:effectLst/>
                <a:latin typeface="Times New Roman" pitchFamily="-110" charset="0"/>
                <a:ea typeface="+mn-ea"/>
                <a:cs typeface="+mn-cs"/>
              </a:rPr>
              <a:t>.</a:t>
            </a:r>
          </a:p>
          <a:p>
            <a:r>
              <a:rPr kumimoji="1" lang="en-GB" sz="1200" kern="1200" dirty="0" err="1">
                <a:solidFill>
                  <a:schemeClr val="tx1"/>
                </a:solidFill>
                <a:effectLst/>
                <a:latin typeface="Times New Roman" pitchFamily="-110" charset="0"/>
                <a:ea typeface="+mn-ea"/>
                <a:cs typeface="+mn-cs"/>
              </a:rPr>
              <a:t>Thuê</a:t>
            </a:r>
            <a:r>
              <a:rPr kumimoji="1" lang="en-GB" sz="1200" kern="1200" dirty="0">
                <a:solidFill>
                  <a:schemeClr val="tx1"/>
                </a:solidFill>
                <a:effectLst/>
                <a:latin typeface="Times New Roman" pitchFamily="-110" charset="0"/>
                <a:ea typeface="+mn-ea"/>
                <a:cs typeface="+mn-cs"/>
              </a:rPr>
              <a:t>  200 </a:t>
            </a:r>
            <a:r>
              <a:rPr kumimoji="1" lang="en-GB" sz="1200" kern="1200" dirty="0" err="1">
                <a:solidFill>
                  <a:schemeClr val="tx1"/>
                </a:solidFill>
                <a:effectLst/>
                <a:latin typeface="Times New Roman" pitchFamily="-110" charset="0"/>
                <a:ea typeface="+mn-ea"/>
                <a:cs typeface="+mn-cs"/>
              </a:rPr>
              <a:t>người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để</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sd</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máy</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tính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cầm</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tay</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để</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tính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toán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bảng</a:t>
            </a:r>
            <a:r>
              <a:rPr kumimoji="1" lang="en-GB" sz="1200" kern="1200" dirty="0">
                <a:solidFill>
                  <a:schemeClr val="tx1"/>
                </a:solidFill>
                <a:effectLst/>
                <a:latin typeface="Times New Roman" pitchFamily="-110" charset="0"/>
                <a:ea typeface="+mn-ea"/>
                <a:cs typeface="+mn-cs"/>
              </a:rPr>
              <a:t> </a:t>
            </a:r>
            <a:r>
              <a:rPr kumimoji="1" lang="en-GB" sz="1200" kern="1200" dirty="0">
                <a:solidFill>
                  <a:schemeClr val="tx1"/>
                </a:solidFill>
                <a:effectLst/>
                <a:latin typeface="Times New Roman" pitchFamily="-110" charset="0"/>
                <a:ea typeface="+mn-ea"/>
                <a:cs typeface="+mn-cs"/>
                <a:sym typeface="Wingdings" panose="05000000000000000000" pitchFamily="2" charset="2"/>
              </a:rPr>
              <a: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vẫn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mất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cả</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ngày</a:t>
            </a:r>
            <a:r>
              <a:rPr kumimoji="1" lang="en-GB" sz="1200" kern="1200" dirty="0">
                <a:solidFill>
                  <a:schemeClr val="tx1"/>
                </a:solidFill>
                <a:effectLst/>
                <a:latin typeface="Times New Roman" pitchFamily="-110" charset="0"/>
                <a:ea typeface="+mn-ea"/>
                <a:cs typeface="+mn-cs"/>
              </a:rPr>
              <a:t>.</a:t>
            </a:r>
          </a:p>
          <a:p>
            <a:r>
              <a:rPr kumimoji="1" lang="en-GB" sz="1200" kern="1200" dirty="0">
                <a:solidFill>
                  <a:schemeClr val="tx1"/>
                </a:solidFill>
                <a:effectLst/>
                <a:latin typeface="Times New Roman" pitchFamily="-110" charset="0"/>
                <a:ea typeface="+mn-ea"/>
                <a:cs typeface="+mn-cs"/>
              </a:rPr>
              <a:t>John </a:t>
            </a:r>
            <a:r>
              <a:rPr kumimoji="1" lang="en-GB" sz="1200" kern="1200" dirty="0" err="1">
                <a:solidFill>
                  <a:schemeClr val="tx1"/>
                </a:solidFill>
                <a:effectLst/>
                <a:latin typeface="Times New Roman" pitchFamily="-110" charset="0"/>
                <a:ea typeface="+mn-ea"/>
                <a:cs typeface="+mn-cs"/>
              </a:rPr>
              <a:t>Mauchly</a:t>
            </a:r>
            <a:r>
              <a:rPr kumimoji="1" lang="en-GB" sz="1200" kern="1200" dirty="0">
                <a:solidFill>
                  <a:schemeClr val="tx1"/>
                </a:solidFill>
                <a:effectLst/>
                <a:latin typeface="Times New Roman" pitchFamily="-110" charset="0"/>
                <a:ea typeface="+mn-ea"/>
                <a:cs typeface="+mn-cs"/>
              </a:rPr>
              <a:t>, giáo </a:t>
            </a:r>
            <a:r>
              <a:rPr kumimoji="1" lang="en-GB" sz="1200" kern="1200" dirty="0" err="1">
                <a:solidFill>
                  <a:schemeClr val="tx1"/>
                </a:solidFill>
                <a:effectLst/>
                <a:latin typeface="Times New Roman" pitchFamily="-110" charset="0"/>
                <a:ea typeface="+mn-ea"/>
                <a:cs typeface="+mn-cs"/>
              </a:rPr>
              <a:t>sư</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kỹ</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thuật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điện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của</a:t>
            </a:r>
            <a:r>
              <a:rPr kumimoji="1" lang="en-GB" sz="1200" kern="1200" dirty="0">
                <a:solidFill>
                  <a:schemeClr val="tx1"/>
                </a:solidFill>
                <a:effectLst/>
                <a:latin typeface="Times New Roman" pitchFamily="-110" charset="0"/>
                <a:ea typeface="+mn-ea"/>
                <a:cs typeface="+mn-cs"/>
              </a:rPr>
              <a:t> Đại </a:t>
            </a:r>
            <a:r>
              <a:rPr kumimoji="1" lang="en-GB" sz="1200" kern="1200" dirty="0" err="1">
                <a:solidFill>
                  <a:schemeClr val="tx1"/>
                </a:solidFill>
                <a:effectLst/>
                <a:latin typeface="Times New Roman" pitchFamily="-110" charset="0"/>
                <a:ea typeface="+mn-ea"/>
                <a:cs typeface="+mn-cs"/>
              </a:rPr>
              <a:t>học</a:t>
            </a:r>
            <a:r>
              <a:rPr kumimoji="1" lang="en-GB" sz="1200" kern="1200" dirty="0">
                <a:solidFill>
                  <a:schemeClr val="tx1"/>
                </a:solidFill>
                <a:effectLst/>
                <a:latin typeface="Times New Roman" pitchFamily="-110" charset="0"/>
                <a:ea typeface="+mn-ea"/>
                <a:cs typeface="+mn-cs"/>
              </a:rPr>
              <a:t> Pennsylvania, </a:t>
            </a:r>
            <a:r>
              <a:rPr kumimoji="1" lang="en-GB" sz="1200" kern="1200" dirty="0" err="1">
                <a:solidFill>
                  <a:schemeClr val="tx1"/>
                </a:solidFill>
                <a:effectLst/>
                <a:latin typeface="Times New Roman" pitchFamily="-110" charset="0"/>
                <a:ea typeface="+mn-ea"/>
                <a:cs typeface="+mn-cs"/>
              </a:rPr>
              <a:t>và</a:t>
            </a:r>
            <a:r>
              <a:rPr kumimoji="1" lang="en-GB" sz="1200" kern="1200" dirty="0">
                <a:solidFill>
                  <a:schemeClr val="tx1"/>
                </a:solidFill>
                <a:effectLst/>
                <a:latin typeface="Times New Roman" pitchFamily="-110" charset="0"/>
                <a:ea typeface="+mn-ea"/>
                <a:cs typeface="+mn-cs"/>
              </a:rPr>
              <a:t> John Eckert, </a:t>
            </a:r>
            <a:r>
              <a:rPr kumimoji="1" lang="en-GB" sz="1200" kern="1200" dirty="0" err="1">
                <a:solidFill>
                  <a:schemeClr val="tx1"/>
                </a:solidFill>
                <a:effectLst/>
                <a:latin typeface="Times New Roman" pitchFamily="-110" charset="0"/>
                <a:ea typeface="+mn-ea"/>
                <a:cs typeface="+mn-cs"/>
              </a:rPr>
              <a:t>một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trong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những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sinh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viên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tốt</a:t>
            </a:r>
            <a:r>
              <a:rPr kumimoji="1" lang="en-GB" sz="1200" kern="1200" dirty="0">
                <a:solidFill>
                  <a:schemeClr val="tx1"/>
                </a:solidFill>
                <a:effectLst/>
                <a:latin typeface="Times New Roman" pitchFamily="-110" charset="0"/>
                <a:ea typeface="+mn-ea"/>
                <a:cs typeface="+mn-cs"/>
              </a:rPr>
              <a:t> nghiệp </a:t>
            </a:r>
            <a:r>
              <a:rPr kumimoji="1" lang="en-GB" sz="1200" kern="1200" dirty="0" err="1">
                <a:solidFill>
                  <a:schemeClr val="tx1"/>
                </a:solidFill>
                <a:effectLst/>
                <a:latin typeface="Times New Roman" pitchFamily="-110" charset="0"/>
                <a:ea typeface="+mn-ea"/>
                <a:cs typeface="+mn-cs"/>
              </a:rPr>
              <a:t>của</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ông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đã</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đề</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xuất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xây</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dựng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một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máy</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tính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đa</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năng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sử</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dụng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ống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chân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không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cho</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ứng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dụng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của</a:t>
            </a:r>
            <a:r>
              <a:rPr kumimoji="1" lang="en-GB" sz="1200" kern="1200" dirty="0">
                <a:solidFill>
                  <a:schemeClr val="tx1"/>
                </a:solidFill>
                <a:effectLst/>
                <a:latin typeface="Times New Roman" pitchFamily="-110" charset="0"/>
                <a:ea typeface="+mn-ea"/>
                <a:cs typeface="+mn-cs"/>
              </a:rPr>
              <a:t> BRL. </a:t>
            </a:r>
            <a:r>
              <a:rPr kumimoji="1" lang="en-GB" sz="1200" kern="1200" dirty="0" err="1">
                <a:solidFill>
                  <a:schemeClr val="tx1"/>
                </a:solidFill>
                <a:effectLst/>
                <a:latin typeface="Times New Roman" pitchFamily="-110" charset="0"/>
                <a:ea typeface="+mn-ea"/>
                <a:cs typeface="+mn-cs"/>
              </a:rPr>
              <a:t>Năm</a:t>
            </a:r>
            <a:r>
              <a:rPr kumimoji="1" lang="en-GB" sz="1200" kern="1200" dirty="0">
                <a:solidFill>
                  <a:schemeClr val="tx1"/>
                </a:solidFill>
                <a:effectLst/>
                <a:latin typeface="Times New Roman" pitchFamily="-110" charset="0"/>
                <a:ea typeface="+mn-ea"/>
                <a:cs typeface="+mn-cs"/>
              </a:rPr>
              <a:t> 1943, </a:t>
            </a:r>
            <a:r>
              <a:rPr kumimoji="1" lang="en-GB" sz="1200" kern="1200" dirty="0" err="1">
                <a:solidFill>
                  <a:schemeClr val="tx1"/>
                </a:solidFill>
                <a:effectLst/>
                <a:latin typeface="Times New Roman" pitchFamily="-110" charset="0"/>
                <a:ea typeface="+mn-ea"/>
                <a:cs typeface="+mn-cs"/>
              </a:rPr>
              <a:t>quân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đội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chấp</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nhận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đề</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nghị</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này</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và</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công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việc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bắt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đầu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trên</a:t>
            </a:r>
            <a:r>
              <a:rPr kumimoji="1" lang="en-GB" sz="1200" kern="1200" dirty="0">
                <a:solidFill>
                  <a:schemeClr val="tx1"/>
                </a:solidFill>
                <a:effectLst/>
                <a:latin typeface="Times New Roman" pitchFamily="-110" charset="0"/>
                <a:ea typeface="+mn-ea"/>
                <a:cs typeface="+mn-cs"/>
              </a:rPr>
              <a:t> ENIAC.</a:t>
            </a:r>
          </a:p>
        </p:txBody>
      </p:sp>
    </p:spTree>
    <p:extLst>
      <p:ext uri="{BB962C8B-B14F-4D97-AF65-F5344CB8AC3E}">
        <p14:creationId xmlns:p14="http://schemas.microsoft.com/office/powerpoint/2010/main" val="758570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vi-VN" sz="1200" kern="1200" baseline="0">
                <a:solidFill>
                  <a:schemeClr val="tx1"/>
                </a:solidFill>
                <a:latin typeface="Times New Roman" pitchFamily="-110" charset="0"/>
                <a:ea typeface="+mn-ea"/>
                <a:cs typeface="+mn-cs"/>
              </a:rPr>
              <a:t>Hình 2.7 mô tả các khái niệm chính trong một mạch tích hợp. Một tấm wafer silicon mỏng được chia thành một ma trận các khu vực nhỏ, mỗi ô vuông một vài milimet. Các mô hình mạch giống hệt nhau được chế tạo ở mỗi khu vực, và wafer được chia thành các chip. Mỗi con chip bao gồm nhiều cổng và / hoặc các ô nhớ cộng với một số điểm đầu vào và đầu ra. Chip này sau đó được đóng gói trong nhà để bảo vệ nó và cung cấp các chân cắm cho các thiết bị ngoài chip. Một số gói này sau đó có thể được kết nối với nhau trên một bảng mạch in để sản xuất mạch lớn hơn và phức tạp hơn.</a:t>
            </a:r>
            <a:endParaRPr kumimoji="1" lang="en-US" sz="1200" kern="1200" baseline="0">
              <a:solidFill>
                <a:schemeClr val="tx1"/>
              </a:solidFill>
              <a:latin typeface="Times New Roman" pitchFamily="-110" charset="0"/>
              <a:ea typeface="+mn-ea"/>
              <a:cs typeface="+mn-cs"/>
            </a:endParaRPr>
          </a:p>
          <a:p>
            <a:r>
              <a:rPr kumimoji="1" lang="en-US" sz="1200" kern="1200" baseline="0">
                <a:solidFill>
                  <a:schemeClr val="tx1"/>
                </a:solidFill>
                <a:latin typeface="Times New Roman" pitchFamily="-110" charset="0"/>
                <a:ea typeface="+mn-ea"/>
                <a:cs typeface="+mn-cs"/>
              </a:rPr>
              <a:t>Figure 2.7 depicts the key concepts in an integrated circuit. A thin </a:t>
            </a:r>
            <a:r>
              <a:rPr kumimoji="1" lang="en-US" sz="1200" b="1" kern="1200" baseline="0">
                <a:solidFill>
                  <a:schemeClr val="tx1"/>
                </a:solidFill>
                <a:latin typeface="Times New Roman" pitchFamily="-110" charset="0"/>
                <a:ea typeface="+mn-ea"/>
                <a:cs typeface="+mn-cs"/>
              </a:rPr>
              <a:t>wafer </a:t>
            </a:r>
            <a:r>
              <a:rPr kumimoji="1" lang="en-US" sz="1200" b="0" kern="1200" baseline="0">
                <a:solidFill>
                  <a:schemeClr val="tx1"/>
                </a:solidFill>
                <a:latin typeface="Times New Roman" pitchFamily="-110" charset="0"/>
                <a:ea typeface="+mn-ea"/>
                <a:cs typeface="+mn-cs"/>
              </a:rPr>
              <a:t>of </a:t>
            </a:r>
            <a:r>
              <a:rPr kumimoji="1" lang="en-US" sz="1200" kern="1200" baseline="0">
                <a:solidFill>
                  <a:schemeClr val="tx1"/>
                </a:solidFill>
                <a:latin typeface="Times New Roman" pitchFamily="-110" charset="0"/>
                <a:ea typeface="+mn-ea"/>
                <a:cs typeface="+mn-cs"/>
              </a:rPr>
              <a:t>silicon is divided into a matrix of small areas, each a few millimeters square. The identical circuit pattern is fabricated in each area, and the wafer is broken up into </a:t>
            </a:r>
            <a:r>
              <a:rPr kumimoji="1" lang="en-US" sz="1200" b="1" kern="1200" baseline="0">
                <a:solidFill>
                  <a:schemeClr val="tx1"/>
                </a:solidFill>
                <a:latin typeface="Times New Roman" pitchFamily="-110" charset="0"/>
                <a:ea typeface="+mn-ea"/>
                <a:cs typeface="+mn-cs"/>
              </a:rPr>
              <a:t>chips. </a:t>
            </a:r>
            <a:r>
              <a:rPr kumimoji="1" lang="en-US" sz="1200" b="0" kern="1200" baseline="0">
                <a:solidFill>
                  <a:schemeClr val="tx1"/>
                </a:solidFill>
                <a:latin typeface="Times New Roman" pitchFamily="-110" charset="0"/>
                <a:ea typeface="+mn-ea"/>
                <a:cs typeface="+mn-cs"/>
              </a:rPr>
              <a:t>Each chip consists of many gates and/or memory cells plus a number of input </a:t>
            </a:r>
            <a:r>
              <a:rPr kumimoji="1" lang="en-US" sz="1200" kern="1200" baseline="0">
                <a:solidFill>
                  <a:schemeClr val="tx1"/>
                </a:solidFill>
                <a:latin typeface="Times New Roman" pitchFamily="-110" charset="0"/>
                <a:ea typeface="+mn-ea"/>
                <a:cs typeface="+mn-cs"/>
              </a:rPr>
              <a:t>and output attachment points. This chip is then packaged in housing that protects it and provides pins for attachment to devices beyond the chip. A number of these packages can then be interconnected on a printed circuit board to produce larger and more complex circuits.</a:t>
            </a:r>
            <a:endParaRPr lang="en-US"/>
          </a:p>
          <a:p>
            <a:endParaRPr lang="en-GB"/>
          </a:p>
        </p:txBody>
      </p:sp>
      <p:sp>
        <p:nvSpPr>
          <p:cNvPr id="4" name="Slide Number Placeholder 3"/>
          <p:cNvSpPr>
            <a:spLocks noGrp="1"/>
          </p:cNvSpPr>
          <p:nvPr>
            <p:ph type="sldNum" sz="quarter" idx="10"/>
          </p:nvPr>
        </p:nvSpPr>
        <p:spPr/>
        <p:txBody>
          <a:bodyPr/>
          <a:lstStyle/>
          <a:p>
            <a:fld id="{FDEEBCE0-4A34-3647-9307-E59F6D6CD745}" type="slidenum">
              <a:rPr lang="en-US" smtClean="0"/>
              <a:pPr/>
              <a:t>23</a:t>
            </a:fld>
            <a:endParaRPr lang="en-US" dirty="0"/>
          </a:p>
        </p:txBody>
      </p:sp>
    </p:spTree>
    <p:extLst>
      <p:ext uri="{BB962C8B-B14F-4D97-AF65-F5344CB8AC3E}">
        <p14:creationId xmlns:p14="http://schemas.microsoft.com/office/powerpoint/2010/main" val="39839390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110" charset="0"/>
                <a:ea typeface="+mn-ea"/>
                <a:cs typeface="+mn-cs"/>
              </a:rPr>
              <a:t>Ban </a:t>
            </a:r>
            <a:r>
              <a:rPr kumimoji="1" lang="en-US" sz="1200" kern="1200" baseline="0" dirty="0" err="1">
                <a:solidFill>
                  <a:schemeClr val="tx1"/>
                </a:solidFill>
                <a:latin typeface="Times New Roman" pitchFamily="-110" charset="0"/>
                <a:ea typeface="+mn-ea"/>
                <a:cs typeface="+mn-cs"/>
              </a:rPr>
              <a:t>đầu</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chỉ</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vài</a:t>
            </a:r>
            <a:r>
              <a:rPr kumimoji="1" lang="en-US" sz="1200" kern="1200" baseline="0" dirty="0">
                <a:solidFill>
                  <a:schemeClr val="tx1"/>
                </a:solidFill>
                <a:latin typeface="Times New Roman" pitchFamily="-110" charset="0"/>
                <a:ea typeface="+mn-ea"/>
                <a:cs typeface="+mn-cs"/>
              </a:rPr>
              <a:t> gate </a:t>
            </a:r>
            <a:r>
              <a:rPr kumimoji="1" lang="en-US" sz="1200" kern="1200" baseline="0" dirty="0" err="1">
                <a:solidFill>
                  <a:schemeClr val="tx1"/>
                </a:solidFill>
                <a:latin typeface="Times New Roman" pitchFamily="-110" charset="0"/>
                <a:ea typeface="+mn-ea"/>
                <a:cs typeface="+mn-cs"/>
              </a:rPr>
              <a:t>và</a:t>
            </a:r>
            <a:r>
              <a:rPr kumimoji="1" lang="en-US" sz="1200" kern="1200" baseline="0" dirty="0">
                <a:solidFill>
                  <a:schemeClr val="tx1"/>
                </a:solidFill>
                <a:latin typeface="Times New Roman" pitchFamily="-110" charset="0"/>
                <a:ea typeface="+mn-ea"/>
                <a:cs typeface="+mn-cs"/>
              </a:rPr>
              <a:t> ô </a:t>
            </a:r>
            <a:r>
              <a:rPr kumimoji="1" lang="en-US" sz="1200" kern="1200" baseline="0" dirty="0" err="1">
                <a:solidFill>
                  <a:schemeClr val="tx1"/>
                </a:solidFill>
                <a:latin typeface="Times New Roman" pitchFamily="-110" charset="0"/>
                <a:ea typeface="+mn-ea"/>
                <a:cs typeface="+mn-cs"/>
              </a:rPr>
              <a:t>nhớ</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được</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đóng</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gói</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với</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nhau</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Mạch</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tích</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hợp</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thế</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hệ</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đầu</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này</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đc</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gọi</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là</a:t>
            </a:r>
            <a:r>
              <a:rPr kumimoji="1" lang="en-US" sz="1200" kern="1200" baseline="0" dirty="0">
                <a:solidFill>
                  <a:schemeClr val="tx1"/>
                </a:solidFill>
                <a:latin typeface="Times New Roman" pitchFamily="-110" charset="0"/>
                <a:ea typeface="+mn-ea"/>
                <a:cs typeface="+mn-cs"/>
              </a:rPr>
              <a:t>  SSI. </a:t>
            </a:r>
            <a:r>
              <a:rPr kumimoji="1" lang="en-US" sz="1200" kern="1200" baseline="0" dirty="0" err="1">
                <a:solidFill>
                  <a:schemeClr val="tx1"/>
                </a:solidFill>
                <a:latin typeface="Times New Roman" pitchFamily="-110" charset="0"/>
                <a:ea typeface="+mn-ea"/>
                <a:cs typeface="+mn-cs"/>
              </a:rPr>
              <a:t>Càng</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ngày</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số</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lượng</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các</a:t>
            </a:r>
            <a:r>
              <a:rPr kumimoji="1" lang="en-US" sz="1200" kern="1200" baseline="0" dirty="0">
                <a:solidFill>
                  <a:schemeClr val="tx1"/>
                </a:solidFill>
                <a:latin typeface="Times New Roman" pitchFamily="-110" charset="0"/>
                <a:ea typeface="+mn-ea"/>
                <a:cs typeface="+mn-cs"/>
              </a:rPr>
              <a:t> component </a:t>
            </a:r>
            <a:r>
              <a:rPr kumimoji="1" lang="en-US" sz="1200" kern="1200" baseline="0" dirty="0" err="1">
                <a:solidFill>
                  <a:schemeClr val="tx1"/>
                </a:solidFill>
                <a:latin typeface="Times New Roman" pitchFamily="-110" charset="0"/>
                <a:ea typeface="+mn-ea"/>
                <a:cs typeface="+mn-cs"/>
              </a:rPr>
              <a:t>trong</a:t>
            </a:r>
            <a:r>
              <a:rPr kumimoji="1" lang="en-US" sz="1200" kern="1200" baseline="0" dirty="0">
                <a:solidFill>
                  <a:schemeClr val="tx1"/>
                </a:solidFill>
                <a:latin typeface="Times New Roman" pitchFamily="-110" charset="0"/>
                <a:ea typeface="+mn-ea"/>
                <a:cs typeface="+mn-cs"/>
              </a:rPr>
              <a:t> 1 chip </a:t>
            </a:r>
            <a:r>
              <a:rPr kumimoji="1" lang="en-US" sz="1200" kern="1200" baseline="0" dirty="0" err="1">
                <a:solidFill>
                  <a:schemeClr val="tx1"/>
                </a:solidFill>
                <a:latin typeface="Times New Roman" pitchFamily="-110" charset="0"/>
                <a:ea typeface="+mn-ea"/>
                <a:cs typeface="+mn-cs"/>
              </a:rPr>
              <a:t>càng</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nhiều</a:t>
            </a:r>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Initially, only a few gates or memory cells could be reliably manufactured and packaged together. These early integrated circuits are referred to as </a:t>
            </a:r>
            <a:r>
              <a:rPr kumimoji="1" lang="en-US" sz="1200" i="1" kern="1200" baseline="0" dirty="0">
                <a:solidFill>
                  <a:schemeClr val="tx1"/>
                </a:solidFill>
                <a:latin typeface="Times New Roman" pitchFamily="-110" charset="0"/>
                <a:ea typeface="+mn-ea"/>
                <a:cs typeface="+mn-cs"/>
              </a:rPr>
              <a:t>small scale Integration </a:t>
            </a:r>
            <a:r>
              <a:rPr kumimoji="1" lang="en-US" sz="1200" kern="1200" baseline="0" dirty="0">
                <a:solidFill>
                  <a:schemeClr val="tx1"/>
                </a:solidFill>
                <a:latin typeface="Times New Roman" pitchFamily="-110" charset="0"/>
                <a:ea typeface="+mn-ea"/>
                <a:cs typeface="+mn-cs"/>
              </a:rPr>
              <a:t>(SSI). As time went on, it became possible to pack more and more Components on the same chip. This growth in density is illustrated in Figure 2.8; it is one of the most remarkable technological trends ever recorded. </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24</a:t>
            </a:fld>
            <a:endParaRPr lang="en-US" dirty="0"/>
          </a:p>
        </p:txBody>
      </p:sp>
    </p:spTree>
    <p:extLst>
      <p:ext uri="{BB962C8B-B14F-4D97-AF65-F5344CB8AC3E}">
        <p14:creationId xmlns:p14="http://schemas.microsoft.com/office/powerpoint/2010/main" val="29406706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C560E96-BBD6-D646-9A0C-7A699AC6A9BD}" type="slidenum">
              <a:rPr lang="en-US"/>
              <a:pPr/>
              <a:t>25</a:t>
            </a:fld>
            <a:endParaRPr lang="en-US" dirty="0"/>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p:txBody>
          <a:bodyPr/>
          <a:lstStyle/>
          <a:p>
            <a:br>
              <a:rPr kumimoji="1" lang="vi-VN" sz="1200" b="0" i="0" kern="1200" dirty="0">
                <a:solidFill>
                  <a:schemeClr val="tx1"/>
                </a:solidFill>
                <a:effectLst/>
                <a:latin typeface="Times New Roman" pitchFamily="-110" charset="0"/>
                <a:ea typeface="+mn-ea"/>
                <a:cs typeface="+mn-cs"/>
              </a:rPr>
            </a:br>
            <a:endParaRPr kumimoji="1" lang="vi-VN" sz="1200" b="0" i="0" kern="1200" dirty="0">
              <a:solidFill>
                <a:schemeClr val="tx1"/>
              </a:solidFill>
              <a:effectLst/>
              <a:latin typeface="Times New Roman" pitchFamily="-110" charset="0"/>
              <a:ea typeface="+mn-ea"/>
              <a:cs typeface="+mn-cs"/>
            </a:endParaRPr>
          </a:p>
          <a:p>
            <a:r>
              <a:rPr kumimoji="1" lang="vi-VN" sz="1200" b="0" i="0" kern="1200" dirty="0">
                <a:solidFill>
                  <a:schemeClr val="tx1"/>
                </a:solidFill>
                <a:effectLst/>
                <a:latin typeface="Times New Roman" pitchFamily="-110" charset="0"/>
                <a:ea typeface="+mn-ea"/>
                <a:cs typeface="+mn-cs"/>
              </a:rPr>
              <a:t>1243/5000</a:t>
            </a:r>
          </a:p>
          <a:p>
            <a:pPr rtl="0"/>
            <a:r>
              <a:rPr kumimoji="1" lang="vi-VN" sz="1200" b="0" i="0" kern="1200" dirty="0">
                <a:solidFill>
                  <a:schemeClr val="tx1"/>
                </a:solidFill>
                <a:effectLst/>
                <a:latin typeface="Times New Roman" pitchFamily="-110" charset="0"/>
                <a:ea typeface="+mn-ea"/>
                <a:cs typeface="+mn-cs"/>
              </a:rPr>
              <a:t>Hình 2.8 phản ánh định luật Moore nổi tiếng, được Gordon Moore, đồng sáng lập của Intel, đưa ra vào năm 1965 [MOOR65]. Moore quan sát thấy rằng số bóng bán dẫn có thể đặt trên một con chip đơn đã tăng gấp đôi mỗi năm và dự đoán chính xác tốc độ này sẽ tiếp tục trong tương lai gần. Đáng ngạc nhiên của nhiều người, bao gồm cả Moore, tốc độ tiếp tục năm này qua năm và thập kỷ sau thập kỷ. Tốc độ tăng lên gấp đôi mỗi 18 tháng vào những năm 1970 nhưng đã duy trì được tỷ lệ đó kể từ đó.</a:t>
            </a:r>
            <a:br>
              <a:rPr kumimoji="1" lang="vi-VN" sz="1200" b="0" i="0" kern="1200" dirty="0">
                <a:solidFill>
                  <a:schemeClr val="tx1"/>
                </a:solidFill>
                <a:effectLst/>
                <a:latin typeface="Times New Roman" pitchFamily="-110" charset="0"/>
                <a:ea typeface="+mn-ea"/>
                <a:cs typeface="+mn-cs"/>
              </a:rPr>
            </a:br>
            <a:r>
              <a:rPr kumimoji="1" lang="vi-VN" sz="1200" b="0" i="0" kern="1200" dirty="0">
                <a:solidFill>
                  <a:schemeClr val="tx1"/>
                </a:solidFill>
                <a:effectLst/>
                <a:latin typeface="Times New Roman" pitchFamily="-110" charset="0"/>
                <a:ea typeface="+mn-ea"/>
                <a:cs typeface="+mn-cs"/>
              </a:rPr>
              <a:t>Hậu quả của luật Moore là rất sâu sắc:</a:t>
            </a:r>
            <a:br>
              <a:rPr kumimoji="1" lang="vi-VN" sz="1200" b="0" i="0" kern="1200" dirty="0">
                <a:solidFill>
                  <a:schemeClr val="tx1"/>
                </a:solidFill>
                <a:effectLst/>
                <a:latin typeface="Times New Roman" pitchFamily="-110" charset="0"/>
                <a:ea typeface="+mn-ea"/>
                <a:cs typeface="+mn-cs"/>
              </a:rPr>
            </a:br>
            <a:r>
              <a:rPr kumimoji="1" lang="vi-VN" sz="1200" b="0" i="0" kern="1200" dirty="0">
                <a:solidFill>
                  <a:schemeClr val="tx1"/>
                </a:solidFill>
                <a:effectLst/>
                <a:latin typeface="Times New Roman" pitchFamily="-110" charset="0"/>
                <a:ea typeface="+mn-ea"/>
                <a:cs typeface="+mn-cs"/>
              </a:rPr>
              <a:t>1. Chi phí của một con chip vẫn hầu như không thay đổi trong giai đoạn tăng trưởng mật độ nhanh chóng này. Điều này có nghĩa là chi phí của logic máy tính và mạch bộ nhớ đã giảm ở một tốc độ đáng kể.</a:t>
            </a:r>
            <a:br>
              <a:rPr kumimoji="1" lang="vi-VN" sz="1200" b="0" i="0" kern="1200" dirty="0">
                <a:solidFill>
                  <a:schemeClr val="tx1"/>
                </a:solidFill>
                <a:effectLst/>
                <a:latin typeface="Times New Roman" pitchFamily="-110" charset="0"/>
                <a:ea typeface="+mn-ea"/>
                <a:cs typeface="+mn-cs"/>
              </a:rPr>
            </a:br>
            <a:r>
              <a:rPr kumimoji="1" lang="vi-VN" sz="1200" b="0" i="0" kern="1200" dirty="0">
                <a:solidFill>
                  <a:schemeClr val="tx1"/>
                </a:solidFill>
                <a:effectLst/>
                <a:latin typeface="Times New Roman" pitchFamily="-110" charset="0"/>
                <a:ea typeface="+mn-ea"/>
                <a:cs typeface="+mn-cs"/>
              </a:rPr>
              <a:t>2. Bởi vì logic và các yếu tố bộ nhớ được đặt gần nhau hơn trên các chip dày hơn đóng gói, chiều dài đường dẫn điện được rút ngắn, tăng</a:t>
            </a:r>
            <a:br>
              <a:rPr kumimoji="1" lang="vi-VN" sz="1200" b="0" i="0" kern="1200" dirty="0">
                <a:solidFill>
                  <a:schemeClr val="tx1"/>
                </a:solidFill>
                <a:effectLst/>
                <a:latin typeface="Times New Roman" pitchFamily="-110" charset="0"/>
                <a:ea typeface="+mn-ea"/>
                <a:cs typeface="+mn-cs"/>
              </a:rPr>
            </a:br>
            <a:r>
              <a:rPr kumimoji="1" lang="vi-VN" sz="1200" b="0" i="0" kern="1200" dirty="0">
                <a:solidFill>
                  <a:schemeClr val="tx1"/>
                </a:solidFill>
                <a:effectLst/>
                <a:latin typeface="Times New Roman" pitchFamily="-110" charset="0"/>
                <a:ea typeface="+mn-ea"/>
                <a:cs typeface="+mn-cs"/>
              </a:rPr>
              <a:t>tốc độ hoạt động.</a:t>
            </a:r>
            <a:br>
              <a:rPr kumimoji="1" lang="vi-VN" sz="1200" b="0" i="0" kern="1200" dirty="0">
                <a:solidFill>
                  <a:schemeClr val="tx1"/>
                </a:solidFill>
                <a:effectLst/>
                <a:latin typeface="Times New Roman" pitchFamily="-110" charset="0"/>
                <a:ea typeface="+mn-ea"/>
                <a:cs typeface="+mn-cs"/>
              </a:rPr>
            </a:br>
            <a:r>
              <a:rPr kumimoji="1" lang="vi-VN" sz="1200" b="0" i="0" kern="1200" dirty="0">
                <a:solidFill>
                  <a:schemeClr val="tx1"/>
                </a:solidFill>
                <a:effectLst/>
                <a:latin typeface="Times New Roman" pitchFamily="-110" charset="0"/>
                <a:ea typeface="+mn-ea"/>
                <a:cs typeface="+mn-cs"/>
              </a:rPr>
              <a:t>3. Máy tính trở nên nhỏ hơn, làm cho thuận tiện hơn để đặt trong một môi trường đa dạng.</a:t>
            </a:r>
            <a:br>
              <a:rPr kumimoji="1" lang="vi-VN" sz="1200" b="0" i="0" kern="1200" dirty="0">
                <a:solidFill>
                  <a:schemeClr val="tx1"/>
                </a:solidFill>
                <a:effectLst/>
                <a:latin typeface="Times New Roman" pitchFamily="-110" charset="0"/>
                <a:ea typeface="+mn-ea"/>
                <a:cs typeface="+mn-cs"/>
              </a:rPr>
            </a:br>
            <a:r>
              <a:rPr kumimoji="1" lang="vi-VN" sz="1200" b="0" i="0" kern="1200" dirty="0">
                <a:solidFill>
                  <a:schemeClr val="tx1"/>
                </a:solidFill>
                <a:effectLst/>
                <a:latin typeface="Times New Roman" pitchFamily="-110" charset="0"/>
                <a:ea typeface="+mn-ea"/>
                <a:cs typeface="+mn-cs"/>
              </a:rPr>
              <a:t>4. Có những yêu cầu về điện và làm mát giảm.</a:t>
            </a:r>
            <a:br>
              <a:rPr kumimoji="1" lang="vi-VN" sz="1200" b="0" i="0" kern="1200" dirty="0">
                <a:solidFill>
                  <a:schemeClr val="tx1"/>
                </a:solidFill>
                <a:effectLst/>
                <a:latin typeface="Times New Roman" pitchFamily="-110" charset="0"/>
                <a:ea typeface="+mn-ea"/>
                <a:cs typeface="+mn-cs"/>
              </a:rPr>
            </a:br>
            <a:r>
              <a:rPr kumimoji="1" lang="vi-VN" sz="1200" b="0" i="0" kern="1200" dirty="0">
                <a:solidFill>
                  <a:schemeClr val="tx1"/>
                </a:solidFill>
                <a:effectLst/>
                <a:latin typeface="Times New Roman" pitchFamily="-110" charset="0"/>
                <a:ea typeface="+mn-ea"/>
                <a:cs typeface="+mn-cs"/>
              </a:rPr>
              <a:t>5. Các kết nối trên mạch tích hợp là đáng tin cậy hơn nhiều so với các kết nối hàn.Với mạch điện nhiều hơn trên mỗi con chip, có ít kết nối nối tiếp.</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Figure 2.8 reflects the famous Moore’s law, which was propounded by Gordon Moore, cofounder of  Intel, in 1965 [MOOR65]. Moore observed that the number of transistors that could be put on a single chip was doubling every year and correctly predicted that this pace would continue into the near future. To the surprise of many, including Moore, the pace continued year after year and decade after decade. The pace slowed to a doubling every 18 months in the 1970s but has sustained that rate ever since.</a:t>
            </a:r>
            <a:endParaRPr lang="en-US" dirty="0"/>
          </a:p>
          <a:p>
            <a:r>
              <a:rPr kumimoji="1" lang="en-US" sz="1200" kern="1200" baseline="0" dirty="0">
                <a:solidFill>
                  <a:schemeClr val="tx1"/>
                </a:solidFill>
                <a:latin typeface="Times New Roman" pitchFamily="-110" charset="0"/>
                <a:ea typeface="+mn-ea"/>
                <a:cs typeface="+mn-cs"/>
              </a:rPr>
              <a:t>The consequences of Moore’s law are profound:</a:t>
            </a:r>
          </a:p>
          <a:p>
            <a:r>
              <a:rPr kumimoji="1" lang="en-US" sz="1200" b="0" kern="1200" baseline="0" dirty="0">
                <a:solidFill>
                  <a:schemeClr val="tx1"/>
                </a:solidFill>
                <a:latin typeface="Times New Roman" pitchFamily="-110" charset="0"/>
                <a:ea typeface="+mn-ea"/>
                <a:cs typeface="+mn-cs"/>
              </a:rPr>
              <a:t>1. The cost of a chip has remained virtually unchanged during this period of </a:t>
            </a:r>
            <a:r>
              <a:rPr kumimoji="1" lang="en-US" sz="1200" kern="1200" baseline="0" dirty="0">
                <a:solidFill>
                  <a:schemeClr val="tx1"/>
                </a:solidFill>
                <a:latin typeface="Times New Roman" pitchFamily="-110" charset="0"/>
                <a:ea typeface="+mn-ea"/>
                <a:cs typeface="+mn-cs"/>
              </a:rPr>
              <a:t>rapid growth in density. This means that the cost of computer logic and memory circuitry has fallen at a dramatic rate.</a:t>
            </a:r>
            <a:endParaRPr kumimoji="1" lang="en-US" sz="1200" b="1" kern="1200" baseline="0" dirty="0">
              <a:solidFill>
                <a:schemeClr val="tx1"/>
              </a:solidFill>
              <a:latin typeface="Times New Roman" pitchFamily="-110" charset="0"/>
              <a:ea typeface="+mn-ea"/>
              <a:cs typeface="+mn-cs"/>
            </a:endParaRPr>
          </a:p>
          <a:p>
            <a:r>
              <a:rPr kumimoji="1" lang="en-US" sz="1200" b="0" kern="1200" baseline="0" dirty="0">
                <a:solidFill>
                  <a:schemeClr val="tx1"/>
                </a:solidFill>
                <a:latin typeface="Times New Roman" pitchFamily="-110" charset="0"/>
                <a:ea typeface="+mn-ea"/>
                <a:cs typeface="+mn-cs"/>
              </a:rPr>
              <a:t>2. Because logic and memory elements are placed closer together on more </a:t>
            </a:r>
            <a:r>
              <a:rPr kumimoji="1" lang="en-US" sz="1200" kern="1200" baseline="0" dirty="0">
                <a:solidFill>
                  <a:schemeClr val="tx1"/>
                </a:solidFill>
                <a:latin typeface="Times New Roman" pitchFamily="-110" charset="0"/>
                <a:ea typeface="+mn-ea"/>
                <a:cs typeface="+mn-cs"/>
              </a:rPr>
              <a:t>densely packed chips, the electrical path length is shortened, increasing</a:t>
            </a:r>
          </a:p>
          <a:p>
            <a:r>
              <a:rPr kumimoji="1" lang="en-US" sz="1200" kern="1200" baseline="0" dirty="0">
                <a:solidFill>
                  <a:schemeClr val="tx1"/>
                </a:solidFill>
                <a:latin typeface="Times New Roman" pitchFamily="-110" charset="0"/>
                <a:ea typeface="+mn-ea"/>
                <a:cs typeface="+mn-cs"/>
              </a:rPr>
              <a:t>operating speed.  </a:t>
            </a:r>
          </a:p>
          <a:p>
            <a:r>
              <a:rPr kumimoji="1" lang="en-US" sz="1200" b="0" kern="1200" baseline="0" dirty="0">
                <a:solidFill>
                  <a:schemeClr val="tx1"/>
                </a:solidFill>
                <a:latin typeface="Times New Roman" pitchFamily="-110" charset="0"/>
                <a:ea typeface="+mn-ea"/>
                <a:cs typeface="+mn-cs"/>
              </a:rPr>
              <a:t>3. The computer becomes smaller, making it more convenient to place in a </a:t>
            </a:r>
            <a:r>
              <a:rPr kumimoji="1" lang="en-US" sz="1200" kern="1200" baseline="0" dirty="0">
                <a:solidFill>
                  <a:schemeClr val="tx1"/>
                </a:solidFill>
                <a:latin typeface="Times New Roman" pitchFamily="-110" charset="0"/>
                <a:ea typeface="+mn-ea"/>
                <a:cs typeface="+mn-cs"/>
              </a:rPr>
              <a:t>variety of environments. </a:t>
            </a:r>
          </a:p>
          <a:p>
            <a:r>
              <a:rPr kumimoji="1" lang="en-US" sz="1200" b="0" kern="1200" baseline="0" dirty="0">
                <a:solidFill>
                  <a:schemeClr val="tx1"/>
                </a:solidFill>
                <a:latin typeface="Times New Roman" pitchFamily="-110" charset="0"/>
                <a:ea typeface="+mn-ea"/>
                <a:cs typeface="+mn-cs"/>
              </a:rPr>
              <a:t>4. There is a reduction in power and cooling requirements. </a:t>
            </a:r>
          </a:p>
          <a:p>
            <a:r>
              <a:rPr kumimoji="1" lang="en-US" sz="1200" b="0" kern="1200" baseline="0" dirty="0">
                <a:solidFill>
                  <a:schemeClr val="tx1"/>
                </a:solidFill>
                <a:latin typeface="Times New Roman" pitchFamily="-110" charset="0"/>
                <a:ea typeface="+mn-ea"/>
                <a:cs typeface="+mn-cs"/>
              </a:rPr>
              <a:t>5. The interconnections on the integrated circuit are much more reliable than </a:t>
            </a:r>
            <a:r>
              <a:rPr kumimoji="1" lang="en-US" sz="1200" kern="1200" baseline="0" dirty="0">
                <a:solidFill>
                  <a:schemeClr val="tx1"/>
                </a:solidFill>
                <a:latin typeface="Times New Roman" pitchFamily="-110" charset="0"/>
                <a:ea typeface="+mn-ea"/>
                <a:cs typeface="+mn-cs"/>
              </a:rPr>
              <a:t>solder connections. With more circuitry on each chip, there are fewer </a:t>
            </a:r>
            <a:r>
              <a:rPr kumimoji="1" lang="en-US" sz="1200" kern="1200" baseline="0" dirty="0" err="1">
                <a:solidFill>
                  <a:schemeClr val="tx1"/>
                </a:solidFill>
                <a:latin typeface="Times New Roman" pitchFamily="-110" charset="0"/>
                <a:ea typeface="+mn-ea"/>
                <a:cs typeface="+mn-cs"/>
              </a:rPr>
              <a:t>interchip</a:t>
            </a:r>
            <a:r>
              <a:rPr kumimoji="1" lang="en-US" sz="1200" kern="1200" baseline="0" dirty="0">
                <a:solidFill>
                  <a:schemeClr val="tx1"/>
                </a:solidFill>
                <a:latin typeface="Times New Roman" pitchFamily="-110" charset="0"/>
                <a:ea typeface="+mn-ea"/>
                <a:cs typeface="+mn-cs"/>
              </a:rPr>
              <a:t> connections.</a:t>
            </a:r>
            <a:endParaRPr lang="en-GB" dirty="0"/>
          </a:p>
        </p:txBody>
      </p:sp>
    </p:spTree>
    <p:extLst>
      <p:ext uri="{BB962C8B-B14F-4D97-AF65-F5344CB8AC3E}">
        <p14:creationId xmlns:p14="http://schemas.microsoft.com/office/powerpoint/2010/main" val="41830940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kumimoji="1" lang="vi-VN" sz="1200" kern="1200" baseline="0" dirty="0">
                <a:solidFill>
                  <a:schemeClr val="tx1"/>
                </a:solidFill>
                <a:latin typeface="Times New Roman" pitchFamily="-110" charset="0"/>
                <a:ea typeface="+mn-ea"/>
                <a:cs typeface="+mn-cs"/>
              </a:rPr>
              <a:t>Đến năm 1964, IBM đã nắm vững thị trường máy tính với 7000 dòng máy. Trong năm đó, IBM đã công bố hệ thống / 360, một dòng sản phẩm máy tính mới. Mặc dù bản thân tuyên bố không có gì đáng ngạc nhiên, nó chứa một số tin tức không vui đối với khách hàng hiện tại của IBM: dòng sản phẩm 360 không tương thích với các máy IBM cũ hơn. Do đó, việc chuyển sang 360 sẽ là khó khăn cho cơ sở khách hàng hiện tại. Đây là một bước đi táo bạo của IBM, nhưng IBM cảm thấy cần thiết phải loại bỏ một số khó khăn của kiến ​​trúc 7000 và tạo ra một hệ thống có khả năng phát triển với công nghệ mạch tích hợp mới [PADE81, GIFF87]. Chiến lược chi trả cả về tài chính và kỹ thuật. 360 là sự thành công của thập kỷ này và đã củng cố cho IBM như một nhà cung cấp máy tính chiếm ưu thế, với thị phần trên 70%. Và, với một số sửa đổi và mở rộng, kiến ​​trúc của 360 vẫn còn cho đến ngày nay kiến ​​trúc máy tính lớn của IBM. Các ví dụ sử dụng kiến ​​trúc này có thể được tìm thấy trong văn bản này.</a:t>
            </a:r>
          </a:p>
          <a:p>
            <a:r>
              <a:rPr kumimoji="1" lang="vi-VN" sz="1200" kern="1200" baseline="0" dirty="0">
                <a:solidFill>
                  <a:schemeClr val="tx1"/>
                </a:solidFill>
                <a:latin typeface="Times New Roman" pitchFamily="-110" charset="0"/>
                <a:ea typeface="+mn-ea"/>
                <a:cs typeface="+mn-cs"/>
              </a:rPr>
              <a:t>Hệ thống / 360 là gia đình máy tính được kế hoạch đầu tiên của ngành công nghiệp này. Gia đình đã trải qua một loạt các hoạt động và chi phí. Bảng 2.4 cho biết một số đặc điểm chính của các mô hình khác nhau trong năm 1965 (mỗi thành viên trong gia đình được phân biệt bằng một số mô hình). Các mô hình tương thích theo nghĩa một chương trình viết cho một mô hình có thể được thực hiện bởi một mô hình khác trong chuỗi, chỉ với một sự khác biệt về thời gian cần thực hiện.</a:t>
            </a:r>
          </a:p>
          <a:p>
            <a:r>
              <a:rPr kumimoji="1" lang="vi-VN" sz="1200" kern="1200" baseline="0" dirty="0">
                <a:solidFill>
                  <a:schemeClr val="tx1"/>
                </a:solidFill>
                <a:latin typeface="Times New Roman" pitchFamily="-110" charset="0"/>
                <a:ea typeface="+mn-ea"/>
                <a:cs typeface="+mn-cs"/>
              </a:rPr>
              <a:t>Khái niệm về một gia đình của các máy tính tương thích vừa mới lạ vừa thành công. Một khách hàng có yêu cầu khiêm tốn và ngân sách để phù hợp có thể bắt đầu bằng Model 30 tương đối rẻ. Sau đó, nếu nhu cầu của khách hàng tăng lên, có thể nâng cấp lên một máy nhanh hơn với bộ nhớ nhiều hơn mà không phải hy sinh đầu tư vào phần mềm đã phát triển. Các đặc điểm của một gia đình như sau:</a:t>
            </a:r>
          </a:p>
          <a:p>
            <a:r>
              <a:rPr kumimoji="1" lang="vi-VN" sz="1200" kern="1200" baseline="0" dirty="0">
                <a:solidFill>
                  <a:schemeClr val="tx1"/>
                </a:solidFill>
                <a:latin typeface="Times New Roman" pitchFamily="-110" charset="0"/>
                <a:ea typeface="+mn-ea"/>
                <a:cs typeface="+mn-cs"/>
              </a:rPr>
              <a:t>• Bộ hướng dẫn tương tự hoặc giống hệt nhau: Trong nhiều trường hợp, cùng một bộ hướng dẫn máy đều được hỗ trợ trên tất cả các thành viên trong gia đình. Do đó, một chương trình thực hiện trên một máy cũng sẽ thực hiện trên bất kỳ máy nào khác. Trong một số trường hợp, phần dưới của gia đình có bộ chỉ dẫn là tập con của phần trên của gia đình. Điều này có nghĩa là các chương trình có thể di chuyển lên nhưng không xuống.</a:t>
            </a:r>
          </a:p>
          <a:p>
            <a:r>
              <a:rPr kumimoji="1" lang="vi-VN" sz="1200" kern="1200" baseline="0" dirty="0">
                <a:solidFill>
                  <a:schemeClr val="tx1"/>
                </a:solidFill>
                <a:latin typeface="Times New Roman" pitchFamily="-110" charset="0"/>
                <a:ea typeface="+mn-ea"/>
                <a:cs typeface="+mn-cs"/>
              </a:rPr>
              <a:t>• Hệ điều hành tương tự hoặc hệ điều hành giống hệt nhau: Hệ điều hành cơ bản tương tự có sẵn cho tất cả các thành viên trong gia đình. Trong một số trường hợp, các tính năng bổ sung được thêm vào các thành viên cấp cao hơn.</a:t>
            </a:r>
          </a:p>
          <a:p>
            <a:r>
              <a:rPr kumimoji="1" lang="vi-VN" sz="1200" kern="1200" baseline="0" dirty="0">
                <a:solidFill>
                  <a:schemeClr val="tx1"/>
                </a:solidFill>
                <a:latin typeface="Times New Roman" pitchFamily="-110" charset="0"/>
                <a:ea typeface="+mn-ea"/>
                <a:cs typeface="+mn-cs"/>
              </a:rPr>
              <a:t>• Tốc độ gia tăng: Tốc độ thực hiện chỉ dẫn tăng lên từ các thành viên gia đình từ thấp đến cao.</a:t>
            </a:r>
          </a:p>
          <a:p>
            <a:r>
              <a:rPr kumimoji="1" lang="vi-VN" sz="1200" kern="1200" baseline="0" dirty="0">
                <a:solidFill>
                  <a:schemeClr val="tx1"/>
                </a:solidFill>
                <a:latin typeface="Times New Roman" pitchFamily="-110" charset="0"/>
                <a:ea typeface="+mn-ea"/>
                <a:cs typeface="+mn-cs"/>
              </a:rPr>
              <a:t>• Số cổng I / O tăng lên: Số cổng I / O gia tăng từ các thành viên gia đình từ thấp đến cao.</a:t>
            </a:r>
          </a:p>
          <a:p>
            <a:r>
              <a:rPr kumimoji="1" lang="vi-VN" sz="1200" kern="1200" baseline="0" dirty="0">
                <a:solidFill>
                  <a:schemeClr val="tx1"/>
                </a:solidFill>
                <a:latin typeface="Times New Roman" pitchFamily="-110" charset="0"/>
                <a:ea typeface="+mn-ea"/>
                <a:cs typeface="+mn-cs"/>
              </a:rPr>
              <a:t>• Tăng dung lượng bộ nhớ: Kích thước của bộ nhớ chính tăng lên từ các thành viên gia đình từ thấp đến cao.</a:t>
            </a:r>
          </a:p>
          <a:p>
            <a:r>
              <a:rPr kumimoji="1" lang="vi-VN" sz="1200" kern="1200" baseline="0" dirty="0">
                <a:solidFill>
                  <a:schemeClr val="tx1"/>
                </a:solidFill>
                <a:latin typeface="Times New Roman" pitchFamily="-110" charset="0"/>
                <a:ea typeface="+mn-ea"/>
                <a:cs typeface="+mn-cs"/>
              </a:rPr>
              <a:t>• Chi phí gia tăng: Tại một thời điểm nhất định, chi phí của một hệ thống gia tăng từ các thành viên gia đình từ thấp lên cao.</a:t>
            </a:r>
          </a:p>
          <a:p>
            <a:r>
              <a:rPr kumimoji="1" lang="vi-VN" sz="1200" kern="1200" baseline="0" dirty="0">
                <a:solidFill>
                  <a:schemeClr val="tx1"/>
                </a:solidFill>
                <a:latin typeface="Times New Roman" pitchFamily="-110" charset="0"/>
                <a:ea typeface="+mn-ea"/>
                <a:cs typeface="+mn-cs"/>
              </a:rPr>
              <a:t>Một khái niệm gia đình như thế nào được thực hiện như thế nào? Sự khác biệt đã đạt được dựa trên ba yếu tố: tốc độ cơ bản, kích thước và mức độ đồng thời [STEV64]. Ví dụ, tốc độ lớn hơn trong việc thực hiện một lệnh nhất định có thể thu được bằng cách sử dụng các mạch điện phức tạp hơn trong ALU, cho phép thực hiện song song. Một cách khác để tăng tốc độ là tăng chiều rộng của đường dẫn dữ liệu giữa bộ nhớ chính và CPU. Trên Mẫu 30, chỉ có thể lấy ra 1 byte (8 bit) từ bộ nhớ chính cùng một lúc, trong khi đó có thể lấy 8 byte vào Model 75.</a:t>
            </a:r>
          </a:p>
          <a:p>
            <a:r>
              <a:rPr kumimoji="1" lang="vi-VN" sz="1200" kern="1200" baseline="0" dirty="0">
                <a:solidFill>
                  <a:schemeClr val="tx1"/>
                </a:solidFill>
                <a:latin typeface="Times New Roman" pitchFamily="-110" charset="0"/>
                <a:ea typeface="+mn-ea"/>
                <a:cs typeface="+mn-cs"/>
              </a:rPr>
              <a:t>Hệ thống / 360 không chỉ quyết định tiến trình tương lai của IBM mà còn ảnh hưởng sâu sắc đến toàn bộ ngành. Nhiều tính năng của nó đã trở thành tiêu chuẩn</a:t>
            </a:r>
            <a:endParaRPr kumimoji="1" lang="en-GB"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By 1964, IBM had a firm grip on the computer market with its 7000 series of machines. In that year, IBM announced the System/360, a new family of computer products. Although the announcement itself was no surprise, it contained some unpleasant news for current IBM customers: the 360 product line was incompatible with older IBM machines. Thus, the transition to the 360 would be difficult for the current customer base. This was a bold step by IBM, but one IBM felt  was necessary to break out of some of the constraints of the 7000 architecture and to produce a system capable of evolving with the new integrated circuit technology [PADE81, GIFF87]. The strategy paid off both financially and technically. The 360 was the success of the decade and cemented IBM as the overwhelmingly dominant computer vendor, with a market share above 70%. And, with some modifications and extensions, the architecture of the 360 remains to this day the architecture of IBM’s mainframe computers. Examples using this architecture can be found throughout this text.</a:t>
            </a:r>
          </a:p>
          <a:p>
            <a:r>
              <a:rPr kumimoji="1" lang="en-US" sz="1200" kern="1200" baseline="0" dirty="0">
                <a:solidFill>
                  <a:schemeClr val="tx1"/>
                </a:solidFill>
                <a:latin typeface="Times New Roman" pitchFamily="-110" charset="0"/>
                <a:ea typeface="+mn-ea"/>
                <a:cs typeface="+mn-cs"/>
              </a:rPr>
              <a:t>The System/360 was the industry’s first planned family of computers. The family covered a wide range of performance and cost. Table 2.4 indicates some of the key characteristics of the various models in 1965 (each member of the family is distinguished by a model number). The models were compatible in the sense that a program written for one model should be capable of being executed by another model in the series, with only a difference in the time it takes to execute.</a:t>
            </a:r>
          </a:p>
          <a:p>
            <a:r>
              <a:rPr kumimoji="1" lang="en-US" sz="1200" kern="1200" baseline="0" dirty="0">
                <a:solidFill>
                  <a:schemeClr val="tx1"/>
                </a:solidFill>
                <a:latin typeface="Times New Roman" pitchFamily="-110" charset="0"/>
                <a:ea typeface="+mn-ea"/>
                <a:cs typeface="+mn-cs"/>
              </a:rPr>
              <a:t>The concept of a family of compatible computers was both novel and extremely successful. A customer with modest requirements and a budget to match could start with the relatively inexpensive Model 30. Later, if the customer’s needs grew, it was possible to upgrade to a faster machine with more memory without sacrificing the investment in already-developed software. The characteristics of a family are as follows:</a:t>
            </a: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Similar or identical instruction set: </a:t>
            </a:r>
            <a:r>
              <a:rPr kumimoji="1" lang="en-US" sz="1200" b="0" kern="1200" baseline="0" dirty="0">
                <a:solidFill>
                  <a:schemeClr val="tx1"/>
                </a:solidFill>
                <a:latin typeface="Times New Roman" pitchFamily="-110" charset="0"/>
                <a:ea typeface="+mn-ea"/>
                <a:cs typeface="+mn-cs"/>
              </a:rPr>
              <a:t>In many cases, the exact same set of machine </a:t>
            </a:r>
            <a:r>
              <a:rPr kumimoji="1" lang="en-US" sz="1200" kern="1200" baseline="0" dirty="0">
                <a:solidFill>
                  <a:schemeClr val="tx1"/>
                </a:solidFill>
                <a:latin typeface="Times New Roman" pitchFamily="-110" charset="0"/>
                <a:ea typeface="+mn-ea"/>
                <a:cs typeface="+mn-cs"/>
              </a:rPr>
              <a:t>instructions is supported on all members of the family. Thus, a program that executes on one machine will also execute on any other. In some cases, the lower end of the family has an instruction set that is a subset of that of the top end of the family. This means that programs can move up but not down.</a:t>
            </a: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Similar or identical operating system: </a:t>
            </a:r>
            <a:r>
              <a:rPr kumimoji="1" lang="en-US" sz="1200" b="0" kern="1200" baseline="0" dirty="0">
                <a:solidFill>
                  <a:schemeClr val="tx1"/>
                </a:solidFill>
                <a:latin typeface="Times New Roman" pitchFamily="-110" charset="0"/>
                <a:ea typeface="+mn-ea"/>
                <a:cs typeface="+mn-cs"/>
              </a:rPr>
              <a:t>The same basic operating system is available for all family members. In some cases, additional features are added </a:t>
            </a:r>
            <a:r>
              <a:rPr kumimoji="1" lang="en-US" sz="1200" kern="1200" baseline="0" dirty="0">
                <a:solidFill>
                  <a:schemeClr val="tx1"/>
                </a:solidFill>
                <a:latin typeface="Times New Roman" pitchFamily="-110" charset="0"/>
                <a:ea typeface="+mn-ea"/>
                <a:cs typeface="+mn-cs"/>
              </a:rPr>
              <a:t>to the higher-end members.</a:t>
            </a: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Increasing speed: </a:t>
            </a:r>
            <a:r>
              <a:rPr kumimoji="1" lang="en-US" sz="1200" b="0" kern="1200" baseline="0" dirty="0">
                <a:solidFill>
                  <a:schemeClr val="tx1"/>
                </a:solidFill>
                <a:latin typeface="Times New Roman" pitchFamily="-110" charset="0"/>
                <a:ea typeface="+mn-ea"/>
                <a:cs typeface="+mn-cs"/>
              </a:rPr>
              <a:t>The rate of instruction execution increases in going from lower to higher family members. </a:t>
            </a:r>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Increasing number of I /O ports: </a:t>
            </a:r>
            <a:r>
              <a:rPr kumimoji="1" lang="en-US" sz="1200" b="0" kern="1200" baseline="0" dirty="0">
                <a:solidFill>
                  <a:schemeClr val="tx1"/>
                </a:solidFill>
                <a:latin typeface="Times New Roman" pitchFamily="-110" charset="0"/>
                <a:ea typeface="+mn-ea"/>
                <a:cs typeface="+mn-cs"/>
              </a:rPr>
              <a:t>The number of I/O ports increases in going from lower to higher family members. </a:t>
            </a:r>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Increasing memory size: </a:t>
            </a:r>
            <a:r>
              <a:rPr kumimoji="1" lang="en-US" sz="1200" b="0" kern="1200" baseline="0" dirty="0">
                <a:solidFill>
                  <a:schemeClr val="tx1"/>
                </a:solidFill>
                <a:latin typeface="Times New Roman" pitchFamily="-110" charset="0"/>
                <a:ea typeface="+mn-ea"/>
                <a:cs typeface="+mn-cs"/>
              </a:rPr>
              <a:t>The size of main memory increases in going from lower to higher family members. </a:t>
            </a:r>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Increasing cost: </a:t>
            </a:r>
            <a:r>
              <a:rPr kumimoji="1" lang="en-US" sz="1200" b="0" kern="1200" baseline="0" dirty="0">
                <a:solidFill>
                  <a:schemeClr val="tx1"/>
                </a:solidFill>
                <a:latin typeface="Times New Roman" pitchFamily="-110" charset="0"/>
                <a:ea typeface="+mn-ea"/>
                <a:cs typeface="+mn-cs"/>
              </a:rPr>
              <a:t>At a given point in time, the cost of a system increases in going from lower to higher family members.</a:t>
            </a:r>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How could such a family concept be implemented? Differences were achieved based on three factors: basic speed, size, and degree of simultaneity [STEV64]. For example, greater speed in the execution of a given instruction could be gained by the use of more complex circuitry in the ALU, allowing suboperations to be carried out in parallel. Another way of increasing speed was to increase the width of the data path between main memory and the CPU. On the Model 30, only 1 byte (8 bits) could be fetched from main memory at a time, whereas 8 bytes could be fetched at a time on the Model 75.</a:t>
            </a:r>
          </a:p>
          <a:p>
            <a:r>
              <a:rPr kumimoji="1" lang="en-US" sz="1200" kern="1200" baseline="0" dirty="0">
                <a:solidFill>
                  <a:schemeClr val="tx1"/>
                </a:solidFill>
                <a:latin typeface="Times New Roman" pitchFamily="-110" charset="0"/>
                <a:ea typeface="+mn-ea"/>
                <a:cs typeface="+mn-cs"/>
              </a:rPr>
              <a:t>The System/360 not only dictated the future course of IBM but also had a profound impact on the entire industry. Many of its features have become standard </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26</a:t>
            </a:fld>
            <a:endParaRPr lang="en-US" dirty="0"/>
          </a:p>
        </p:txBody>
      </p:sp>
    </p:spTree>
    <p:extLst>
      <p:ext uri="{BB962C8B-B14F-4D97-AF65-F5344CB8AC3E}">
        <p14:creationId xmlns:p14="http://schemas.microsoft.com/office/powerpoint/2010/main" val="40104070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vi-VN" sz="1200" kern="1200" baseline="0" dirty="0">
                <a:solidFill>
                  <a:schemeClr val="tx1"/>
                </a:solidFill>
                <a:latin typeface="Times New Roman" pitchFamily="-110" charset="0"/>
                <a:ea typeface="+mn-ea"/>
                <a:cs typeface="+mn-cs"/>
              </a:rPr>
              <a:t>Trong cùng năm mà IBM đã vận chuyển hệ thống / 360 đầu tiên của mình, một lô hàng đầu tiên quan trọng đã xảy ra: PDP-8 từ Digital Equipment Corporation (DEC). Vào thời điểm máy tính trung bình yêu cầu một phòng máy lạnh, chiếc PDP-8 (được gọi là minicomputer của ngành công nghiệp, sau bộ váy ngắn trong ngày) đủ nhỏ để có thể đặt trên đầu của phòng thí nghiệm hoặc được lắp vào thiết bị khác. Nó không thể làm được tất cả mọi thứ mà máy tính lớn có thể, nhưng với giá 16.000 USD, nó đủ rẻ để mỗi kỹ thuật viên phòng thí nghiệm có. Ngược lại, hệ thống / 360 loạt các máy tính lớn được giới thiệu chỉ một vài tháng trước khi chi phí hàng trăm ngàn đô la.</a:t>
            </a:r>
          </a:p>
          <a:p>
            <a:r>
              <a:rPr kumimoji="1" lang="vi-VN" sz="1200" kern="1200" baseline="0" dirty="0">
                <a:solidFill>
                  <a:schemeClr val="tx1"/>
                </a:solidFill>
                <a:latin typeface="Times New Roman" pitchFamily="-110" charset="0"/>
                <a:ea typeface="+mn-ea"/>
                <a:cs typeface="+mn-cs"/>
              </a:rPr>
              <a:t>Chi phí thấp và kích thước nhỏ của PDP-8 cho phép một nhà sản xuất khác mua PDP-8 và tích hợp nó vào một hệ thống tổng thể để bán lại. Các nhà sản xuất khác được biết đến như các nhà sản xuất thiết bị gốc (OEM), và thị trường OEM đã trở thành và vẫn là một phân khúc chính của thị trường máy tính.</a:t>
            </a:r>
          </a:p>
          <a:p>
            <a:r>
              <a:rPr kumimoji="1" lang="vi-VN" sz="1200" kern="1200" baseline="0" dirty="0">
                <a:solidFill>
                  <a:schemeClr val="tx1"/>
                </a:solidFill>
                <a:latin typeface="Times New Roman" pitchFamily="-110" charset="0"/>
                <a:ea typeface="+mn-ea"/>
                <a:cs typeface="+mn-cs"/>
              </a:rPr>
              <a:t>PDP-8 là một hit ngay lập tức và làm cho tài sản của DEC. Máy này và các thành viên khác của gia đình PDP-8 đã theo sau nó (xem Bảng 2.5) đạt được tình trạng sản xuất trước đây dành cho các máy tính IBM, với khoảng 50.000 máy được bán trong vòng 12 năm tiếp theo. Theo như lịch sử chính thức của DEC, PDP-8 đã "thiết lập khái niệm về máy tính mini, dẫn tới ngành công nghiệp trị giá nhiều tỷ đô la". Nó cũng đã thiết lập DEC là nhà cung cấp máy tính mini số một, và đến thời điểm PDP-8 đã đạt được sự kết thúc của cuộc sống hữu ích của nó, tháng mười hai là nhà sản xuất máy tính số hai, sau IBM.</a:t>
            </a:r>
            <a:endParaRPr kumimoji="1" lang="en-GB"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In the same year that IBM shipped its first System/360, another momentous first shipment occurred: PDP-8 from Digital Equipment Corporation (DEC). At a time when the average computer required an air conditioned room, the PDP-8 (dubbed a minicomputer by the industry, after the miniskirt of the day) was small enough that it could be placed on top of a lab bench or be built into other equipment. It could not do everything the mainframe could, but at $16,000, it was cheap enough for each lab technician to have one. In contrast, the System/360 series of mainframe computers introduced just a few months before cost hundreds of thousands of dollars.</a:t>
            </a:r>
          </a:p>
          <a:p>
            <a:r>
              <a:rPr kumimoji="1" lang="en-US" sz="1200" kern="1200" baseline="0" dirty="0">
                <a:solidFill>
                  <a:schemeClr val="tx1"/>
                </a:solidFill>
                <a:latin typeface="Times New Roman" pitchFamily="-110" charset="0"/>
                <a:ea typeface="+mn-ea"/>
                <a:cs typeface="+mn-cs"/>
              </a:rPr>
              <a:t>The low cost and small size of the PDP-8 enabled another manufacturer to purchase a PDP-8 and integrate it into a total system for resale. These other manufacturers came to be known as </a:t>
            </a:r>
            <a:r>
              <a:rPr kumimoji="1" lang="en-US" sz="1200" b="1" kern="1200" baseline="0" dirty="0">
                <a:solidFill>
                  <a:schemeClr val="tx1"/>
                </a:solidFill>
                <a:latin typeface="Times New Roman" pitchFamily="-110" charset="0"/>
                <a:ea typeface="+mn-ea"/>
                <a:cs typeface="+mn-cs"/>
              </a:rPr>
              <a:t>original equipment manufacturers (OEMs), </a:t>
            </a:r>
            <a:r>
              <a:rPr kumimoji="1" lang="en-US" sz="1200" b="0" kern="1200" baseline="0" dirty="0">
                <a:solidFill>
                  <a:schemeClr val="tx1"/>
                </a:solidFill>
                <a:latin typeface="Times New Roman" pitchFamily="-110" charset="0"/>
                <a:ea typeface="+mn-ea"/>
                <a:cs typeface="+mn-cs"/>
              </a:rPr>
              <a:t>and the </a:t>
            </a:r>
            <a:r>
              <a:rPr kumimoji="1" lang="en-US" sz="1200" kern="1200" baseline="0" dirty="0">
                <a:solidFill>
                  <a:schemeClr val="tx1"/>
                </a:solidFill>
                <a:latin typeface="Times New Roman" pitchFamily="-110" charset="0"/>
                <a:ea typeface="+mn-ea"/>
                <a:cs typeface="+mn-cs"/>
              </a:rPr>
              <a:t>OEM market became and remains a major segment of the computer marketplace.</a:t>
            </a:r>
          </a:p>
          <a:p>
            <a:r>
              <a:rPr kumimoji="1" lang="en-US" sz="1200" kern="1200" baseline="0" dirty="0">
                <a:solidFill>
                  <a:schemeClr val="tx1"/>
                </a:solidFill>
                <a:latin typeface="Times New Roman" pitchFamily="-110" charset="0"/>
                <a:ea typeface="+mn-ea"/>
                <a:cs typeface="+mn-cs"/>
              </a:rPr>
              <a:t>The PDP-8 was an immediate hit and made DEC’s fortune. This machine and other members of the PDP-8 family that followed it (see Table 2.5) achieved a production status formerly reserved for IBM computers, with about 50,000 machines sold over the next dozen years. As DEC’s official history puts it, the PDP-8 “ established the concept of minicomputers, leading the way to a multibillion dollar industry.” It also established DEC as the number one minicomputer vendor, and, by the time the PDP-8 had reached the end of its useful life, DEC was the number two computer  manufacturer, behind IBM.</a:t>
            </a:r>
          </a:p>
          <a:p>
            <a:endParaRPr kumimoji="1" lang="en-US" sz="1200" kern="1200" baseline="0" dirty="0">
              <a:solidFill>
                <a:schemeClr val="tx1"/>
              </a:solidFill>
              <a:latin typeface="Times New Roman" pitchFamily="-110"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27</a:t>
            </a:fld>
            <a:endParaRPr lang="en-US" dirty="0"/>
          </a:p>
        </p:txBody>
      </p:sp>
    </p:spTree>
    <p:extLst>
      <p:ext uri="{BB962C8B-B14F-4D97-AF65-F5344CB8AC3E}">
        <p14:creationId xmlns:p14="http://schemas.microsoft.com/office/powerpoint/2010/main" val="5665692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6CBC27-C47F-FE4C-AAB2-D4E8A3D6C6BF}" type="slidenum">
              <a:rPr lang="en-US"/>
              <a:pPr/>
              <a:t>28</a:t>
            </a:fld>
            <a:endParaRPr lang="en-US" dirty="0"/>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r>
              <a:rPr kumimoji="1" lang="vi-VN" sz="1200" kern="1200" baseline="0" dirty="0">
                <a:solidFill>
                  <a:schemeClr val="tx1"/>
                </a:solidFill>
                <a:latin typeface="Times New Roman" pitchFamily="-110" charset="0"/>
                <a:ea typeface="+mn-ea"/>
                <a:cs typeface="+mn-cs"/>
              </a:rPr>
              <a:t>Trái ngược với kiến trúc chuyển mạch trung tâm (hình 2.5) mà IBM sử dụng trên các hệ thống 700/7000 và 360 của mình, các mô hình PDP-8 sau đó đã sử dụng một cấu trúc gần như phổ quát đối với các máy vi tính: cấu trúc bus. Điều này được minh họa trong Hình 2.9. Bus PDP-8, được gọi là Omnibus, bao gồm 96 đường dẫn tín hiệu riêng biệt, được sử dụng để thực hiện kiểm soát, địa chỉ và các tín hiệu dữ liệu. Bởi vì tất cả các thành phần hệ thống chia sẻ một tập hợp chung các đường dẫn tín hiệu, việc sử dụng chúng có thể được kiểm soát bởi CPU. Kiến trúc này rất linh hoạt, cho phép các mô đun được cắm vào </a:t>
            </a:r>
            <a:r>
              <a:rPr kumimoji="1" lang="en-GB" sz="1200" kern="1200" baseline="0" dirty="0">
                <a:solidFill>
                  <a:schemeClr val="tx1"/>
                </a:solidFill>
                <a:latin typeface="Times New Roman" pitchFamily="-110" charset="0"/>
                <a:ea typeface="+mn-ea"/>
                <a:cs typeface="+mn-cs"/>
              </a:rPr>
              <a:t>bus </a:t>
            </a:r>
            <a:r>
              <a:rPr kumimoji="1" lang="vi-VN" sz="1200" kern="1200" baseline="0" dirty="0">
                <a:solidFill>
                  <a:schemeClr val="tx1"/>
                </a:solidFill>
                <a:latin typeface="Times New Roman" pitchFamily="-110" charset="0"/>
                <a:ea typeface="+mn-ea"/>
                <a:cs typeface="+mn-cs"/>
              </a:rPr>
              <a:t>để tạo ra các cấu hình khác nhau.</a:t>
            </a:r>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In contrast to the central-switched architecture (Figure 2.5) used by IBM on its 700/7000 and 360 systems, later models of the PDP-8 used a structure that is now virtually universal for microcomputers: the bus structure. This is illustrated in Figure 2.9. The PDP-8 bus, called the Omnibus, consists of 96 separate signal paths, used to carry control, address, and data signals. Because all system components share a common set of signal paths, their use can be controlled by the CPU. This architecture is highly flexible, allowing modules to be plugged into the bus to create various configurations.</a:t>
            </a:r>
            <a:endParaRPr lang="en-GB" dirty="0"/>
          </a:p>
        </p:txBody>
      </p:sp>
    </p:spTree>
    <p:extLst>
      <p:ext uri="{BB962C8B-B14F-4D97-AF65-F5344CB8AC3E}">
        <p14:creationId xmlns:p14="http://schemas.microsoft.com/office/powerpoint/2010/main" val="42899580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vi-VN" sz="1200" kern="1200" baseline="0" dirty="0">
                <a:solidFill>
                  <a:schemeClr val="tx1"/>
                </a:solidFill>
                <a:latin typeface="Times New Roman" pitchFamily="-110" charset="0"/>
                <a:ea typeface="+mn-ea"/>
                <a:cs typeface="+mn-cs"/>
              </a:rPr>
              <a:t>Ngoài thế hệ thứ ba, có ít sự đồng thuận chung hơn về việc xác định các thế hệ máy tính. Bảng 2.2 cho thấy đã có một số thế hệ sau, dựa trên những tiến bộ trong công nghệ mạch tích hợp. Với sự ra đời của sự tích hợp quy mô lớn (LSI), hơn 1000 linh kiện có thể được đặt trên một mạch tích hợp đơn chip. Tích hợp rất lớn (VLSI) đạt được hơn 10.000 thành phần cho mỗi chip, trong khi các chip tích hợp siêu lớn (ULSI) hiện tại có thể chứa hơn một tỷ thành phần.</a:t>
            </a:r>
          </a:p>
          <a:p>
            <a:r>
              <a:rPr kumimoji="1" lang="vi-VN" sz="1200" kern="1200" baseline="0" dirty="0">
                <a:solidFill>
                  <a:schemeClr val="tx1"/>
                </a:solidFill>
                <a:latin typeface="Times New Roman" pitchFamily="-110" charset="0"/>
                <a:ea typeface="+mn-ea"/>
                <a:cs typeface="+mn-cs"/>
              </a:rPr>
              <a:t>Với tốc độ công nghệ nhanh, tốc độ giới thiệu sản phẩm mới, tầm quan trọng của phần mềm và truyền thông cũng như phần cứng, việc phân loại theo thế hệ trở nên không rõ ràng và ít có ý nghĩa. Có thể nói rằng việc áp dụng thương mại các phát triển mới đã dẫn đến một sự thay đổi lớn vào đầu những năm 1970 và kết quả của những thay đổi này vẫn đang được nghiên cứu. Trong phần này, chúng tôi đề cập đến hai trong số những kết quả quan trọng nhất.</a:t>
            </a:r>
            <a:endParaRPr kumimoji="1" lang="en-GB"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Beyond the third generation there is less general agreement on defining generations of computers. Table 2.2 suggests that there have been a number of later generations, based on advances in integrated circuit technology. With the introduction of large-scale integration (LSI), more than 1000 components can be placed on a single integrated circuit chip. Very-large-scale integration (VLSI) achieved more than 10,000 components per chip, while current ultra-large-scale integration (ULSI) chips can contain more than one billion components. </a:t>
            </a:r>
          </a:p>
          <a:p>
            <a:r>
              <a:rPr kumimoji="1" lang="en-US" sz="1200" kern="1200" baseline="0" dirty="0">
                <a:solidFill>
                  <a:schemeClr val="tx1"/>
                </a:solidFill>
                <a:latin typeface="Times New Roman" pitchFamily="-110" charset="0"/>
                <a:ea typeface="+mn-ea"/>
                <a:cs typeface="+mn-cs"/>
              </a:rPr>
              <a:t>With the rapid pace of technology, the high rate of introduction of new products, and the importance of software and communications as well as hardware, the classification by generation becomes less clear and less meaningful. It could be said that the commercial application of new developments resulted in a major change in the early 1970s and that the results of these changes are still being worked out. In this section, we mention two of the most important of these results.</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29</a:t>
            </a:fld>
            <a:endParaRPr lang="en-US" dirty="0"/>
          </a:p>
        </p:txBody>
      </p:sp>
    </p:spTree>
    <p:extLst>
      <p:ext uri="{BB962C8B-B14F-4D97-AF65-F5344CB8AC3E}">
        <p14:creationId xmlns:p14="http://schemas.microsoft.com/office/powerpoint/2010/main" val="37000162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775837-BA97-264F-BC10-02C45904A722}" type="slidenum">
              <a:rPr lang="en-US"/>
              <a:pPr/>
              <a:t>31</a:t>
            </a:fld>
            <a:endParaRPr lang="en-US" dirty="0"/>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r>
              <a:rPr kumimoji="1" lang="vi-VN" sz="1200" kern="1200" baseline="0" dirty="0">
                <a:solidFill>
                  <a:schemeClr val="tx1"/>
                </a:solidFill>
                <a:latin typeface="Times New Roman" pitchFamily="-110" charset="0"/>
                <a:ea typeface="+mn-ea"/>
                <a:cs typeface="+mn-cs"/>
              </a:rPr>
              <a:t>Ứng dụng đầu tiên của công nghệ mạch tích hợp vào máy tính là xây dựng bộ vi xử lý (đơn vị điều khiển và số học và đơn vị logic) ra khỏi các chip mạch tích hợp. Nhưng cũng nhận thấy rằng cùng một công nghệ này có thể được sử dụng để tạo ra những ký ức.</a:t>
            </a:r>
          </a:p>
          <a:p>
            <a:r>
              <a:rPr kumimoji="1" lang="vi-VN" sz="1200" kern="1200" baseline="0" dirty="0">
                <a:solidFill>
                  <a:schemeClr val="tx1"/>
                </a:solidFill>
                <a:latin typeface="Times New Roman" pitchFamily="-110" charset="0"/>
                <a:ea typeface="+mn-ea"/>
                <a:cs typeface="+mn-cs"/>
              </a:rPr>
              <a:t>Trong những năm 1950 và 1960, hầu hết bộ nhớ máy tính được xây dựng từ các vòng kim loại nhỏ, mỗi đường kính khoảng 16,5 cm. Những chiếc nhẫn này được xâu lên trên các lưới dây nhỏ treo trên màn hình nhỏ bên trong máy tính. Magnetized một chiều, một vòng (gọi là một lõi) đại diện cho một; từ hóa theo cách khác, nó đứng cho một số không. Bộ nhớ từ lõi khá nhanh; mất ít nhất là một phần triệu giây để đọc một chút lưu trữ trong bộ nhớ. Nhưng nó là tốn kém, cồng kềnh, và sử dụng dữ liệu huỷ diệt: Hành động đơn giản để đọc một lõi đã xóa dữ liệu được lưu trữ trong đó. Vì vậy, cần thiết phải cài đặt các mạch để phục hồi dữ liệu ngay khi nó đã được trích xuất.</a:t>
            </a:r>
          </a:p>
          <a:p>
            <a:r>
              <a:rPr kumimoji="1" lang="vi-VN" sz="1200" kern="1200" baseline="0" dirty="0">
                <a:solidFill>
                  <a:schemeClr val="tx1"/>
                </a:solidFill>
                <a:latin typeface="Times New Roman" pitchFamily="-110" charset="0"/>
                <a:ea typeface="+mn-ea"/>
                <a:cs typeface="+mn-cs"/>
              </a:rPr>
              <a:t>Sau đó, vào năm 1970, Fairchild sản xuất bộ nhớ bán dẫn tương đối dung tích tương đối cao. Chip này, về kích thước của một lõi đơn, có thể chứa 256 bit bộ nhớ. Nó không phá hủy và nhanh hơn lõi. Chỉ mất 70 phần trăm giây để đọc một </a:t>
            </a:r>
            <a:r>
              <a:rPr kumimoji="1" lang="en-GB" sz="1200" kern="1200" baseline="0" dirty="0">
                <a:solidFill>
                  <a:schemeClr val="tx1"/>
                </a:solidFill>
                <a:latin typeface="Times New Roman" pitchFamily="-110" charset="0"/>
                <a:ea typeface="+mn-ea"/>
                <a:cs typeface="+mn-cs"/>
              </a:rPr>
              <a:t>bit</a:t>
            </a:r>
            <a:r>
              <a:rPr kumimoji="1" lang="vi-VN" sz="1200" kern="1200" baseline="0" dirty="0">
                <a:solidFill>
                  <a:schemeClr val="tx1"/>
                </a:solidFill>
                <a:latin typeface="Times New Roman" pitchFamily="-110" charset="0"/>
                <a:ea typeface="+mn-ea"/>
                <a:cs typeface="+mn-cs"/>
              </a:rPr>
              <a:t>. Tuy nhiên, chi phí cho mỗi bit là cao hơn so với của lõi.</a:t>
            </a:r>
          </a:p>
          <a:p>
            <a:r>
              <a:rPr kumimoji="1" lang="vi-VN" sz="1200" kern="1200" baseline="0" dirty="0">
                <a:solidFill>
                  <a:schemeClr val="tx1"/>
                </a:solidFill>
                <a:latin typeface="Times New Roman" pitchFamily="-110" charset="0"/>
                <a:ea typeface="+mn-ea"/>
                <a:cs typeface="+mn-cs"/>
              </a:rPr>
              <a:t>Vào năm 1974, một sự kiện xảy ra: Giá mỗi bit bộ nhớ bán dẫn giảm xuống dưới mức giá mỗi bit bộ nhớ chính. Sau đó, đã có sự suy giảm liên tục và nhanh chóng trong chi phí bộ nhớ kèm theo sự gia tăng tương ứng mật độ bộ nhớ vật lý. Điều này dẫn đến việc các máy nhỏ hơn và nhanh hơn với bộ nhớ lớn hơn và đắt hơn chỉ từ vài năm trước đó. Sự phát triển của công nghệ bộ nhớ, cùng với sự phát triển của công nghệ bộ xử lý sẽ được thảo luận tiếp theo, đã thay đổi bản chất của máy tính trong chưa đầy một thập kỷ. Mặc dù các máy tính cồng kềnh, đắt tiền vẫn là một phần của phong cảnh, máy tính cũng đã được đưa tới "người dùng cuối" bằng máy văn phòng và máy tính cá nhân. Kể từ năm 1970, bộ nhớ bán dẫn đã trải qua 13 thế hệ: 1K, 4K, 16K, 64K, 256K, 1M, 4M, 16M, 64M, 256M, 1G, 4G, và, như 16GB trên một con chip = 210, 1M = 220, 1G = 230). Mỗi thế hệ đã cung cấp gấp bốn lần mật độ lưu trữ của thế hệ trước, cùng với chi phí giảm mỗi bit và thời gian truy cập giảm.</a:t>
            </a:r>
            <a:endParaRPr kumimoji="1" lang="en-GB"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 first application of integrated circuit technology  to computers was construction of the processor (the control unit and the arithmetic and logic unit) out of integrated circuit chips. But it was also found that this same technology could be used to construct memories. </a:t>
            </a:r>
          </a:p>
          <a:p>
            <a:r>
              <a:rPr kumimoji="1" lang="en-US" sz="1200" kern="1200" baseline="0" dirty="0">
                <a:solidFill>
                  <a:schemeClr val="tx1"/>
                </a:solidFill>
                <a:latin typeface="Times New Roman" pitchFamily="-110" charset="0"/>
                <a:ea typeface="+mn-ea"/>
                <a:cs typeface="+mn-cs"/>
              </a:rPr>
              <a:t>In the 1950s and 1960s, most computer memory was constructed from tiny rings of ferromagnetic material, each about a sixteenth of an inch in diameter. These rings were strung up on grids of fine wires suspended on small screens inside the  computer. Magnetized one way, a ring (called a </a:t>
            </a:r>
            <a:r>
              <a:rPr kumimoji="1" lang="en-US" sz="1200" i="1" kern="1200" baseline="0" dirty="0">
                <a:solidFill>
                  <a:schemeClr val="tx1"/>
                </a:solidFill>
                <a:latin typeface="Times New Roman" pitchFamily="-110" charset="0"/>
                <a:ea typeface="+mn-ea"/>
                <a:cs typeface="+mn-cs"/>
              </a:rPr>
              <a:t>core) represented a one; magnetized </a:t>
            </a:r>
            <a:r>
              <a:rPr kumimoji="1" lang="en-US" sz="1200" kern="1200" baseline="0" dirty="0">
                <a:solidFill>
                  <a:schemeClr val="tx1"/>
                </a:solidFill>
                <a:latin typeface="Times New Roman" pitchFamily="-110" charset="0"/>
                <a:ea typeface="+mn-ea"/>
                <a:cs typeface="+mn-cs"/>
              </a:rPr>
              <a:t>the other way, it stood for a zero. Magnetic-core memory was rather fast; it took as little as a millionth of a second to read a bit stored in memory. But it was expensive, bulky, and used destructive readout: The simple act of reading a core erased the data stored in it. It was therefore necessary to install circuits to restore the data as soon as it had been extracted. </a:t>
            </a:r>
          </a:p>
          <a:p>
            <a:r>
              <a:rPr kumimoji="1" lang="en-US" sz="1200" kern="1200" baseline="0" dirty="0">
                <a:solidFill>
                  <a:schemeClr val="tx1"/>
                </a:solidFill>
                <a:latin typeface="Times New Roman" pitchFamily="-110" charset="0"/>
                <a:ea typeface="+mn-ea"/>
                <a:cs typeface="+mn-cs"/>
              </a:rPr>
              <a:t>Then, in 1970, Fairchild produced the first relatively capacious semiconductor memory. This chip, about the size of a single core, could hold 256 bits of memory. It was nondestructive and much faster than core. It took only 70 billionths of a second to read a bit. However, the cost per bit was higher than for that of core. </a:t>
            </a:r>
          </a:p>
          <a:p>
            <a:r>
              <a:rPr kumimoji="1" lang="en-US" sz="1200" kern="1200" baseline="0" dirty="0">
                <a:solidFill>
                  <a:schemeClr val="tx1"/>
                </a:solidFill>
                <a:latin typeface="Times New Roman" pitchFamily="-110" charset="0"/>
                <a:ea typeface="+mn-ea"/>
                <a:cs typeface="+mn-cs"/>
              </a:rPr>
              <a:t>In 1974, a seminal event occurred: The price per bit of semiconductor memory dropped below the price per bit of core memory. Following this, there has been a continuing and rapid decline in memory cost accompanied by a corresponding increase in physical memory density. This has led the way to smaller, faster machines with memory sizes of larger and more expensive machines from just a few years earlier.  Developments in memory technology, together with developments in processor technology to be discussed next, changed the nature of computers in less than a decade. Although bulky, expensive computers remain a part of the landscape, the computer has also been brought out to the “end user,” with office machines and personal computers. Since 1970, semiconductor memory has been through 13 generations: 1K, 4K, 16K, 64K, 256K, 1M, 4M, 16M, 64M, 256M, 1G, 4G, and, as of this writing, 16 </a:t>
            </a:r>
            <a:r>
              <a:rPr kumimoji="1" lang="en-US" sz="1200" kern="1200" baseline="0" dirty="0" err="1">
                <a:solidFill>
                  <a:schemeClr val="tx1"/>
                </a:solidFill>
                <a:latin typeface="Times New Roman" pitchFamily="-110" charset="0"/>
                <a:ea typeface="+mn-ea"/>
                <a:cs typeface="+mn-cs"/>
              </a:rPr>
              <a:t>Gbits</a:t>
            </a:r>
            <a:r>
              <a:rPr kumimoji="1" lang="en-US" sz="1200" kern="1200" baseline="0" dirty="0">
                <a:solidFill>
                  <a:schemeClr val="tx1"/>
                </a:solidFill>
                <a:latin typeface="Times New Roman" pitchFamily="-110" charset="0"/>
                <a:ea typeface="+mn-ea"/>
                <a:cs typeface="+mn-cs"/>
              </a:rPr>
              <a:t> on a single chip (1K = 2</a:t>
            </a:r>
            <a:r>
              <a:rPr kumimoji="1" lang="en-US" sz="1200" kern="1200" baseline="30000" dirty="0">
                <a:solidFill>
                  <a:schemeClr val="tx1"/>
                </a:solidFill>
                <a:latin typeface="Times New Roman" pitchFamily="-110" charset="0"/>
                <a:ea typeface="+mn-ea"/>
                <a:cs typeface="+mn-cs"/>
              </a:rPr>
              <a:t>10</a:t>
            </a:r>
            <a:r>
              <a:rPr kumimoji="1" lang="en-US" sz="1200" kern="1200" baseline="0" dirty="0">
                <a:solidFill>
                  <a:schemeClr val="tx1"/>
                </a:solidFill>
                <a:latin typeface="Times New Roman" pitchFamily="-110" charset="0"/>
                <a:ea typeface="+mn-ea"/>
                <a:cs typeface="+mn-cs"/>
              </a:rPr>
              <a:t>, 1M = 2</a:t>
            </a:r>
            <a:r>
              <a:rPr kumimoji="1" lang="en-US" sz="1200" kern="1200" baseline="30000" dirty="0">
                <a:solidFill>
                  <a:schemeClr val="tx1"/>
                </a:solidFill>
                <a:latin typeface="Times New Roman" pitchFamily="-110" charset="0"/>
                <a:ea typeface="+mn-ea"/>
                <a:cs typeface="+mn-cs"/>
              </a:rPr>
              <a:t>20</a:t>
            </a:r>
            <a:r>
              <a:rPr kumimoji="1" lang="en-US" sz="1200" kern="1200" baseline="0" dirty="0">
                <a:solidFill>
                  <a:schemeClr val="tx1"/>
                </a:solidFill>
                <a:latin typeface="Times New Roman" pitchFamily="-110" charset="0"/>
                <a:ea typeface="+mn-ea"/>
                <a:cs typeface="+mn-cs"/>
              </a:rPr>
              <a:t>, 1G = 2</a:t>
            </a:r>
            <a:r>
              <a:rPr kumimoji="1" lang="en-US" sz="1200" kern="1200" baseline="30000" dirty="0">
                <a:solidFill>
                  <a:schemeClr val="tx1"/>
                </a:solidFill>
                <a:latin typeface="Times New Roman" pitchFamily="-110" charset="0"/>
                <a:ea typeface="+mn-ea"/>
                <a:cs typeface="+mn-cs"/>
              </a:rPr>
              <a:t>30</a:t>
            </a:r>
            <a:r>
              <a:rPr kumimoji="1" lang="en-US" sz="1200" kern="1200" baseline="0" dirty="0">
                <a:solidFill>
                  <a:schemeClr val="tx1"/>
                </a:solidFill>
                <a:latin typeface="Times New Roman" pitchFamily="-110" charset="0"/>
                <a:ea typeface="+mn-ea"/>
                <a:cs typeface="+mn-cs"/>
              </a:rPr>
              <a:t>). Each generation has provided four times the storage density of the previous generation, accompanied by declining cost per bit and declining access time.</a:t>
            </a:r>
            <a:endParaRPr lang="en-GB" dirty="0"/>
          </a:p>
        </p:txBody>
      </p:sp>
    </p:spTree>
    <p:extLst>
      <p:ext uri="{BB962C8B-B14F-4D97-AF65-F5344CB8AC3E}">
        <p14:creationId xmlns:p14="http://schemas.microsoft.com/office/powerpoint/2010/main" val="26086279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15914A-FB8D-7040-B9F1-BC6F3DDB3AB8}" type="slidenum">
              <a:rPr lang="en-US"/>
              <a:pPr/>
              <a:t>32</a:t>
            </a:fld>
            <a:endParaRPr lang="en-US" dirty="0"/>
          </a:p>
        </p:txBody>
      </p:sp>
      <p:sp>
        <p:nvSpPr>
          <p:cNvPr id="79874" name="Rectangle 1026"/>
          <p:cNvSpPr>
            <a:spLocks noGrp="1" noRot="1" noChangeAspect="1" noChangeArrowheads="1" noTextEdit="1"/>
          </p:cNvSpPr>
          <p:nvPr>
            <p:ph type="sldImg"/>
          </p:nvPr>
        </p:nvSpPr>
        <p:spPr>
          <a:ln/>
        </p:spPr>
      </p:sp>
      <p:sp>
        <p:nvSpPr>
          <p:cNvPr id="79875" name="Rectangle 1027"/>
          <p:cNvSpPr>
            <a:spLocks noGrp="1" noChangeArrowheads="1"/>
          </p:cNvSpPr>
          <p:nvPr>
            <p:ph type="body" idx="1"/>
          </p:nvPr>
        </p:nvSpPr>
        <p:spPr/>
        <p:txBody>
          <a:bodyPr/>
          <a:lstStyle/>
          <a:p>
            <a:r>
              <a:rPr kumimoji="1" lang="vi-VN" sz="1200" kern="1200" baseline="0" dirty="0">
                <a:solidFill>
                  <a:schemeClr val="tx1"/>
                </a:solidFill>
                <a:latin typeface="Times New Roman" pitchFamily="-110" charset="0"/>
                <a:ea typeface="+mn-ea"/>
                <a:cs typeface="+mn-cs"/>
              </a:rPr>
              <a:t>Giống như mật độ của các phần tử trên chip nhớ đã tiếp tục tăng, do đó có mật độ các yếu tố trên chip vi xử lý. Thời gian trôi đi, ngày càng nhiều yếu tố được đặt trên mỗi con chip, do đó ít hơn và ít chip hơn là cần thiết để xây dựng một bộ xử lý máy tính duy nhất.</a:t>
            </a:r>
          </a:p>
          <a:p>
            <a:r>
              <a:rPr kumimoji="1" lang="vi-VN" sz="1200" kern="1200" baseline="0" dirty="0">
                <a:solidFill>
                  <a:schemeClr val="tx1"/>
                </a:solidFill>
                <a:latin typeface="Times New Roman" pitchFamily="-110" charset="0"/>
                <a:ea typeface="+mn-ea"/>
                <a:cs typeface="+mn-cs"/>
              </a:rPr>
              <a:t>Một đột phá đã đạt được vào năm 1971, khi Intel phát triển 4004. 4004 là chip đầu tiên chứa tất cả các thành phần của một CPU trên một con chip: Bộ vi xử lý đã ra đời.</a:t>
            </a:r>
          </a:p>
          <a:p>
            <a:r>
              <a:rPr kumimoji="1" lang="vi-VN" sz="1200" kern="1200" baseline="0" dirty="0">
                <a:solidFill>
                  <a:schemeClr val="tx1"/>
                </a:solidFill>
                <a:latin typeface="Times New Roman" pitchFamily="-110" charset="0"/>
                <a:ea typeface="+mn-ea"/>
                <a:cs typeface="+mn-cs"/>
              </a:rPr>
              <a:t>4004 có thể thêm hai số 4 bit và có thể nhân chỉ bằng cách thêm lặp đi lặp lại. Theo các tiêu chuẩn hiện nay, 4004 là vô cùng hoang sơ, nhưng nó đánh dấu sự khởi đầu của một sự tiến triển liên tục của khả năng vi xử lý và quyền lực.</a:t>
            </a:r>
          </a:p>
          <a:p>
            <a:r>
              <a:rPr kumimoji="1" lang="vi-VN" sz="1200" kern="1200" baseline="0" dirty="0">
                <a:solidFill>
                  <a:schemeClr val="tx1"/>
                </a:solidFill>
                <a:latin typeface="Times New Roman" pitchFamily="-110" charset="0"/>
                <a:ea typeface="+mn-ea"/>
                <a:cs typeface="+mn-cs"/>
              </a:rPr>
              <a:t>Sự tiến triển này có thể được nhìn thấy dễ dàng nhất bằng số bit mà bộ xử lý xử lý cùng một lúc. Không có biện pháp rõ ràng về điều này, nhưng có lẽ biện pháp tốt nhất là chiều rộng của bus dữ liệu: số bit dữ liệu có thể được đưa vào hoặc gửi ra khỏi bộ xử lý tại một thời điểm. Một biện pháp khác là số bit trong accumulator hoặc trong bộ đăng ký mục đích chung. Thông thường, các biện pháp này trùng khớp, nhưng không phải luôn luôn. Ví dụ, một số bộ vi xử lý đã được phát triển hoạt động trên con số 16-bit trong thanh ghi nhưng chỉ có thể đọc và ghi 8 bit mỗi lần.</a:t>
            </a:r>
          </a:p>
          <a:p>
            <a:r>
              <a:rPr kumimoji="1" lang="vi-VN" sz="1200" kern="1200" baseline="0" dirty="0">
                <a:solidFill>
                  <a:schemeClr val="tx1"/>
                </a:solidFill>
                <a:latin typeface="Times New Roman" pitchFamily="-110" charset="0"/>
                <a:ea typeface="+mn-ea"/>
                <a:cs typeface="+mn-cs"/>
              </a:rPr>
              <a:t>Bước tiến lớn tiếp theo trong sự phát triển của bộ vi xử lý là sự giới thiệu vào năm 1972 của Intel 8008. Đây là bộ vi xử lý 8-bit đầu tiên và gần gấp đôi so với 4004.</a:t>
            </a:r>
          </a:p>
          <a:p>
            <a:r>
              <a:rPr kumimoji="1" lang="vi-VN" sz="1200" kern="1200" baseline="0" dirty="0">
                <a:solidFill>
                  <a:schemeClr val="tx1"/>
                </a:solidFill>
                <a:latin typeface="Times New Roman" pitchFamily="-110" charset="0"/>
                <a:ea typeface="+mn-ea"/>
                <a:cs typeface="+mn-cs"/>
              </a:rPr>
              <a:t>Không có bước nào trong số đó là tác động của sự kiện lớn tiếp theo: sự giới thiệu vào năm 1974 của Intel 8080. Đây là bộ vi xử lý đa năng đầu tiên. Trong khi 4004 và 8008 đã được thiết kế cho các ứng dụng cụ thể, 8080 được thiết kế để trở thành CPU của một máy vi tính có mục đích chung. Giống như 8008, 8080 là một bộ vi xử lý 8-bit. Tuy nhiên, 8080 nhanh hơn, có một bộ hướng dẫn phong phú hơn, và có khả năng định địa chỉ lớn.</a:t>
            </a:r>
            <a:endParaRPr kumimoji="1" lang="en-GB"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Just as the density of elements on memory chips has continued to rise, so has the density of elements on processor chips. As time went on, more and more elements were placed on each chip, so that fewer and fewer chips were needed to construct a single computer processor.</a:t>
            </a:r>
          </a:p>
          <a:p>
            <a:r>
              <a:rPr kumimoji="1" lang="en-US" sz="1200" kern="1200" baseline="0" dirty="0">
                <a:solidFill>
                  <a:schemeClr val="tx1"/>
                </a:solidFill>
                <a:latin typeface="Times New Roman" pitchFamily="-110" charset="0"/>
                <a:ea typeface="+mn-ea"/>
                <a:cs typeface="+mn-cs"/>
              </a:rPr>
              <a:t>A breakthrough was achieved in 1971, when Intel developed its 4004. The 4004 was the first chip to contain </a:t>
            </a:r>
            <a:r>
              <a:rPr kumimoji="1" lang="en-US" sz="1200" i="1" kern="1200" baseline="0" dirty="0">
                <a:solidFill>
                  <a:schemeClr val="tx1"/>
                </a:solidFill>
                <a:latin typeface="Times New Roman" pitchFamily="-110" charset="0"/>
                <a:ea typeface="+mn-ea"/>
                <a:cs typeface="+mn-cs"/>
              </a:rPr>
              <a:t>all of the components of a CPU on a single chip: </a:t>
            </a:r>
            <a:r>
              <a:rPr kumimoji="1" lang="en-US" sz="1200" kern="1200" baseline="0" dirty="0">
                <a:solidFill>
                  <a:schemeClr val="tx1"/>
                </a:solidFill>
                <a:latin typeface="Times New Roman" pitchFamily="-110" charset="0"/>
                <a:ea typeface="+mn-ea"/>
                <a:cs typeface="+mn-cs"/>
              </a:rPr>
              <a:t>The microprocessor was born.</a:t>
            </a:r>
          </a:p>
          <a:p>
            <a:r>
              <a:rPr kumimoji="1" lang="en-US" sz="1200" kern="1200" baseline="0" dirty="0">
                <a:solidFill>
                  <a:schemeClr val="tx1"/>
                </a:solidFill>
                <a:latin typeface="Times New Roman" pitchFamily="-110" charset="0"/>
                <a:ea typeface="+mn-ea"/>
                <a:cs typeface="+mn-cs"/>
              </a:rPr>
              <a:t>The 4004 can add two 4-bit numbers and can multiply only by repeated addition. By today’s standards, the 4004 is hopelessly primitive, but it marked the beginning of  a continuing evolution of microprocessor capability and power.</a:t>
            </a:r>
          </a:p>
          <a:p>
            <a:r>
              <a:rPr kumimoji="1" lang="en-US" sz="1200" kern="1200" baseline="0" dirty="0">
                <a:solidFill>
                  <a:schemeClr val="tx1"/>
                </a:solidFill>
                <a:latin typeface="Times New Roman" pitchFamily="-110" charset="0"/>
                <a:ea typeface="+mn-ea"/>
                <a:cs typeface="+mn-cs"/>
              </a:rPr>
              <a:t>This evolution can be seen most easily in the number of bits that the processor deals with at a time. There is no clear-cut measure of this, but perhaps the best measure is the data bus width: the number of bits of data that can be brought into or sent out of the processor at a time. Another measure is the number of bits in the accumulator or in the set of general-purpose registers. Often, these measures coincide, but not always. For example, a  number of microprocessors were developed that operate on 16-bit numbers in registers but can only read and write 8 bits at a time.</a:t>
            </a:r>
          </a:p>
          <a:p>
            <a:r>
              <a:rPr kumimoji="1" lang="en-US" sz="1200" kern="1200" baseline="0" dirty="0">
                <a:solidFill>
                  <a:schemeClr val="tx1"/>
                </a:solidFill>
                <a:latin typeface="Times New Roman" pitchFamily="-110" charset="0"/>
                <a:ea typeface="+mn-ea"/>
                <a:cs typeface="+mn-cs"/>
              </a:rPr>
              <a:t>The next major step in the evolution of the microprocessor was the introduction in 1972 of the Intel 8008. This was the first 8-bit microprocessor and was almost twice  as complex as the 4004.</a:t>
            </a:r>
          </a:p>
          <a:p>
            <a:r>
              <a:rPr kumimoji="1" lang="en-US" sz="1200" kern="1200" baseline="0" dirty="0">
                <a:solidFill>
                  <a:schemeClr val="tx1"/>
                </a:solidFill>
                <a:latin typeface="Times New Roman" pitchFamily="-110" charset="0"/>
                <a:ea typeface="+mn-ea"/>
                <a:cs typeface="+mn-cs"/>
              </a:rPr>
              <a:t>Neither of these steps was to have the impact of the next major event: the introduction in 1974 of the Intel 8080. This was the first general-purpose microprocessor.  Whereas the 4004 and the 8008 had been designed for specific applications, the 8080 was designed to be the CPU of a general-purpose microcomputer. Like the 8008, the  8080 is an 8-bit microprocessor. The 8080, however, is faster, has a richer instruction set, and has a large addressing capability.</a:t>
            </a:r>
            <a:endParaRPr lang="en-GB" dirty="0"/>
          </a:p>
        </p:txBody>
      </p:sp>
    </p:spTree>
    <p:extLst>
      <p:ext uri="{BB962C8B-B14F-4D97-AF65-F5344CB8AC3E}">
        <p14:creationId xmlns:p14="http://schemas.microsoft.com/office/powerpoint/2010/main" val="9599095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110" charset="0"/>
                <a:ea typeface="+mn-ea"/>
                <a:cs typeface="+mn-cs"/>
              </a:rPr>
              <a:t>About the same time, 16-bit microprocessors began to be developed. However, it</a:t>
            </a:r>
          </a:p>
          <a:p>
            <a:r>
              <a:rPr kumimoji="1" lang="en-US" sz="1200" kern="1200" baseline="0" dirty="0">
                <a:solidFill>
                  <a:schemeClr val="tx1"/>
                </a:solidFill>
                <a:latin typeface="Times New Roman" pitchFamily="-110" charset="0"/>
                <a:ea typeface="+mn-ea"/>
                <a:cs typeface="+mn-cs"/>
              </a:rPr>
              <a:t>was not until the end of the 1970s that powerful, general-purpose 16-bit microprocessors</a:t>
            </a:r>
          </a:p>
          <a:p>
            <a:r>
              <a:rPr kumimoji="1" lang="en-US" sz="1200" kern="1200" baseline="0" dirty="0">
                <a:solidFill>
                  <a:schemeClr val="tx1"/>
                </a:solidFill>
                <a:latin typeface="Times New Roman" pitchFamily="-110" charset="0"/>
                <a:ea typeface="+mn-ea"/>
                <a:cs typeface="+mn-cs"/>
              </a:rPr>
              <a:t>appeared. One of these was the 8086. The next step in this trend occurred in 1981,</a:t>
            </a:r>
          </a:p>
          <a:p>
            <a:r>
              <a:rPr kumimoji="1" lang="en-US" sz="1200" kern="1200" baseline="0" dirty="0">
                <a:solidFill>
                  <a:schemeClr val="tx1"/>
                </a:solidFill>
                <a:latin typeface="Times New Roman" pitchFamily="-110" charset="0"/>
                <a:ea typeface="+mn-ea"/>
                <a:cs typeface="+mn-cs"/>
              </a:rPr>
              <a:t>when both Bell Labs and Hewlett-Packard developed 32-bit, single-</a:t>
            </a:r>
          </a:p>
          <a:p>
            <a:r>
              <a:rPr kumimoji="1" lang="en-US" sz="1200" kern="1200" baseline="0" dirty="0">
                <a:solidFill>
                  <a:schemeClr val="tx1"/>
                </a:solidFill>
                <a:latin typeface="Times New Roman" pitchFamily="-110" charset="0"/>
                <a:ea typeface="+mn-ea"/>
                <a:cs typeface="+mn-cs"/>
              </a:rPr>
              <a:t>chip microprocessors. Intel introduced its own 32-bit microprocessor, the 80386, in 1985 (Table 2.6).</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33</a:t>
            </a:fld>
            <a:endParaRPr lang="en-US" dirty="0"/>
          </a:p>
        </p:txBody>
      </p:sp>
    </p:spTree>
    <p:extLst>
      <p:ext uri="{BB962C8B-B14F-4D97-AF65-F5344CB8AC3E}">
        <p14:creationId xmlns:p14="http://schemas.microsoft.com/office/powerpoint/2010/main" val="185623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45C595-74CD-1C4A-945A-60A24F3947E1}" type="slidenum">
              <a:rPr lang="en-US"/>
              <a:pPr/>
              <a:t>5</a:t>
            </a:fld>
            <a:endParaRPr lang="en-US" dirty="0"/>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p:txBody>
          <a:bodyPr/>
          <a:lstStyle/>
          <a:p>
            <a:r>
              <a:rPr kumimoji="1" lang="en-GB" sz="1200" kern="1200" dirty="0">
                <a:solidFill>
                  <a:schemeClr val="tx1"/>
                </a:solidFill>
                <a:effectLst/>
                <a:latin typeface="Times New Roman" pitchFamily="-110" charset="0"/>
                <a:ea typeface="+mn-ea"/>
                <a:cs typeface="+mn-cs"/>
              </a:rPr>
              <a:t>Trọng </a:t>
            </a:r>
            <a:r>
              <a:rPr kumimoji="1" lang="en-GB" sz="1200" kern="1200" dirty="0" err="1">
                <a:solidFill>
                  <a:schemeClr val="tx1"/>
                </a:solidFill>
                <a:effectLst/>
                <a:latin typeface="Times New Roman" pitchFamily="-110" charset="0"/>
                <a:ea typeface="+mn-ea"/>
                <a:cs typeface="+mn-cs"/>
              </a:rPr>
              <a:t>lượng</a:t>
            </a:r>
            <a:r>
              <a:rPr kumimoji="1" lang="en-GB" sz="1200" kern="1200" dirty="0">
                <a:solidFill>
                  <a:schemeClr val="tx1"/>
                </a:solidFill>
                <a:effectLst/>
                <a:latin typeface="Times New Roman" pitchFamily="-110" charset="0"/>
                <a:ea typeface="+mn-ea"/>
                <a:cs typeface="+mn-cs"/>
              </a:rPr>
              <a:t> 30 </a:t>
            </a:r>
            <a:r>
              <a:rPr kumimoji="1" lang="en-GB" sz="1200" kern="1200" dirty="0" err="1">
                <a:solidFill>
                  <a:schemeClr val="tx1"/>
                </a:solidFill>
                <a:effectLst/>
                <a:latin typeface="Times New Roman" pitchFamily="-110" charset="0"/>
                <a:ea typeface="+mn-ea"/>
                <a:cs typeface="+mn-cs"/>
              </a:rPr>
              <a:t>tấn</a:t>
            </a:r>
            <a:r>
              <a:rPr kumimoji="1" lang="en-GB" sz="1200" kern="1200" dirty="0">
                <a:solidFill>
                  <a:schemeClr val="tx1"/>
                </a:solidFill>
                <a:effectLst/>
                <a:latin typeface="Times New Roman" pitchFamily="-110" charset="0"/>
                <a:ea typeface="+mn-ea"/>
                <a:cs typeface="+mn-cs"/>
              </a:rPr>
              <a:t>, 1500 feet </a:t>
            </a:r>
            <a:r>
              <a:rPr kumimoji="1" lang="en-GB" sz="1200" kern="1200" dirty="0" err="1">
                <a:solidFill>
                  <a:schemeClr val="tx1"/>
                </a:solidFill>
                <a:effectLst/>
                <a:latin typeface="Times New Roman" pitchFamily="-110" charset="0"/>
                <a:ea typeface="+mn-ea"/>
                <a:cs typeface="+mn-cs"/>
              </a:rPr>
              <a:t>vuông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sàn</a:t>
            </a:r>
            <a:r>
              <a:rPr kumimoji="1" lang="en-GB" sz="1200" kern="1200" dirty="0">
                <a:solidFill>
                  <a:schemeClr val="tx1"/>
                </a:solidFill>
                <a:effectLst/>
                <a:latin typeface="Times New Roman" pitchFamily="-110" charset="0"/>
                <a:ea typeface="+mn-ea"/>
                <a:cs typeface="+mn-cs"/>
              </a:rPr>
              <a:t>, 18.000 </a:t>
            </a:r>
            <a:r>
              <a:rPr kumimoji="1" lang="en-GB" sz="1200" kern="1200" dirty="0" err="1">
                <a:solidFill>
                  <a:schemeClr val="tx1"/>
                </a:solidFill>
                <a:effectLst/>
                <a:latin typeface="Times New Roman" pitchFamily="-110" charset="0"/>
                <a:ea typeface="+mn-ea"/>
                <a:cs typeface="+mn-cs"/>
              </a:rPr>
              <a:t>ống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chân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không</a:t>
            </a:r>
            <a:r>
              <a:rPr kumimoji="1" lang="en-GB" sz="1200" kern="1200" dirty="0">
                <a:solidFill>
                  <a:schemeClr val="tx1"/>
                </a:solidFill>
                <a:effectLst/>
                <a:latin typeface="Times New Roman" pitchFamily="-110" charset="0"/>
                <a:ea typeface="+mn-ea"/>
                <a:cs typeface="+mn-cs"/>
              </a:rPr>
              <a:t>. </a:t>
            </a:r>
          </a:p>
          <a:p>
            <a:r>
              <a:rPr kumimoji="1" lang="en-GB" sz="1200" kern="1200" dirty="0" err="1">
                <a:solidFill>
                  <a:schemeClr val="tx1"/>
                </a:solidFill>
                <a:effectLst/>
                <a:latin typeface="Times New Roman" pitchFamily="-110" charset="0"/>
                <a:ea typeface="+mn-ea"/>
                <a:cs typeface="+mn-cs"/>
              </a:rPr>
              <a:t>Khi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hoạt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động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nó</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tiêu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thụ</a:t>
            </a:r>
            <a:r>
              <a:rPr kumimoji="1" lang="en-GB" sz="1200" kern="1200" dirty="0">
                <a:solidFill>
                  <a:schemeClr val="tx1"/>
                </a:solidFill>
                <a:effectLst/>
                <a:latin typeface="Times New Roman" pitchFamily="-110" charset="0"/>
                <a:ea typeface="+mn-ea"/>
                <a:cs typeface="+mn-cs"/>
              </a:rPr>
              <a:t> 140 kilowatt </a:t>
            </a:r>
            <a:r>
              <a:rPr kumimoji="1" lang="en-GB" sz="1200" kern="1200" dirty="0" err="1">
                <a:solidFill>
                  <a:schemeClr val="tx1"/>
                </a:solidFill>
                <a:effectLst/>
                <a:latin typeface="Times New Roman" pitchFamily="-110" charset="0"/>
                <a:ea typeface="+mn-ea"/>
                <a:cs typeface="+mn-cs"/>
              </a:rPr>
              <a:t>điện</a:t>
            </a:r>
            <a:r>
              <a:rPr kumimoji="1" lang="en-GB" sz="1200" kern="1200" dirty="0">
                <a:solidFill>
                  <a:schemeClr val="tx1"/>
                </a:solidFill>
                <a:effectLst/>
                <a:latin typeface="Times New Roman" pitchFamily="-110" charset="0"/>
                <a:ea typeface="+mn-ea"/>
                <a:cs typeface="+mn-cs"/>
              </a:rPr>
              <a:t>. </a:t>
            </a:r>
          </a:p>
          <a:p>
            <a:r>
              <a:rPr kumimoji="1" lang="en-GB" sz="1200" kern="1200" dirty="0">
                <a:solidFill>
                  <a:schemeClr val="tx1"/>
                </a:solidFill>
                <a:effectLst/>
                <a:latin typeface="Times New Roman" pitchFamily="-110" charset="0"/>
                <a:ea typeface="+mn-ea"/>
                <a:cs typeface="+mn-cs"/>
              </a:rPr>
              <a:t>5000 </a:t>
            </a:r>
            <a:r>
              <a:rPr kumimoji="1" lang="en-GB" sz="1200" kern="1200" dirty="0" err="1">
                <a:solidFill>
                  <a:schemeClr val="tx1"/>
                </a:solidFill>
                <a:effectLst/>
                <a:latin typeface="Times New Roman" pitchFamily="-110" charset="0"/>
                <a:ea typeface="+mn-ea"/>
                <a:cs typeface="+mn-cs"/>
              </a:rPr>
              <a:t>phép</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cộng</a:t>
            </a:r>
            <a:r>
              <a:rPr kumimoji="1" lang="en-GB" sz="1200" kern="1200" dirty="0">
                <a:solidFill>
                  <a:schemeClr val="tx1"/>
                </a:solidFill>
                <a:effectLst/>
                <a:latin typeface="Times New Roman" pitchFamily="-110" charset="0"/>
                <a:ea typeface="+mn-ea"/>
                <a:cs typeface="+mn-cs"/>
              </a:rPr>
              <a:t>  1 </a:t>
            </a:r>
            <a:r>
              <a:rPr kumimoji="1" lang="en-GB" sz="1200" kern="1200" dirty="0" err="1">
                <a:solidFill>
                  <a:schemeClr val="tx1"/>
                </a:solidFill>
                <a:effectLst/>
                <a:latin typeface="Times New Roman" pitchFamily="-110" charset="0"/>
                <a:ea typeface="+mn-ea"/>
                <a:cs typeface="+mn-cs"/>
              </a:rPr>
              <a:t>giây</a:t>
            </a:r>
            <a:endParaRPr kumimoji="1" lang="en-GB" sz="1200" kern="1200" dirty="0">
              <a:solidFill>
                <a:schemeClr val="tx1"/>
              </a:solidFill>
              <a:effectLst/>
              <a:latin typeface="Times New Roman" pitchFamily="-110" charset="0"/>
              <a:ea typeface="+mn-ea"/>
              <a:cs typeface="+mn-cs"/>
            </a:endParaRPr>
          </a:p>
          <a:p>
            <a:r>
              <a:rPr kumimoji="1" lang="en-GB" sz="1200" kern="1200" dirty="0">
                <a:solidFill>
                  <a:schemeClr val="tx1"/>
                </a:solidFill>
                <a:effectLst/>
                <a:latin typeface="Times New Roman" pitchFamily="-110" charset="0"/>
                <a:ea typeface="+mn-ea"/>
                <a:cs typeface="+mn-cs"/>
              </a:rPr>
              <a:t>Hệ </a:t>
            </a:r>
            <a:r>
              <a:rPr kumimoji="1" lang="en-GB" sz="1200" kern="1200" dirty="0" err="1">
                <a:solidFill>
                  <a:schemeClr val="tx1"/>
                </a:solidFill>
                <a:effectLst/>
                <a:latin typeface="Times New Roman" pitchFamily="-110" charset="0"/>
                <a:ea typeface="+mn-ea"/>
                <a:cs typeface="+mn-cs"/>
              </a:rPr>
              <a:t>thập</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phân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chứ</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không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phải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nhị</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phân</a:t>
            </a:r>
            <a:r>
              <a:rPr kumimoji="1" lang="en-GB" sz="1200" kern="1200" dirty="0">
                <a:solidFill>
                  <a:schemeClr val="tx1"/>
                </a:solidFill>
                <a:effectLst/>
                <a:latin typeface="Times New Roman" pitchFamily="-110" charset="0"/>
                <a:ea typeface="+mn-ea"/>
                <a:cs typeface="+mn-cs"/>
              </a:rPr>
              <a:t>. </a:t>
            </a:r>
          </a:p>
          <a:p>
            <a:r>
              <a:rPr kumimoji="1" lang="en-GB" sz="1200" kern="1200" dirty="0" err="1">
                <a:solidFill>
                  <a:schemeClr val="tx1"/>
                </a:solidFill>
                <a:effectLst/>
                <a:latin typeface="Times New Roman" pitchFamily="-110" charset="0"/>
                <a:ea typeface="+mn-ea"/>
                <a:cs typeface="+mn-cs"/>
              </a:rPr>
              <a:t>Số</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và</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các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phép</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toán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thực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hiện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dưới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dạng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thập</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phân</a:t>
            </a:r>
            <a:endParaRPr kumimoji="1" lang="en-GB" sz="1200" kern="1200" dirty="0">
              <a:solidFill>
                <a:schemeClr val="tx1"/>
              </a:solidFill>
              <a:effectLst/>
              <a:latin typeface="Times New Roman" pitchFamily="-110" charset="0"/>
              <a:ea typeface="+mn-ea"/>
              <a:cs typeface="+mn-cs"/>
            </a:endParaRPr>
          </a:p>
          <a:p>
            <a:r>
              <a:rPr kumimoji="1" lang="en-GB" sz="1200" kern="1200" dirty="0" err="1">
                <a:solidFill>
                  <a:schemeClr val="tx1"/>
                </a:solidFill>
                <a:effectLst/>
                <a:latin typeface="Times New Roman" pitchFamily="-110" charset="0"/>
                <a:ea typeface="+mn-ea"/>
                <a:cs typeface="+mn-cs"/>
              </a:rPr>
              <a:t>Bộ</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nhớ</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gồm</a:t>
            </a:r>
            <a:r>
              <a:rPr kumimoji="1" lang="en-GB" sz="1200" kern="1200" dirty="0">
                <a:solidFill>
                  <a:schemeClr val="tx1"/>
                </a:solidFill>
                <a:effectLst/>
                <a:latin typeface="Times New Roman" pitchFamily="-110" charset="0"/>
                <a:ea typeface="+mn-ea"/>
                <a:cs typeface="+mn-cs"/>
              </a:rPr>
              <a:t> 20 thanh </a:t>
            </a:r>
            <a:r>
              <a:rPr kumimoji="1" lang="en-GB" sz="1200" kern="1200" dirty="0" err="1">
                <a:solidFill>
                  <a:schemeClr val="tx1"/>
                </a:solidFill>
                <a:effectLst/>
                <a:latin typeface="Times New Roman" pitchFamily="-110" charset="0"/>
                <a:ea typeface="+mn-ea"/>
                <a:cs typeface="+mn-cs"/>
              </a:rPr>
              <a:t>ghi</a:t>
            </a:r>
            <a:r>
              <a:rPr kumimoji="1" lang="en-GB" sz="1200" kern="1200" dirty="0">
                <a:solidFill>
                  <a:schemeClr val="tx1"/>
                </a:solidFill>
                <a:effectLst/>
                <a:latin typeface="Times New Roman" pitchFamily="-110" charset="0"/>
                <a:ea typeface="+mn-ea"/>
                <a:cs typeface="+mn-cs"/>
              </a:rPr>
              <a:t>, 10 </a:t>
            </a:r>
            <a:r>
              <a:rPr kumimoji="1" lang="en-GB" sz="1200" kern="1200" dirty="0" err="1">
                <a:solidFill>
                  <a:schemeClr val="tx1"/>
                </a:solidFill>
                <a:effectLst/>
                <a:latin typeface="Times New Roman" pitchFamily="-110" charset="0"/>
                <a:ea typeface="+mn-ea"/>
                <a:cs typeface="+mn-cs"/>
              </a:rPr>
              <a:t>chữ</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số</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Một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vòng</a:t>
            </a:r>
            <a:r>
              <a:rPr kumimoji="1" lang="en-GB" sz="1200" kern="1200" dirty="0">
                <a:solidFill>
                  <a:schemeClr val="tx1"/>
                </a:solidFill>
                <a:effectLst/>
                <a:latin typeface="Times New Roman" pitchFamily="-110" charset="0"/>
                <a:ea typeface="+mn-ea"/>
                <a:cs typeface="+mn-cs"/>
              </a:rPr>
              <a:t> 10 </a:t>
            </a:r>
            <a:r>
              <a:rPr kumimoji="1" lang="en-GB" sz="1200" kern="1200" dirty="0" err="1">
                <a:solidFill>
                  <a:schemeClr val="tx1"/>
                </a:solidFill>
                <a:effectLst/>
                <a:latin typeface="Times New Roman" pitchFamily="-110" charset="0"/>
                <a:ea typeface="+mn-ea"/>
                <a:cs typeface="+mn-cs"/>
              </a:rPr>
              <a:t>ống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chân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không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đại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diện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cho</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mỗi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chữ</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số</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Bất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cứ</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lúc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nào</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chỉ</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có</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một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ống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chân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không</a:t>
            </a:r>
            <a:r>
              <a:rPr kumimoji="1" lang="en-GB" sz="1200" kern="1200" dirty="0">
                <a:solidFill>
                  <a:schemeClr val="tx1"/>
                </a:solidFill>
                <a:effectLst/>
                <a:latin typeface="Times New Roman" pitchFamily="-110" charset="0"/>
                <a:ea typeface="+mn-ea"/>
                <a:cs typeface="+mn-cs"/>
              </a:rPr>
              <a:t> ở </a:t>
            </a:r>
            <a:r>
              <a:rPr kumimoji="1" lang="en-GB" sz="1200" kern="1200" dirty="0" err="1">
                <a:solidFill>
                  <a:schemeClr val="tx1"/>
                </a:solidFill>
                <a:effectLst/>
                <a:latin typeface="Times New Roman" pitchFamily="-110" charset="0"/>
                <a:ea typeface="+mn-ea"/>
                <a:cs typeface="+mn-cs"/>
              </a:rPr>
              <a:t>trạng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thái</a:t>
            </a:r>
            <a:r>
              <a:rPr kumimoji="1" lang="en-GB" sz="1200" kern="1200" dirty="0">
                <a:solidFill>
                  <a:schemeClr val="tx1"/>
                </a:solidFill>
                <a:effectLst/>
                <a:latin typeface="Times New Roman" pitchFamily="-110" charset="0"/>
                <a:ea typeface="+mn-ea"/>
                <a:cs typeface="+mn-cs"/>
              </a:rPr>
              <a:t> ON, </a:t>
            </a:r>
            <a:r>
              <a:rPr kumimoji="1" lang="en-GB" sz="1200" kern="1200" dirty="0" err="1">
                <a:solidFill>
                  <a:schemeClr val="tx1"/>
                </a:solidFill>
                <a:effectLst/>
                <a:latin typeface="Times New Roman" pitchFamily="-110" charset="0"/>
                <a:ea typeface="+mn-ea"/>
                <a:cs typeface="+mn-cs"/>
              </a:rPr>
              <a:t>đại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diện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cho</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một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trong</a:t>
            </a:r>
            <a:r>
              <a:rPr kumimoji="1" lang="en-GB" sz="1200" kern="1200" dirty="0">
                <a:solidFill>
                  <a:schemeClr val="tx1"/>
                </a:solidFill>
                <a:effectLst/>
                <a:latin typeface="Times New Roman" pitchFamily="-110" charset="0"/>
                <a:ea typeface="+mn-ea"/>
                <a:cs typeface="+mn-cs"/>
              </a:rPr>
              <a:t> 10 </a:t>
            </a:r>
            <a:r>
              <a:rPr kumimoji="1" lang="en-GB" sz="1200" kern="1200" dirty="0" err="1">
                <a:solidFill>
                  <a:schemeClr val="tx1"/>
                </a:solidFill>
                <a:effectLst/>
                <a:latin typeface="Times New Roman" pitchFamily="-110" charset="0"/>
                <a:ea typeface="+mn-ea"/>
                <a:cs typeface="+mn-cs"/>
              </a:rPr>
              <a:t>chữ</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số</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Hạn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chế</a:t>
            </a:r>
            <a:r>
              <a:rPr kumimoji="1" lang="en-GB" sz="1200" kern="1200" dirty="0">
                <a:solidFill>
                  <a:schemeClr val="tx1"/>
                </a:solidFill>
                <a:effectLst/>
                <a:latin typeface="Times New Roman" pitchFamily="-110" charset="0"/>
                <a:ea typeface="+mn-ea"/>
                <a:cs typeface="+mn-cs"/>
              </a:rPr>
              <a:t> lớn </a:t>
            </a:r>
            <a:r>
              <a:rPr kumimoji="1" lang="en-GB" sz="1200" kern="1200" dirty="0" err="1">
                <a:solidFill>
                  <a:schemeClr val="tx1"/>
                </a:solidFill>
                <a:effectLst/>
                <a:latin typeface="Times New Roman" pitchFamily="-110" charset="0"/>
                <a:ea typeface="+mn-ea"/>
                <a:cs typeface="+mn-cs"/>
              </a:rPr>
              <a:t>nhất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của</a:t>
            </a:r>
            <a:r>
              <a:rPr kumimoji="1" lang="en-GB" sz="1200" kern="1200" dirty="0">
                <a:solidFill>
                  <a:schemeClr val="tx1"/>
                </a:solidFill>
                <a:effectLst/>
                <a:latin typeface="Times New Roman" pitchFamily="-110" charset="0"/>
                <a:ea typeface="+mn-ea"/>
                <a:cs typeface="+mn-cs"/>
              </a:rPr>
              <a:t> ENIAC </a:t>
            </a:r>
            <a:r>
              <a:rPr kumimoji="1" lang="en-GB" sz="1200" kern="1200" dirty="0" err="1">
                <a:solidFill>
                  <a:schemeClr val="tx1"/>
                </a:solidFill>
                <a:effectLst/>
                <a:latin typeface="Times New Roman" pitchFamily="-110" charset="0"/>
                <a:ea typeface="+mn-ea"/>
                <a:cs typeface="+mn-cs"/>
              </a:rPr>
              <a:t>là</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nó</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phải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được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lập</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trình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thủ</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công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bằng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cách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thiết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lập</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các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công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tắc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và</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cắm</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và</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rút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dây</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cáp</a:t>
            </a:r>
            <a:r>
              <a:rPr kumimoji="1" lang="en-GB" sz="1200" kern="1200" dirty="0">
                <a:solidFill>
                  <a:schemeClr val="tx1"/>
                </a:solidFill>
                <a:effectLst/>
                <a:latin typeface="Times New Roman" pitchFamily="-110" charset="0"/>
                <a:ea typeface="+mn-ea"/>
                <a:cs typeface="+mn-cs"/>
              </a:rPr>
              <a:t>.</a:t>
            </a:r>
          </a:p>
          <a:p>
            <a:r>
              <a:rPr kumimoji="1" lang="en-GB" sz="1200" kern="1200" dirty="0" err="1">
                <a:solidFill>
                  <a:schemeClr val="tx1"/>
                </a:solidFill>
                <a:effectLst/>
                <a:latin typeface="Times New Roman" pitchFamily="-110" charset="0"/>
                <a:ea typeface="+mn-ea"/>
                <a:cs typeface="+mn-cs"/>
              </a:rPr>
              <a:t>Các</a:t>
            </a:r>
            <a:r>
              <a:rPr kumimoji="1" lang="en-GB" sz="1200" kern="1200" dirty="0">
                <a:solidFill>
                  <a:schemeClr val="tx1"/>
                </a:solidFill>
                <a:effectLst/>
                <a:latin typeface="Times New Roman" pitchFamily="-110" charset="0"/>
                <a:ea typeface="+mn-ea"/>
                <a:cs typeface="+mn-cs"/>
              </a:rPr>
              <a:t> ENIAC </a:t>
            </a:r>
            <a:r>
              <a:rPr kumimoji="1" lang="en-GB" sz="1200" kern="1200" dirty="0" err="1">
                <a:solidFill>
                  <a:schemeClr val="tx1"/>
                </a:solidFill>
                <a:effectLst/>
                <a:latin typeface="Times New Roman" pitchFamily="-110" charset="0"/>
                <a:ea typeface="+mn-ea"/>
                <a:cs typeface="+mn-cs"/>
              </a:rPr>
              <a:t>đã</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được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hoàn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thành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vào</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năm</a:t>
            </a:r>
            <a:r>
              <a:rPr kumimoji="1" lang="en-GB" sz="1200" kern="1200" dirty="0">
                <a:solidFill>
                  <a:schemeClr val="tx1"/>
                </a:solidFill>
                <a:effectLst/>
                <a:latin typeface="Times New Roman" pitchFamily="-110" charset="0"/>
                <a:ea typeface="+mn-ea"/>
                <a:cs typeface="+mn-cs"/>
              </a:rPr>
              <a:t> 1946, </a:t>
            </a:r>
            <a:r>
              <a:rPr kumimoji="1" lang="en-GB" sz="1200" kern="1200" dirty="0" err="1">
                <a:solidFill>
                  <a:schemeClr val="tx1"/>
                </a:solidFill>
                <a:effectLst/>
                <a:latin typeface="Times New Roman" pitchFamily="-110" charset="0"/>
                <a:ea typeface="+mn-ea"/>
                <a:cs typeface="+mn-cs"/>
              </a:rPr>
              <a:t>quá</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muộn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để</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được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sử</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dụng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trong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chiến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tranh</a:t>
            </a:r>
            <a:r>
              <a:rPr kumimoji="1" lang="en-GB" sz="1200" kern="1200" dirty="0">
                <a:solidFill>
                  <a:schemeClr val="tx1"/>
                </a:solidFill>
                <a:effectLst/>
                <a:latin typeface="Times New Roman" pitchFamily="-110" charset="0"/>
                <a:ea typeface="+mn-ea"/>
                <a:cs typeface="+mn-cs"/>
              </a:rPr>
              <a:t>. Thay </a:t>
            </a:r>
            <a:r>
              <a:rPr kumimoji="1" lang="en-GB" sz="1200" kern="1200" dirty="0" err="1">
                <a:solidFill>
                  <a:schemeClr val="tx1"/>
                </a:solidFill>
                <a:effectLst/>
                <a:latin typeface="Times New Roman" pitchFamily="-110" charset="0"/>
                <a:ea typeface="+mn-ea"/>
                <a:cs typeface="+mn-cs"/>
              </a:rPr>
              <a:t>vào</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đó</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nhiệm</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vụ</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đầu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tiên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của</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nó</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là</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để</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thực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hiện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một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loạt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các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tính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toán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phức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tạp</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được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sử</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dụng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để</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giúp</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xác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định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tính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khả</a:t>
            </a:r>
            <a:r>
              <a:rPr kumimoji="1" lang="en-GB" sz="1200" kern="1200" dirty="0">
                <a:solidFill>
                  <a:schemeClr val="tx1"/>
                </a:solidFill>
                <a:effectLst/>
                <a:latin typeface="Times New Roman" pitchFamily="-110" charset="0"/>
                <a:ea typeface="+mn-ea"/>
                <a:cs typeface="+mn-cs"/>
              </a:rPr>
              <a:t> thi </a:t>
            </a:r>
            <a:r>
              <a:rPr kumimoji="1" lang="en-GB" sz="1200" kern="1200" dirty="0" err="1">
                <a:solidFill>
                  <a:schemeClr val="tx1"/>
                </a:solidFill>
                <a:effectLst/>
                <a:latin typeface="Times New Roman" pitchFamily="-110" charset="0"/>
                <a:ea typeface="+mn-ea"/>
                <a:cs typeface="+mn-cs"/>
              </a:rPr>
              <a:t>của</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bom</a:t>
            </a:r>
            <a:r>
              <a:rPr kumimoji="1" lang="en-GB" sz="1200" kern="1200" dirty="0">
                <a:solidFill>
                  <a:schemeClr val="tx1"/>
                </a:solidFill>
                <a:effectLst/>
                <a:latin typeface="Times New Roman" pitchFamily="-110" charset="0"/>
                <a:ea typeface="+mn-ea"/>
                <a:cs typeface="+mn-cs"/>
              </a:rPr>
              <a:t> hydro. </a:t>
            </a:r>
          </a:p>
          <a:p>
            <a:r>
              <a:rPr kumimoji="1" lang="en-GB" sz="1200" kern="1200" dirty="0">
                <a:solidFill>
                  <a:schemeClr val="tx1"/>
                </a:solidFill>
                <a:effectLst/>
                <a:latin typeface="Times New Roman" pitchFamily="-110" charset="0"/>
                <a:ea typeface="+mn-ea"/>
                <a:cs typeface="+mn-cs"/>
              </a:rPr>
              <a:t>ENIAC </a:t>
            </a:r>
            <a:r>
              <a:rPr kumimoji="1" lang="en-GB" sz="1200" kern="1200" dirty="0" err="1">
                <a:solidFill>
                  <a:schemeClr val="tx1"/>
                </a:solidFill>
                <a:effectLst/>
                <a:latin typeface="Times New Roman" pitchFamily="-110" charset="0"/>
                <a:ea typeface="+mn-ea"/>
                <a:cs typeface="+mn-cs"/>
              </a:rPr>
              <a:t>tiếp</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tục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hoạt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động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dưới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sự</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quản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lý</a:t>
            </a:r>
            <a:r>
              <a:rPr kumimoji="1" lang="en-GB" sz="1200" kern="1200" dirty="0">
                <a:solidFill>
                  <a:schemeClr val="tx1"/>
                </a:solidFill>
                <a:effectLst/>
                <a:latin typeface="Times New Roman" pitchFamily="-110" charset="0"/>
                <a:ea typeface="+mn-ea"/>
                <a:cs typeface="+mn-cs"/>
              </a:rPr>
              <a:t> BRL </a:t>
            </a:r>
            <a:r>
              <a:rPr kumimoji="1" lang="en-GB" sz="1200" kern="1200" dirty="0" err="1">
                <a:solidFill>
                  <a:schemeClr val="tx1"/>
                </a:solidFill>
                <a:effectLst/>
                <a:latin typeface="Times New Roman" pitchFamily="-110" charset="0"/>
                <a:ea typeface="+mn-ea"/>
                <a:cs typeface="+mn-cs"/>
              </a:rPr>
              <a:t>cho</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đến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năm</a:t>
            </a:r>
            <a:r>
              <a:rPr kumimoji="1" lang="en-GB" sz="1200" kern="1200" dirty="0">
                <a:solidFill>
                  <a:schemeClr val="tx1"/>
                </a:solidFill>
                <a:effectLst/>
                <a:latin typeface="Times New Roman" pitchFamily="-110" charset="0"/>
                <a:ea typeface="+mn-ea"/>
                <a:cs typeface="+mn-cs"/>
              </a:rPr>
              <a:t> 1955, </a:t>
            </a:r>
            <a:r>
              <a:rPr kumimoji="1" lang="en-GB" sz="1200" kern="1200" dirty="0" err="1">
                <a:solidFill>
                  <a:schemeClr val="tx1"/>
                </a:solidFill>
                <a:effectLst/>
                <a:latin typeface="Times New Roman" pitchFamily="-110" charset="0"/>
                <a:ea typeface="+mn-ea"/>
                <a:cs typeface="+mn-cs"/>
              </a:rPr>
              <a:t>khi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nó</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được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tháo</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rời</a:t>
            </a:r>
            <a:r>
              <a:rPr kumimoji="1" lang="en-GB" sz="1200" kern="1200" dirty="0">
                <a:solidFill>
                  <a:schemeClr val="tx1"/>
                </a:solidFill>
                <a:effectLst/>
                <a:latin typeface="Times New Roman" pitchFamily="-110" charset="0"/>
                <a:ea typeface="+mn-ea"/>
                <a:cs typeface="+mn-cs"/>
              </a:rPr>
              <a:t>.</a:t>
            </a:r>
            <a:endParaRPr lang="en-GB" dirty="0"/>
          </a:p>
        </p:txBody>
      </p:sp>
    </p:spTree>
    <p:extLst>
      <p:ext uri="{BB962C8B-B14F-4D97-AF65-F5344CB8AC3E}">
        <p14:creationId xmlns:p14="http://schemas.microsoft.com/office/powerpoint/2010/main" val="21062081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Table</a:t>
            </a:r>
            <a:r>
              <a:rPr lang="en-US" baseline="0" dirty="0"/>
              <a:t> 2.6 (continued)</a:t>
            </a:r>
          </a:p>
          <a:p>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34</a:t>
            </a:fld>
            <a:endParaRPr lang="en-US" dirty="0"/>
          </a:p>
        </p:txBody>
      </p:sp>
    </p:spTree>
    <p:extLst>
      <p:ext uri="{BB962C8B-B14F-4D97-AF65-F5344CB8AC3E}">
        <p14:creationId xmlns:p14="http://schemas.microsoft.com/office/powerpoint/2010/main" val="20307900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A513D4-F2DB-E54E-8A8E-0AC7B43CCEC2}" type="slidenum">
              <a:rPr lang="en-US"/>
              <a:pPr/>
              <a:t>38</a:t>
            </a:fld>
            <a:endParaRPr lang="en-US" dirty="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110" charset="0"/>
                <a:ea typeface="+mn-ea"/>
                <a:cs typeface="+mn-cs"/>
              </a:rPr>
              <a:t>What gives Intel x86 processors or IBM mainframe computers such mind-boggling</a:t>
            </a:r>
          </a:p>
          <a:p>
            <a:r>
              <a:rPr kumimoji="1" lang="en-US" sz="1200" kern="1200" baseline="0" dirty="0">
                <a:solidFill>
                  <a:schemeClr val="tx1"/>
                </a:solidFill>
                <a:latin typeface="Times New Roman" pitchFamily="-110" charset="0"/>
                <a:ea typeface="+mn-ea"/>
                <a:cs typeface="+mn-cs"/>
              </a:rPr>
              <a:t>power is the relentless pursuit of speed by processor chip manufacturers. The evolution</a:t>
            </a:r>
          </a:p>
          <a:p>
            <a:r>
              <a:rPr kumimoji="1" lang="en-US" sz="1200" kern="1200" baseline="0" dirty="0">
                <a:solidFill>
                  <a:schemeClr val="tx1"/>
                </a:solidFill>
                <a:latin typeface="Times New Roman" pitchFamily="-110" charset="0"/>
                <a:ea typeface="+mn-ea"/>
                <a:cs typeface="+mn-cs"/>
              </a:rPr>
              <a:t>of these machines continues to bear out Moore’s law, mentioned previously. So</a:t>
            </a:r>
          </a:p>
          <a:p>
            <a:r>
              <a:rPr kumimoji="1" lang="en-US" sz="1200" kern="1200" baseline="0" dirty="0">
                <a:solidFill>
                  <a:schemeClr val="tx1"/>
                </a:solidFill>
                <a:latin typeface="Times New Roman" pitchFamily="-110" charset="0"/>
                <a:ea typeface="+mn-ea"/>
                <a:cs typeface="+mn-cs"/>
              </a:rPr>
              <a:t>long as this law holds, chipmakers can unleash a new generation of chips every three</a:t>
            </a:r>
          </a:p>
          <a:p>
            <a:r>
              <a:rPr kumimoji="1" lang="en-US" sz="1200" kern="1200" baseline="0" dirty="0">
                <a:solidFill>
                  <a:schemeClr val="tx1"/>
                </a:solidFill>
                <a:latin typeface="Times New Roman" pitchFamily="-110" charset="0"/>
                <a:ea typeface="+mn-ea"/>
                <a:cs typeface="+mn-cs"/>
              </a:rPr>
              <a:t>years—with four times as many transistors. In memory chips, this has quadrupled</a:t>
            </a:r>
          </a:p>
          <a:p>
            <a:r>
              <a:rPr kumimoji="1" lang="en-US" sz="1200" kern="1200" baseline="0" dirty="0">
                <a:solidFill>
                  <a:schemeClr val="tx1"/>
                </a:solidFill>
                <a:latin typeface="Times New Roman" pitchFamily="-110" charset="0"/>
                <a:ea typeface="+mn-ea"/>
                <a:cs typeface="+mn-cs"/>
              </a:rPr>
              <a:t>the capacity of dynamic random-access memory (DRAM), still the basic technology</a:t>
            </a:r>
          </a:p>
          <a:p>
            <a:r>
              <a:rPr kumimoji="1" lang="en-US" sz="1200" kern="1200" baseline="0" dirty="0">
                <a:solidFill>
                  <a:schemeClr val="tx1"/>
                </a:solidFill>
                <a:latin typeface="Times New Roman" pitchFamily="-110" charset="0"/>
                <a:ea typeface="+mn-ea"/>
                <a:cs typeface="+mn-cs"/>
              </a:rPr>
              <a:t>for computer main memory, every three years. In microprocessors, the addition of</a:t>
            </a:r>
          </a:p>
          <a:p>
            <a:r>
              <a:rPr kumimoji="1" lang="en-US" sz="1200" kern="1200" baseline="0" dirty="0">
                <a:solidFill>
                  <a:schemeClr val="tx1"/>
                </a:solidFill>
                <a:latin typeface="Times New Roman" pitchFamily="-110" charset="0"/>
                <a:ea typeface="+mn-ea"/>
                <a:cs typeface="+mn-cs"/>
              </a:rPr>
              <a:t>new circuits, and the speed boost that comes from reducing the distances between</a:t>
            </a:r>
          </a:p>
          <a:p>
            <a:r>
              <a:rPr kumimoji="1" lang="en-US" sz="1200" kern="1200" baseline="0" dirty="0">
                <a:solidFill>
                  <a:schemeClr val="tx1"/>
                </a:solidFill>
                <a:latin typeface="Times New Roman" pitchFamily="-110" charset="0"/>
                <a:ea typeface="+mn-ea"/>
                <a:cs typeface="+mn-cs"/>
              </a:rPr>
              <a:t>them, has improved performance four- or fivefold every three years or so since Intel</a:t>
            </a:r>
          </a:p>
          <a:p>
            <a:r>
              <a:rPr kumimoji="1" lang="en-US" sz="1200" kern="1200" baseline="0" dirty="0">
                <a:solidFill>
                  <a:schemeClr val="tx1"/>
                </a:solidFill>
                <a:latin typeface="Times New Roman" pitchFamily="-110" charset="0"/>
                <a:ea typeface="+mn-ea"/>
                <a:cs typeface="+mn-cs"/>
              </a:rPr>
              <a:t>launched its x86 family in 1978.</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But the raw speed of the microprocessor will not achieve its potential unless</a:t>
            </a:r>
          </a:p>
          <a:p>
            <a:r>
              <a:rPr kumimoji="1" lang="en-US" sz="1200" kern="1200" baseline="0" dirty="0">
                <a:solidFill>
                  <a:schemeClr val="tx1"/>
                </a:solidFill>
                <a:latin typeface="Times New Roman" pitchFamily="-110" charset="0"/>
                <a:ea typeface="+mn-ea"/>
                <a:cs typeface="+mn-cs"/>
              </a:rPr>
              <a:t>it is fed a constant stream of work to do in the form of computer instructions.</a:t>
            </a:r>
          </a:p>
          <a:p>
            <a:r>
              <a:rPr kumimoji="1" lang="en-US" sz="1200" kern="1200" baseline="0" dirty="0">
                <a:solidFill>
                  <a:schemeClr val="tx1"/>
                </a:solidFill>
                <a:latin typeface="Times New Roman" pitchFamily="-110" charset="0"/>
                <a:ea typeface="+mn-ea"/>
                <a:cs typeface="+mn-cs"/>
              </a:rPr>
              <a:t>Anything that gets in the way of that smooth flow undermines the power of the</a:t>
            </a:r>
          </a:p>
          <a:p>
            <a:r>
              <a:rPr kumimoji="1" lang="en-US" sz="1200" kern="1200" baseline="0" dirty="0">
                <a:solidFill>
                  <a:schemeClr val="tx1"/>
                </a:solidFill>
                <a:latin typeface="Times New Roman" pitchFamily="-110" charset="0"/>
                <a:ea typeface="+mn-ea"/>
                <a:cs typeface="+mn-cs"/>
              </a:rPr>
              <a:t>processor. Accordingly, while the chipmakers have been busy learning how to fabricate</a:t>
            </a:r>
          </a:p>
          <a:p>
            <a:r>
              <a:rPr kumimoji="1" lang="en-US" sz="1200" kern="1200" baseline="0" dirty="0">
                <a:solidFill>
                  <a:schemeClr val="tx1"/>
                </a:solidFill>
                <a:latin typeface="Times New Roman" pitchFamily="-110" charset="0"/>
                <a:ea typeface="+mn-ea"/>
                <a:cs typeface="+mn-cs"/>
              </a:rPr>
              <a:t>chips of greater and greater density, the processor designers must come up with</a:t>
            </a:r>
          </a:p>
          <a:p>
            <a:r>
              <a:rPr kumimoji="1" lang="en-US" sz="1200" kern="1200" baseline="0" dirty="0">
                <a:solidFill>
                  <a:schemeClr val="tx1"/>
                </a:solidFill>
                <a:latin typeface="Times New Roman" pitchFamily="-110" charset="0"/>
                <a:ea typeface="+mn-ea"/>
                <a:cs typeface="+mn-cs"/>
              </a:rPr>
              <a:t>ever more elaborate techniques for feeding the monster. Among the techniques</a:t>
            </a:r>
          </a:p>
          <a:p>
            <a:r>
              <a:rPr kumimoji="1" lang="en-US" sz="1200" kern="1200" baseline="0" dirty="0">
                <a:solidFill>
                  <a:schemeClr val="tx1"/>
                </a:solidFill>
                <a:latin typeface="Times New Roman" pitchFamily="-110" charset="0"/>
                <a:ea typeface="+mn-ea"/>
                <a:cs typeface="+mn-cs"/>
              </a:rPr>
              <a:t>built into contemporary processors are the following:</a:t>
            </a:r>
          </a:p>
          <a:p>
            <a:endParaRPr kumimoji="1" lang="en-US" sz="1200" kern="1200" baseline="0" dirty="0">
              <a:solidFill>
                <a:schemeClr val="tx1"/>
              </a:solidFill>
              <a:latin typeface="Times New Roman" pitchFamily="-110" charset="0"/>
              <a:ea typeface="+mn-ea"/>
              <a:cs typeface="+mn-cs"/>
            </a:endParaRPr>
          </a:p>
          <a:p>
            <a:r>
              <a:rPr kumimoji="1" lang="en-US" sz="1200" b="1" kern="1200" baseline="0" dirty="0">
                <a:solidFill>
                  <a:schemeClr val="tx1"/>
                </a:solidFill>
                <a:latin typeface="Times New Roman" pitchFamily="-110" charset="0"/>
                <a:ea typeface="+mn-ea"/>
                <a:cs typeface="+mn-cs"/>
              </a:rPr>
              <a:t>Pipelining: With pipelining, a processor can simultaneously work on multiple</a:t>
            </a:r>
          </a:p>
          <a:p>
            <a:r>
              <a:rPr kumimoji="1" lang="en-US" sz="1200" kern="1200" baseline="0" dirty="0">
                <a:solidFill>
                  <a:schemeClr val="tx1"/>
                </a:solidFill>
                <a:latin typeface="Times New Roman" pitchFamily="-110" charset="0"/>
                <a:ea typeface="+mn-ea"/>
                <a:cs typeface="+mn-cs"/>
              </a:rPr>
              <a:t>instructions. The processor overlaps operations by moving data or instructions</a:t>
            </a:r>
          </a:p>
          <a:p>
            <a:r>
              <a:rPr kumimoji="1" lang="en-US" sz="1200" kern="1200" baseline="0" dirty="0">
                <a:solidFill>
                  <a:schemeClr val="tx1"/>
                </a:solidFill>
                <a:latin typeface="Times New Roman" pitchFamily="-110" charset="0"/>
                <a:ea typeface="+mn-ea"/>
                <a:cs typeface="+mn-cs"/>
              </a:rPr>
              <a:t>into a conceptual pipe with all stages of the pipe processing simultaneously.</a:t>
            </a:r>
          </a:p>
          <a:p>
            <a:r>
              <a:rPr kumimoji="1" lang="en-US" sz="1200" kern="1200" baseline="0" dirty="0">
                <a:solidFill>
                  <a:schemeClr val="tx1"/>
                </a:solidFill>
                <a:latin typeface="Times New Roman" pitchFamily="-110" charset="0"/>
                <a:ea typeface="+mn-ea"/>
                <a:cs typeface="+mn-cs"/>
              </a:rPr>
              <a:t>For example, while one instruction is being executed, the computer is decoding</a:t>
            </a:r>
          </a:p>
          <a:p>
            <a:r>
              <a:rPr kumimoji="1" lang="en-US" sz="1200" kern="1200" baseline="0" dirty="0">
                <a:solidFill>
                  <a:schemeClr val="tx1"/>
                </a:solidFill>
                <a:latin typeface="Times New Roman" pitchFamily="-110" charset="0"/>
                <a:ea typeface="+mn-ea"/>
                <a:cs typeface="+mn-cs"/>
              </a:rPr>
              <a:t>the next instruction.</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Branch prediction: The processor looks ahead in the instruction code fetched</a:t>
            </a:r>
          </a:p>
          <a:p>
            <a:r>
              <a:rPr kumimoji="1" lang="en-US" sz="1200" kern="1200" baseline="0" dirty="0">
                <a:solidFill>
                  <a:schemeClr val="tx1"/>
                </a:solidFill>
                <a:latin typeface="Times New Roman" pitchFamily="-110" charset="0"/>
                <a:ea typeface="+mn-ea"/>
                <a:cs typeface="+mn-cs"/>
              </a:rPr>
              <a:t>from memory and predicts which branches, or groups of instructions, are likely</a:t>
            </a:r>
          </a:p>
          <a:p>
            <a:r>
              <a:rPr kumimoji="1" lang="en-US" sz="1200" kern="1200" baseline="0" dirty="0">
                <a:solidFill>
                  <a:schemeClr val="tx1"/>
                </a:solidFill>
                <a:latin typeface="Times New Roman" pitchFamily="-110" charset="0"/>
                <a:ea typeface="+mn-ea"/>
                <a:cs typeface="+mn-cs"/>
              </a:rPr>
              <a:t>to be processed next. If the processor guesses right most of the time, it can</a:t>
            </a:r>
          </a:p>
          <a:p>
            <a:r>
              <a:rPr kumimoji="1" lang="en-US" sz="1200" kern="1200" baseline="0" dirty="0">
                <a:solidFill>
                  <a:schemeClr val="tx1"/>
                </a:solidFill>
                <a:latin typeface="Times New Roman" pitchFamily="-110" charset="0"/>
                <a:ea typeface="+mn-ea"/>
                <a:cs typeface="+mn-cs"/>
              </a:rPr>
              <a:t>prefetch the correct instructions and buffer them so that the processor is kept</a:t>
            </a:r>
          </a:p>
          <a:p>
            <a:r>
              <a:rPr kumimoji="1" lang="en-US" sz="1200" kern="1200" baseline="0" dirty="0">
                <a:solidFill>
                  <a:schemeClr val="tx1"/>
                </a:solidFill>
                <a:latin typeface="Times New Roman" pitchFamily="-110" charset="0"/>
                <a:ea typeface="+mn-ea"/>
                <a:cs typeface="+mn-cs"/>
              </a:rPr>
              <a:t>busy. The more sophisticated examples of this strategy predict not just the</a:t>
            </a:r>
            <a:endParaRPr kumimoji="1" lang="en-GB"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next branch but multiple branches ahead. Thus, branch prediction increases</a:t>
            </a:r>
          </a:p>
          <a:p>
            <a:r>
              <a:rPr kumimoji="1" lang="en-US" sz="1200" kern="1200" baseline="0" dirty="0">
                <a:solidFill>
                  <a:schemeClr val="tx1"/>
                </a:solidFill>
                <a:latin typeface="Times New Roman" pitchFamily="-110" charset="0"/>
                <a:ea typeface="+mn-ea"/>
                <a:cs typeface="+mn-cs"/>
              </a:rPr>
              <a:t>the amount of work available for the processor to execute.</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Data flow analysis: The processor analyzes which instructions are dependent</a:t>
            </a:r>
          </a:p>
          <a:p>
            <a:r>
              <a:rPr kumimoji="1" lang="en-US" sz="1200" kern="1200" baseline="0" dirty="0">
                <a:solidFill>
                  <a:schemeClr val="tx1"/>
                </a:solidFill>
                <a:latin typeface="Times New Roman" pitchFamily="-110" charset="0"/>
                <a:ea typeface="+mn-ea"/>
                <a:cs typeface="+mn-cs"/>
              </a:rPr>
              <a:t>on each other’s results, or data, to create an optimized schedule of instructions.</a:t>
            </a:r>
          </a:p>
          <a:p>
            <a:r>
              <a:rPr kumimoji="1" lang="en-US" sz="1200" kern="1200" baseline="0" dirty="0">
                <a:solidFill>
                  <a:schemeClr val="tx1"/>
                </a:solidFill>
                <a:latin typeface="Times New Roman" pitchFamily="-110" charset="0"/>
                <a:ea typeface="+mn-ea"/>
                <a:cs typeface="+mn-cs"/>
              </a:rPr>
              <a:t>In fact, instructions are scheduled to be executed when ready, independent of</a:t>
            </a:r>
          </a:p>
          <a:p>
            <a:r>
              <a:rPr kumimoji="1" lang="en-US" sz="1200" kern="1200" baseline="0" dirty="0">
                <a:solidFill>
                  <a:schemeClr val="tx1"/>
                </a:solidFill>
                <a:latin typeface="Times New Roman" pitchFamily="-110" charset="0"/>
                <a:ea typeface="+mn-ea"/>
                <a:cs typeface="+mn-cs"/>
              </a:rPr>
              <a:t>the original program order. This prevents unnecessary delay.</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Speculative execution: Using branch prediction and data flow analysis, some</a:t>
            </a:r>
          </a:p>
          <a:p>
            <a:r>
              <a:rPr kumimoji="1" lang="en-US" sz="1200" kern="1200" baseline="0" dirty="0">
                <a:solidFill>
                  <a:schemeClr val="tx1"/>
                </a:solidFill>
                <a:latin typeface="Times New Roman" pitchFamily="-110" charset="0"/>
                <a:ea typeface="+mn-ea"/>
                <a:cs typeface="+mn-cs"/>
              </a:rPr>
              <a:t>processors speculatively execute instructions ahead of their actual appearance</a:t>
            </a:r>
          </a:p>
          <a:p>
            <a:r>
              <a:rPr kumimoji="1" lang="en-US" sz="1200" kern="1200" baseline="0" dirty="0">
                <a:solidFill>
                  <a:schemeClr val="tx1"/>
                </a:solidFill>
                <a:latin typeface="Times New Roman" pitchFamily="-110" charset="0"/>
                <a:ea typeface="+mn-ea"/>
                <a:cs typeface="+mn-cs"/>
              </a:rPr>
              <a:t>in the program execution, holding the results in temporary locations.</a:t>
            </a:r>
          </a:p>
          <a:p>
            <a:r>
              <a:rPr kumimoji="1" lang="en-US" sz="1200" kern="1200" baseline="0" dirty="0">
                <a:solidFill>
                  <a:schemeClr val="tx1"/>
                </a:solidFill>
                <a:latin typeface="Times New Roman" pitchFamily="-110" charset="0"/>
                <a:ea typeface="+mn-ea"/>
                <a:cs typeface="+mn-cs"/>
              </a:rPr>
              <a:t>This enables the processor to keep its execution engines as busy as possible by</a:t>
            </a:r>
          </a:p>
          <a:p>
            <a:r>
              <a:rPr kumimoji="1" lang="en-US" sz="1200" kern="1200" baseline="0" dirty="0">
                <a:solidFill>
                  <a:schemeClr val="tx1"/>
                </a:solidFill>
                <a:latin typeface="Times New Roman" pitchFamily="-110" charset="0"/>
                <a:ea typeface="+mn-ea"/>
                <a:cs typeface="+mn-cs"/>
              </a:rPr>
              <a:t>Executing instructions that are likely to be needed.</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These and other sophisticated techniques are made necessary by the sheer power</a:t>
            </a:r>
          </a:p>
          <a:p>
            <a:r>
              <a:rPr kumimoji="1" lang="en-US" sz="1200" kern="1200" baseline="0" dirty="0">
                <a:solidFill>
                  <a:schemeClr val="tx1"/>
                </a:solidFill>
                <a:latin typeface="Times New Roman" pitchFamily="-110" charset="0"/>
                <a:ea typeface="+mn-ea"/>
                <a:cs typeface="+mn-cs"/>
              </a:rPr>
              <a:t>of the processor. They make it possible to exploit the raw speed of the processor.</a:t>
            </a:r>
            <a:endParaRPr lang="en-GB" dirty="0"/>
          </a:p>
        </p:txBody>
      </p:sp>
    </p:spTree>
    <p:extLst>
      <p:ext uri="{BB962C8B-B14F-4D97-AF65-F5344CB8AC3E}">
        <p14:creationId xmlns:p14="http://schemas.microsoft.com/office/powerpoint/2010/main" val="31767136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F9AE1A-A2AA-6746-A8EE-029791A08435}" type="slidenum">
              <a:rPr lang="en-US"/>
              <a:pPr/>
              <a:t>39</a:t>
            </a:fld>
            <a:endParaRPr lang="en-US" dirty="0"/>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110" charset="0"/>
                <a:ea typeface="+mn-ea"/>
                <a:cs typeface="+mn-cs"/>
              </a:rPr>
              <a:t>While processor power has raced ahead at breakneck speed, other critical components</a:t>
            </a:r>
          </a:p>
          <a:p>
            <a:r>
              <a:rPr kumimoji="1" lang="en-US" sz="1200" kern="1200" baseline="0" dirty="0">
                <a:solidFill>
                  <a:schemeClr val="tx1"/>
                </a:solidFill>
                <a:latin typeface="Times New Roman" pitchFamily="-110" charset="0"/>
                <a:ea typeface="+mn-ea"/>
                <a:cs typeface="+mn-cs"/>
              </a:rPr>
              <a:t>of the computer have not kept up. The result is a need to look for performance</a:t>
            </a:r>
          </a:p>
          <a:p>
            <a:r>
              <a:rPr kumimoji="1" lang="en-US" sz="1200" kern="1200" baseline="0" dirty="0">
                <a:solidFill>
                  <a:schemeClr val="tx1"/>
                </a:solidFill>
                <a:latin typeface="Times New Roman" pitchFamily="-110" charset="0"/>
                <a:ea typeface="+mn-ea"/>
                <a:cs typeface="+mn-cs"/>
              </a:rPr>
              <a:t>balance: an adjusting of the organization and architecture to compensate for the</a:t>
            </a:r>
          </a:p>
          <a:p>
            <a:r>
              <a:rPr kumimoji="1" lang="en-US" sz="1200" kern="1200" baseline="0" dirty="0">
                <a:solidFill>
                  <a:schemeClr val="tx1"/>
                </a:solidFill>
                <a:latin typeface="Times New Roman" pitchFamily="-110" charset="0"/>
                <a:ea typeface="+mn-ea"/>
                <a:cs typeface="+mn-cs"/>
              </a:rPr>
              <a:t>mismatch among the capabilities of the various components.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Nowhere is the problem created by such mismatches more critical than in the</a:t>
            </a:r>
          </a:p>
          <a:p>
            <a:r>
              <a:rPr kumimoji="1" lang="en-US" sz="1200" kern="1200" baseline="0" dirty="0">
                <a:solidFill>
                  <a:schemeClr val="tx1"/>
                </a:solidFill>
                <a:latin typeface="Times New Roman" pitchFamily="-110" charset="0"/>
                <a:ea typeface="+mn-ea"/>
                <a:cs typeface="+mn-cs"/>
              </a:rPr>
              <a:t>interface between processor and main memory. While processor speed has grown</a:t>
            </a:r>
          </a:p>
          <a:p>
            <a:r>
              <a:rPr kumimoji="1" lang="en-US" sz="1200" kern="1200" baseline="0" dirty="0">
                <a:solidFill>
                  <a:schemeClr val="tx1"/>
                </a:solidFill>
                <a:latin typeface="Times New Roman" pitchFamily="-110" charset="0"/>
                <a:ea typeface="+mn-ea"/>
                <a:cs typeface="+mn-cs"/>
              </a:rPr>
              <a:t>rapidly, the speed with which data can be transferred between main memory and the</a:t>
            </a:r>
          </a:p>
          <a:p>
            <a:r>
              <a:rPr kumimoji="1" lang="en-US" sz="1200" kern="1200" baseline="0" dirty="0">
                <a:solidFill>
                  <a:schemeClr val="tx1"/>
                </a:solidFill>
                <a:latin typeface="Times New Roman" pitchFamily="-110" charset="0"/>
                <a:ea typeface="+mn-ea"/>
                <a:cs typeface="+mn-cs"/>
              </a:rPr>
              <a:t>processor has lagged badly. The interface between processor and main memory is</a:t>
            </a:r>
          </a:p>
          <a:p>
            <a:r>
              <a:rPr kumimoji="1" lang="en-US" sz="1200" kern="1200" baseline="0" dirty="0">
                <a:solidFill>
                  <a:schemeClr val="tx1"/>
                </a:solidFill>
                <a:latin typeface="Times New Roman" pitchFamily="-110" charset="0"/>
                <a:ea typeface="+mn-ea"/>
                <a:cs typeface="+mn-cs"/>
              </a:rPr>
              <a:t>the most crucial pathway in the entire computer because it is responsible for carrying</a:t>
            </a:r>
          </a:p>
          <a:p>
            <a:r>
              <a:rPr kumimoji="1" lang="en-US" sz="1200" kern="1200" baseline="0" dirty="0">
                <a:solidFill>
                  <a:schemeClr val="tx1"/>
                </a:solidFill>
                <a:latin typeface="Times New Roman" pitchFamily="-110" charset="0"/>
                <a:ea typeface="+mn-ea"/>
                <a:cs typeface="+mn-cs"/>
              </a:rPr>
              <a:t>a constant flow of program instructions and data between memory chips and the</a:t>
            </a:r>
          </a:p>
          <a:p>
            <a:r>
              <a:rPr kumimoji="1" lang="en-US" sz="1200" kern="1200" baseline="0" dirty="0">
                <a:solidFill>
                  <a:schemeClr val="tx1"/>
                </a:solidFill>
                <a:latin typeface="Times New Roman" pitchFamily="-110" charset="0"/>
                <a:ea typeface="+mn-ea"/>
                <a:cs typeface="+mn-cs"/>
              </a:rPr>
              <a:t>processor. If memory or the pathway fails to keep pace with the processor’s insistent</a:t>
            </a:r>
          </a:p>
          <a:p>
            <a:r>
              <a:rPr kumimoji="1" lang="en-US" sz="1200" kern="1200" baseline="0" dirty="0">
                <a:solidFill>
                  <a:schemeClr val="tx1"/>
                </a:solidFill>
                <a:latin typeface="Times New Roman" pitchFamily="-110" charset="0"/>
                <a:ea typeface="+mn-ea"/>
                <a:cs typeface="+mn-cs"/>
              </a:rPr>
              <a:t>demands, the processor stalls in a wait state, and valuable processing time is lost.</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A system architect can attack this problem in a number of ways, all of which</a:t>
            </a:r>
          </a:p>
          <a:p>
            <a:r>
              <a:rPr kumimoji="1" lang="en-US" sz="1200" kern="1200" baseline="0" dirty="0">
                <a:solidFill>
                  <a:schemeClr val="tx1"/>
                </a:solidFill>
                <a:latin typeface="Times New Roman" pitchFamily="-110" charset="0"/>
                <a:ea typeface="+mn-ea"/>
                <a:cs typeface="+mn-cs"/>
              </a:rPr>
              <a:t>are reflected in contemporary computer designs. Consider the following examples: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Increase the number of bits that are retrieved at one time by making DRAMs</a:t>
            </a:r>
          </a:p>
          <a:p>
            <a:r>
              <a:rPr kumimoji="1" lang="en-US" sz="1200" kern="1200" baseline="0" dirty="0">
                <a:solidFill>
                  <a:schemeClr val="tx1"/>
                </a:solidFill>
                <a:latin typeface="Times New Roman" pitchFamily="-110" charset="0"/>
                <a:ea typeface="+mn-ea"/>
                <a:cs typeface="+mn-cs"/>
              </a:rPr>
              <a:t>“wider” rather than “deeper” and by using wide bus data paths.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Change the DRAM interface to make it more efficient by including a cache</a:t>
            </a:r>
          </a:p>
          <a:p>
            <a:r>
              <a:rPr kumimoji="1" lang="en-US" sz="1200" kern="1200" baseline="0" dirty="0">
                <a:solidFill>
                  <a:schemeClr val="tx1"/>
                </a:solidFill>
                <a:latin typeface="Times New Roman" pitchFamily="-110" charset="0"/>
                <a:ea typeface="+mn-ea"/>
                <a:cs typeface="+mn-cs"/>
              </a:rPr>
              <a:t>or other buffering scheme on the DRAM chip.</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Reduce the frequency of memory access by incorporating increasingly complex</a:t>
            </a:r>
          </a:p>
          <a:p>
            <a:r>
              <a:rPr kumimoji="1" lang="en-US" sz="1200" kern="1200" baseline="0" dirty="0">
                <a:solidFill>
                  <a:schemeClr val="tx1"/>
                </a:solidFill>
                <a:latin typeface="Times New Roman" pitchFamily="-110" charset="0"/>
                <a:ea typeface="+mn-ea"/>
                <a:cs typeface="+mn-cs"/>
              </a:rPr>
              <a:t>and efficient cache structures between the processor and main memory. This</a:t>
            </a:r>
          </a:p>
          <a:p>
            <a:r>
              <a:rPr kumimoji="1" lang="en-US" sz="1200" kern="1200" baseline="0" dirty="0">
                <a:solidFill>
                  <a:schemeClr val="tx1"/>
                </a:solidFill>
                <a:latin typeface="Times New Roman" pitchFamily="-110" charset="0"/>
                <a:ea typeface="+mn-ea"/>
                <a:cs typeface="+mn-cs"/>
              </a:rPr>
              <a:t>includes the incorporation of one or more caches on the processor chip as well</a:t>
            </a:r>
          </a:p>
          <a:p>
            <a:r>
              <a:rPr kumimoji="1" lang="en-US" sz="1200" kern="1200" baseline="0" dirty="0">
                <a:solidFill>
                  <a:schemeClr val="tx1"/>
                </a:solidFill>
                <a:latin typeface="Times New Roman" pitchFamily="-110" charset="0"/>
                <a:ea typeface="+mn-ea"/>
                <a:cs typeface="+mn-cs"/>
              </a:rPr>
              <a:t>as on an off-chip cache close to the processor chip.</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Increase the interconnect bandwidth between processors and memory by using</a:t>
            </a:r>
          </a:p>
          <a:p>
            <a:r>
              <a:rPr kumimoji="1" lang="en-US" sz="1200" kern="1200" baseline="0" dirty="0">
                <a:solidFill>
                  <a:schemeClr val="tx1"/>
                </a:solidFill>
                <a:latin typeface="Times New Roman" pitchFamily="-110" charset="0"/>
                <a:ea typeface="+mn-ea"/>
                <a:cs typeface="+mn-cs"/>
              </a:rPr>
              <a:t>higher-speed buses and a hierarchy of buses to buffer and structure data</a:t>
            </a:r>
          </a:p>
          <a:p>
            <a:r>
              <a:rPr kumimoji="1" lang="en-US" sz="1200" kern="1200" baseline="0" dirty="0">
                <a:solidFill>
                  <a:schemeClr val="tx1"/>
                </a:solidFill>
                <a:latin typeface="Times New Roman" pitchFamily="-110" charset="0"/>
                <a:ea typeface="+mn-ea"/>
                <a:cs typeface="+mn-cs"/>
              </a:rPr>
              <a:t>flow.</a:t>
            </a:r>
            <a:endParaRPr lang="en-GB" dirty="0"/>
          </a:p>
        </p:txBody>
      </p:sp>
    </p:spTree>
    <p:extLst>
      <p:ext uri="{BB962C8B-B14F-4D97-AF65-F5344CB8AC3E}">
        <p14:creationId xmlns:p14="http://schemas.microsoft.com/office/powerpoint/2010/main" val="34772333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3FB62F-6AC0-424F-BA78-8B6B2E5E00A5}" type="slidenum">
              <a:rPr lang="en-US"/>
              <a:pPr/>
              <a:t>40</a:t>
            </a:fld>
            <a:endParaRPr lang="en-US" dirty="0"/>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110" charset="0"/>
                <a:ea typeface="+mn-ea"/>
                <a:cs typeface="+mn-cs"/>
              </a:rPr>
              <a:t>Another area of design focus is the handling of I/O devices. As computers</a:t>
            </a:r>
          </a:p>
          <a:p>
            <a:r>
              <a:rPr kumimoji="1" lang="en-US" sz="1200" kern="1200" baseline="0" dirty="0">
                <a:solidFill>
                  <a:schemeClr val="tx1"/>
                </a:solidFill>
                <a:latin typeface="Times New Roman" pitchFamily="-110" charset="0"/>
                <a:ea typeface="+mn-ea"/>
                <a:cs typeface="+mn-cs"/>
              </a:rPr>
              <a:t>become faster and more capable, more sophisticated applications are developed</a:t>
            </a:r>
          </a:p>
          <a:p>
            <a:r>
              <a:rPr kumimoji="1" lang="en-US" sz="1200" kern="1200" baseline="0" dirty="0">
                <a:solidFill>
                  <a:schemeClr val="tx1"/>
                </a:solidFill>
                <a:latin typeface="Times New Roman" pitchFamily="-110" charset="0"/>
                <a:ea typeface="+mn-ea"/>
                <a:cs typeface="+mn-cs"/>
              </a:rPr>
              <a:t>that support the use of peripherals with intensive I/O demands. Figure 2.10 gives</a:t>
            </a:r>
          </a:p>
          <a:p>
            <a:r>
              <a:rPr kumimoji="1" lang="en-US" sz="1200" kern="1200" baseline="0" dirty="0">
                <a:solidFill>
                  <a:schemeClr val="tx1"/>
                </a:solidFill>
                <a:latin typeface="Times New Roman" pitchFamily="-110" charset="0"/>
                <a:ea typeface="+mn-ea"/>
                <a:cs typeface="+mn-cs"/>
              </a:rPr>
              <a:t>some examples of typical peripheral devices in use on personal computers and</a:t>
            </a:r>
          </a:p>
          <a:p>
            <a:r>
              <a:rPr kumimoji="1" lang="en-US" sz="1200" kern="1200" baseline="0" dirty="0">
                <a:solidFill>
                  <a:schemeClr val="tx1"/>
                </a:solidFill>
                <a:latin typeface="Times New Roman" pitchFamily="-110" charset="0"/>
                <a:ea typeface="+mn-ea"/>
                <a:cs typeface="+mn-cs"/>
              </a:rPr>
              <a:t>workstations. These devices create tremendous data throughput demands. While</a:t>
            </a:r>
          </a:p>
          <a:p>
            <a:r>
              <a:rPr kumimoji="1" lang="en-US" sz="1200" kern="1200" baseline="0" dirty="0">
                <a:solidFill>
                  <a:schemeClr val="tx1"/>
                </a:solidFill>
                <a:latin typeface="Times New Roman" pitchFamily="-110" charset="0"/>
                <a:ea typeface="+mn-ea"/>
                <a:cs typeface="+mn-cs"/>
              </a:rPr>
              <a:t>the current generation of processors can handle the data pumped out by these</a:t>
            </a:r>
          </a:p>
          <a:p>
            <a:r>
              <a:rPr kumimoji="1" lang="en-US" sz="1200" kern="1200" baseline="0" dirty="0">
                <a:solidFill>
                  <a:schemeClr val="tx1"/>
                </a:solidFill>
                <a:latin typeface="Times New Roman" pitchFamily="-110" charset="0"/>
                <a:ea typeface="+mn-ea"/>
                <a:cs typeface="+mn-cs"/>
              </a:rPr>
              <a:t>devices, there remains the problem of getting that data moved between processor</a:t>
            </a:r>
          </a:p>
          <a:p>
            <a:r>
              <a:rPr kumimoji="1" lang="en-US" sz="1200" kern="1200" baseline="0" dirty="0">
                <a:solidFill>
                  <a:schemeClr val="tx1"/>
                </a:solidFill>
                <a:latin typeface="Times New Roman" pitchFamily="-110" charset="0"/>
                <a:ea typeface="+mn-ea"/>
                <a:cs typeface="+mn-cs"/>
              </a:rPr>
              <a:t>and peripheral. Strategies here include caching and buffering schemes plus the</a:t>
            </a:r>
          </a:p>
          <a:p>
            <a:r>
              <a:rPr kumimoji="1" lang="en-US" sz="1200" kern="1200" baseline="0" dirty="0">
                <a:solidFill>
                  <a:schemeClr val="tx1"/>
                </a:solidFill>
                <a:latin typeface="Times New Roman" pitchFamily="-110" charset="0"/>
                <a:ea typeface="+mn-ea"/>
                <a:cs typeface="+mn-cs"/>
              </a:rPr>
              <a:t>use of higher-speed interconnection buses and more elaborate structures of buses.</a:t>
            </a:r>
          </a:p>
          <a:p>
            <a:r>
              <a:rPr kumimoji="1" lang="en-US" sz="1200" kern="1200" baseline="0" dirty="0">
                <a:solidFill>
                  <a:schemeClr val="tx1"/>
                </a:solidFill>
                <a:latin typeface="Times New Roman" pitchFamily="-110" charset="0"/>
                <a:ea typeface="+mn-ea"/>
                <a:cs typeface="+mn-cs"/>
              </a:rPr>
              <a:t>In addition, the use of multiple-processor configurations can aid in satisfying I/O</a:t>
            </a:r>
          </a:p>
          <a:p>
            <a:r>
              <a:rPr kumimoji="1" lang="en-US" sz="1200" kern="1200" baseline="0" dirty="0">
                <a:solidFill>
                  <a:schemeClr val="tx1"/>
                </a:solidFill>
                <a:latin typeface="Times New Roman" pitchFamily="-110" charset="0"/>
                <a:ea typeface="+mn-ea"/>
                <a:cs typeface="+mn-cs"/>
              </a:rPr>
              <a:t>demands.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 key in all this is balance. Designers constantly strive to balance the</a:t>
            </a:r>
          </a:p>
          <a:p>
            <a:r>
              <a:rPr kumimoji="1" lang="en-US" sz="1200" kern="1200" baseline="0" dirty="0">
                <a:solidFill>
                  <a:schemeClr val="tx1"/>
                </a:solidFill>
                <a:latin typeface="Times New Roman" pitchFamily="-110" charset="0"/>
                <a:ea typeface="+mn-ea"/>
                <a:cs typeface="+mn-cs"/>
              </a:rPr>
              <a:t>throughput and processing demands of the processor components, main memory,</a:t>
            </a:r>
          </a:p>
          <a:p>
            <a:r>
              <a:rPr kumimoji="1" lang="en-US" sz="1200" kern="1200" baseline="0" dirty="0">
                <a:solidFill>
                  <a:schemeClr val="tx1"/>
                </a:solidFill>
                <a:latin typeface="Times New Roman" pitchFamily="-110" charset="0"/>
                <a:ea typeface="+mn-ea"/>
                <a:cs typeface="+mn-cs"/>
              </a:rPr>
              <a:t>I/O devices, and the interconnection structures. This design must constantly be</a:t>
            </a:r>
          </a:p>
          <a:p>
            <a:r>
              <a:rPr kumimoji="1" lang="en-US" sz="1200" kern="1200" baseline="0" dirty="0">
                <a:solidFill>
                  <a:schemeClr val="tx1"/>
                </a:solidFill>
                <a:latin typeface="Times New Roman" pitchFamily="-110" charset="0"/>
                <a:ea typeface="+mn-ea"/>
                <a:cs typeface="+mn-cs"/>
              </a:rPr>
              <a:t>rethought to cope with two constantly evolving factors: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The rate at which performance is changing in the various technology areas</a:t>
            </a:r>
          </a:p>
          <a:p>
            <a:r>
              <a:rPr kumimoji="1" lang="en-US" sz="1200" kern="1200" baseline="0" dirty="0">
                <a:solidFill>
                  <a:schemeClr val="tx1"/>
                </a:solidFill>
                <a:latin typeface="Times New Roman" pitchFamily="-110" charset="0"/>
                <a:ea typeface="+mn-ea"/>
                <a:cs typeface="+mn-cs"/>
              </a:rPr>
              <a:t>(processor, buses, memory, peripherals) differs greatly from one type of</a:t>
            </a:r>
          </a:p>
          <a:p>
            <a:r>
              <a:rPr kumimoji="1" lang="en-US" sz="1200" kern="1200" baseline="0" dirty="0">
                <a:solidFill>
                  <a:schemeClr val="tx1"/>
                </a:solidFill>
                <a:latin typeface="Times New Roman" pitchFamily="-110" charset="0"/>
                <a:ea typeface="+mn-ea"/>
                <a:cs typeface="+mn-cs"/>
              </a:rPr>
              <a:t>element</a:t>
            </a:r>
          </a:p>
          <a:p>
            <a:r>
              <a:rPr kumimoji="1" lang="en-US" sz="1200" kern="1200" baseline="0" dirty="0">
                <a:solidFill>
                  <a:schemeClr val="tx1"/>
                </a:solidFill>
                <a:latin typeface="Times New Roman" pitchFamily="-110" charset="0"/>
                <a:ea typeface="+mn-ea"/>
                <a:cs typeface="+mn-cs"/>
              </a:rPr>
              <a:t>to another.</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New applications and new peripheral devices constantly change the nature of</a:t>
            </a:r>
          </a:p>
          <a:p>
            <a:r>
              <a:rPr kumimoji="1" lang="en-US" sz="1200" kern="1200" baseline="0" dirty="0">
                <a:solidFill>
                  <a:schemeClr val="tx1"/>
                </a:solidFill>
                <a:latin typeface="Times New Roman" pitchFamily="-110" charset="0"/>
                <a:ea typeface="+mn-ea"/>
                <a:cs typeface="+mn-cs"/>
              </a:rPr>
              <a:t>the demand on the system in terms of typical instruction profile and the data</a:t>
            </a:r>
          </a:p>
          <a:p>
            <a:r>
              <a:rPr kumimoji="1" lang="en-US" sz="1200" kern="1200" baseline="0" dirty="0">
                <a:solidFill>
                  <a:schemeClr val="tx1"/>
                </a:solidFill>
                <a:latin typeface="Times New Roman" pitchFamily="-110" charset="0"/>
                <a:ea typeface="+mn-ea"/>
                <a:cs typeface="+mn-cs"/>
              </a:rPr>
              <a:t>access patterns.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Thus, computer design is a constantly evolving art form. This book attempts to</a:t>
            </a:r>
          </a:p>
          <a:p>
            <a:r>
              <a:rPr kumimoji="1" lang="en-US" sz="1200" kern="1200" baseline="0" dirty="0">
                <a:solidFill>
                  <a:schemeClr val="tx1"/>
                </a:solidFill>
                <a:latin typeface="Times New Roman" pitchFamily="-110" charset="0"/>
                <a:ea typeface="+mn-ea"/>
                <a:cs typeface="+mn-cs"/>
              </a:rPr>
              <a:t>present the fundamentals on which this art form is based and to present a survey of</a:t>
            </a:r>
          </a:p>
          <a:p>
            <a:r>
              <a:rPr kumimoji="1" lang="en-US" sz="1200" kern="1200" baseline="0" dirty="0">
                <a:solidFill>
                  <a:schemeClr val="tx1"/>
                </a:solidFill>
                <a:latin typeface="Times New Roman" pitchFamily="-110" charset="0"/>
                <a:ea typeface="+mn-ea"/>
                <a:cs typeface="+mn-cs"/>
              </a:rPr>
              <a:t>the current state of that art.</a:t>
            </a:r>
            <a:endParaRPr lang="en-GB" dirty="0"/>
          </a:p>
        </p:txBody>
      </p:sp>
    </p:spTree>
    <p:extLst>
      <p:ext uri="{BB962C8B-B14F-4D97-AF65-F5344CB8AC3E}">
        <p14:creationId xmlns:p14="http://schemas.microsoft.com/office/powerpoint/2010/main" val="8267515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kumimoji="1" lang="en-US" sz="1200" kern="1200" baseline="0" dirty="0">
                <a:solidFill>
                  <a:schemeClr val="tx1"/>
                </a:solidFill>
                <a:latin typeface="Times New Roman" pitchFamily="-110" charset="0"/>
                <a:ea typeface="+mn-ea"/>
                <a:cs typeface="+mn-cs"/>
              </a:rPr>
              <a:t>As designers wrestle with the challenge of balancing processor performance with that</a:t>
            </a:r>
          </a:p>
          <a:p>
            <a:r>
              <a:rPr kumimoji="1" lang="en-US" sz="1200" kern="1200" baseline="0" dirty="0">
                <a:solidFill>
                  <a:schemeClr val="tx1"/>
                </a:solidFill>
                <a:latin typeface="Times New Roman" pitchFamily="-110" charset="0"/>
                <a:ea typeface="+mn-ea"/>
                <a:cs typeface="+mn-cs"/>
              </a:rPr>
              <a:t>of main memory and other computer components, the need to increase processor</a:t>
            </a:r>
          </a:p>
          <a:p>
            <a:r>
              <a:rPr kumimoji="1" lang="en-US" sz="1200" kern="1200" baseline="0" dirty="0">
                <a:solidFill>
                  <a:schemeClr val="tx1"/>
                </a:solidFill>
                <a:latin typeface="Times New Roman" pitchFamily="-110" charset="0"/>
                <a:ea typeface="+mn-ea"/>
                <a:cs typeface="+mn-cs"/>
              </a:rPr>
              <a:t>speed remains. There are three approaches to achieving increased processor speed:</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Increase the hardware speed of the processor. This increase is fundamentally</a:t>
            </a:r>
          </a:p>
          <a:p>
            <a:r>
              <a:rPr kumimoji="1" lang="en-US" sz="1200" kern="1200" baseline="0" dirty="0">
                <a:solidFill>
                  <a:schemeClr val="tx1"/>
                </a:solidFill>
                <a:latin typeface="Times New Roman" pitchFamily="-110" charset="0"/>
                <a:ea typeface="+mn-ea"/>
                <a:cs typeface="+mn-cs"/>
              </a:rPr>
              <a:t>due to shrinking the size of the logic gates on the processor chip, so that more</a:t>
            </a:r>
          </a:p>
          <a:p>
            <a:r>
              <a:rPr kumimoji="1" lang="en-US" sz="1200" kern="1200" baseline="0" dirty="0">
                <a:solidFill>
                  <a:schemeClr val="tx1"/>
                </a:solidFill>
                <a:latin typeface="Times New Roman" pitchFamily="-110" charset="0"/>
                <a:ea typeface="+mn-ea"/>
                <a:cs typeface="+mn-cs"/>
              </a:rPr>
              <a:t>gates can be packed together more tightly and to increasing the clock rate.</a:t>
            </a:r>
          </a:p>
          <a:p>
            <a:r>
              <a:rPr kumimoji="1" lang="en-US" sz="1200" kern="1200" baseline="0" dirty="0">
                <a:solidFill>
                  <a:schemeClr val="tx1"/>
                </a:solidFill>
                <a:latin typeface="Times New Roman" pitchFamily="-110" charset="0"/>
                <a:ea typeface="+mn-ea"/>
                <a:cs typeface="+mn-cs"/>
              </a:rPr>
              <a:t>With gates closer together, the propagation time for signals is significantly</a:t>
            </a:r>
          </a:p>
          <a:p>
            <a:r>
              <a:rPr kumimoji="1" lang="en-US" sz="1200" kern="1200" baseline="0" dirty="0">
                <a:solidFill>
                  <a:schemeClr val="tx1"/>
                </a:solidFill>
                <a:latin typeface="Times New Roman" pitchFamily="-110" charset="0"/>
                <a:ea typeface="+mn-ea"/>
                <a:cs typeface="+mn-cs"/>
              </a:rPr>
              <a:t>reduced, enabling a speeding up of the processor. An increase in clock rate</a:t>
            </a:r>
          </a:p>
          <a:p>
            <a:r>
              <a:rPr kumimoji="1" lang="en-US" sz="1200" kern="1200" baseline="0" dirty="0">
                <a:solidFill>
                  <a:schemeClr val="tx1"/>
                </a:solidFill>
                <a:latin typeface="Times New Roman" pitchFamily="-110" charset="0"/>
                <a:ea typeface="+mn-ea"/>
                <a:cs typeface="+mn-cs"/>
              </a:rPr>
              <a:t>means that individual operations are executed more rapidly.</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Increase the size and speed of caches that are interposed between the processor</a:t>
            </a:r>
          </a:p>
          <a:p>
            <a:r>
              <a:rPr kumimoji="1" lang="en-US" sz="1200" kern="1200" baseline="0" dirty="0">
                <a:solidFill>
                  <a:schemeClr val="tx1"/>
                </a:solidFill>
                <a:latin typeface="Times New Roman" pitchFamily="-110" charset="0"/>
                <a:ea typeface="+mn-ea"/>
                <a:cs typeface="+mn-cs"/>
              </a:rPr>
              <a:t>and main memory. In particular, by dedicating a portion of the processor</a:t>
            </a:r>
          </a:p>
          <a:p>
            <a:r>
              <a:rPr kumimoji="1" lang="en-US" sz="1200" kern="1200" baseline="0" dirty="0">
                <a:solidFill>
                  <a:schemeClr val="tx1"/>
                </a:solidFill>
                <a:latin typeface="Times New Roman" pitchFamily="-110" charset="0"/>
                <a:ea typeface="+mn-ea"/>
                <a:cs typeface="+mn-cs"/>
              </a:rPr>
              <a:t>chip itself to the cache, cache access times drop significantly.</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Make changes to the processor organization and architecture that increase the</a:t>
            </a:r>
          </a:p>
          <a:p>
            <a:r>
              <a:rPr kumimoji="1" lang="en-US" sz="1200" kern="1200" baseline="0" dirty="0">
                <a:solidFill>
                  <a:schemeClr val="tx1"/>
                </a:solidFill>
                <a:latin typeface="Times New Roman" pitchFamily="-110" charset="0"/>
                <a:ea typeface="+mn-ea"/>
                <a:cs typeface="+mn-cs"/>
              </a:rPr>
              <a:t>effective speed of instruction execution. Typically, this involves using parallelism</a:t>
            </a:r>
          </a:p>
          <a:p>
            <a:r>
              <a:rPr kumimoji="1" lang="en-US" sz="1200" kern="1200" baseline="0" dirty="0">
                <a:solidFill>
                  <a:schemeClr val="tx1"/>
                </a:solidFill>
                <a:latin typeface="Times New Roman" pitchFamily="-110" charset="0"/>
                <a:ea typeface="+mn-ea"/>
                <a:cs typeface="+mn-cs"/>
              </a:rPr>
              <a:t>in one form or another.</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41</a:t>
            </a:fld>
            <a:endParaRPr lang="en-US" dirty="0"/>
          </a:p>
        </p:txBody>
      </p:sp>
    </p:spTree>
    <p:extLst>
      <p:ext uri="{BB962C8B-B14F-4D97-AF65-F5344CB8AC3E}">
        <p14:creationId xmlns:p14="http://schemas.microsoft.com/office/powerpoint/2010/main" val="29155997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kumimoji="1" lang="en-US" sz="1200" kern="1200" baseline="0" dirty="0">
                <a:solidFill>
                  <a:schemeClr val="tx1"/>
                </a:solidFill>
                <a:latin typeface="Times New Roman" pitchFamily="-110" charset="0"/>
                <a:ea typeface="+mn-ea"/>
                <a:cs typeface="+mn-cs"/>
              </a:rPr>
              <a:t>Traditionally, the dominant factor in performance gains has been in increases</a:t>
            </a:r>
          </a:p>
          <a:p>
            <a:r>
              <a:rPr kumimoji="1" lang="en-US" sz="1200" kern="1200" baseline="0" dirty="0">
                <a:solidFill>
                  <a:schemeClr val="tx1"/>
                </a:solidFill>
                <a:latin typeface="Times New Roman" pitchFamily="-110" charset="0"/>
                <a:ea typeface="+mn-ea"/>
                <a:cs typeface="+mn-cs"/>
              </a:rPr>
              <a:t>in clock speed due and logic density. However, as clock speed and logic density</a:t>
            </a:r>
          </a:p>
          <a:p>
            <a:r>
              <a:rPr kumimoji="1" lang="en-US" sz="1200" kern="1200" baseline="0" dirty="0">
                <a:solidFill>
                  <a:schemeClr val="tx1"/>
                </a:solidFill>
                <a:latin typeface="Times New Roman" pitchFamily="-110" charset="0"/>
                <a:ea typeface="+mn-ea"/>
                <a:cs typeface="+mn-cs"/>
              </a:rPr>
              <a:t>increase, a number of obstacles become more significant [INTE04b]:</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Power: </a:t>
            </a:r>
            <a:r>
              <a:rPr kumimoji="1" lang="en-US" sz="1200" b="0" kern="1200" baseline="0" dirty="0">
                <a:solidFill>
                  <a:schemeClr val="tx1"/>
                </a:solidFill>
                <a:latin typeface="Times New Roman" pitchFamily="-110" charset="0"/>
                <a:ea typeface="+mn-ea"/>
                <a:cs typeface="+mn-cs"/>
              </a:rPr>
              <a:t>As the density of logic and the clock speed on a chip increase, so does</a:t>
            </a:r>
          </a:p>
          <a:p>
            <a:r>
              <a:rPr kumimoji="1" lang="en-US" sz="1200" b="0" kern="1200" baseline="0" dirty="0">
                <a:solidFill>
                  <a:schemeClr val="tx1"/>
                </a:solidFill>
                <a:latin typeface="Times New Roman" pitchFamily="-110" charset="0"/>
                <a:ea typeface="+mn-ea"/>
                <a:cs typeface="+mn-cs"/>
              </a:rPr>
              <a:t>the power density (Watts/cm2). The difficulty of dissipating the heat generated</a:t>
            </a:r>
          </a:p>
          <a:p>
            <a:r>
              <a:rPr kumimoji="1" lang="en-US" sz="1200" kern="1200" baseline="0" dirty="0">
                <a:solidFill>
                  <a:schemeClr val="tx1"/>
                </a:solidFill>
                <a:latin typeface="Times New Roman" pitchFamily="-110" charset="0"/>
                <a:ea typeface="+mn-ea"/>
                <a:cs typeface="+mn-cs"/>
              </a:rPr>
              <a:t>on high-density, high-speed chips is becoming a serious design issue [GIBB04,</a:t>
            </a:r>
          </a:p>
          <a:p>
            <a:r>
              <a:rPr kumimoji="1" lang="en-US" sz="1200" kern="1200" baseline="0" dirty="0">
                <a:solidFill>
                  <a:schemeClr val="tx1"/>
                </a:solidFill>
                <a:latin typeface="Times New Roman" pitchFamily="-110" charset="0"/>
                <a:ea typeface="+mn-ea"/>
                <a:cs typeface="+mn-cs"/>
              </a:rPr>
              <a:t>BORK03].</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RC delay: </a:t>
            </a:r>
            <a:r>
              <a:rPr kumimoji="1" lang="en-US" sz="1200" b="0" kern="1200" baseline="0" dirty="0">
                <a:solidFill>
                  <a:schemeClr val="tx1"/>
                </a:solidFill>
                <a:latin typeface="Times New Roman" pitchFamily="-110" charset="0"/>
                <a:ea typeface="+mn-ea"/>
                <a:cs typeface="+mn-cs"/>
              </a:rPr>
              <a:t>The speed at which electrons can flow on a chip between transistors</a:t>
            </a:r>
          </a:p>
          <a:p>
            <a:r>
              <a:rPr kumimoji="1" lang="en-US" sz="1200" kern="1200" baseline="0" dirty="0">
                <a:solidFill>
                  <a:schemeClr val="tx1"/>
                </a:solidFill>
                <a:latin typeface="Times New Roman" pitchFamily="-110" charset="0"/>
                <a:ea typeface="+mn-ea"/>
                <a:cs typeface="+mn-cs"/>
              </a:rPr>
              <a:t>is limited by the resistance and capacitance of the metal wires connecting</a:t>
            </a:r>
          </a:p>
          <a:p>
            <a:r>
              <a:rPr kumimoji="1" lang="en-US" sz="1200" kern="1200" baseline="0" dirty="0">
                <a:solidFill>
                  <a:schemeClr val="tx1"/>
                </a:solidFill>
                <a:latin typeface="Times New Roman" pitchFamily="-110" charset="0"/>
                <a:ea typeface="+mn-ea"/>
                <a:cs typeface="+mn-cs"/>
              </a:rPr>
              <a:t>them; specifically, delay increases as the RC product increases. As components</a:t>
            </a:r>
          </a:p>
          <a:p>
            <a:r>
              <a:rPr kumimoji="1" lang="en-US" sz="1200" kern="1200" baseline="0" dirty="0">
                <a:solidFill>
                  <a:schemeClr val="tx1"/>
                </a:solidFill>
                <a:latin typeface="Times New Roman" pitchFamily="-110" charset="0"/>
                <a:ea typeface="+mn-ea"/>
                <a:cs typeface="+mn-cs"/>
              </a:rPr>
              <a:t>on the chip decrease in size, the wire interconnects become thinner, increasing</a:t>
            </a:r>
          </a:p>
          <a:p>
            <a:r>
              <a:rPr kumimoji="1" lang="en-US" sz="1200" kern="1200" baseline="0" dirty="0">
                <a:solidFill>
                  <a:schemeClr val="tx1"/>
                </a:solidFill>
                <a:latin typeface="Times New Roman" pitchFamily="-110" charset="0"/>
                <a:ea typeface="+mn-ea"/>
                <a:cs typeface="+mn-cs"/>
              </a:rPr>
              <a:t>resistance. Also, the wires are closer together, increasing capacitance.</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Memory latency: </a:t>
            </a:r>
            <a:r>
              <a:rPr kumimoji="1" lang="en-US" sz="1200" b="0" kern="1200" baseline="0" dirty="0">
                <a:solidFill>
                  <a:schemeClr val="tx1"/>
                </a:solidFill>
                <a:latin typeface="Times New Roman" pitchFamily="-110" charset="0"/>
                <a:ea typeface="+mn-ea"/>
                <a:cs typeface="+mn-cs"/>
              </a:rPr>
              <a:t>Memory speeds lag processor speeds, as previously discussed.</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Thus, there will be more emphasis on organization and architectural approaches</a:t>
            </a:r>
          </a:p>
          <a:p>
            <a:r>
              <a:rPr kumimoji="1" lang="en-US" sz="1200" kern="1200" baseline="0" dirty="0">
                <a:solidFill>
                  <a:schemeClr val="tx1"/>
                </a:solidFill>
                <a:latin typeface="Times New Roman" pitchFamily="-110" charset="0"/>
                <a:ea typeface="+mn-ea"/>
                <a:cs typeface="+mn-cs"/>
              </a:rPr>
              <a:t>to improving performance. These techniques are discussed in later chapters of the book.</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42</a:t>
            </a:fld>
            <a:endParaRPr lang="en-US" dirty="0"/>
          </a:p>
        </p:txBody>
      </p:sp>
    </p:spTree>
    <p:extLst>
      <p:ext uri="{BB962C8B-B14F-4D97-AF65-F5344CB8AC3E}">
        <p14:creationId xmlns:p14="http://schemas.microsoft.com/office/powerpoint/2010/main" val="22970357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kumimoji="1" lang="en-US" sz="1200" kern="1200" baseline="0" dirty="0">
                <a:solidFill>
                  <a:schemeClr val="tx1"/>
                </a:solidFill>
                <a:latin typeface="Times New Roman" pitchFamily="-110" charset="0"/>
                <a:ea typeface="+mn-ea"/>
                <a:cs typeface="+mn-cs"/>
              </a:rPr>
              <a:t>Beginning in the late 1980s, and continuing for about 15 years, two main</a:t>
            </a:r>
          </a:p>
          <a:p>
            <a:r>
              <a:rPr kumimoji="1" lang="en-US" sz="1200" kern="1200" baseline="0" dirty="0">
                <a:solidFill>
                  <a:schemeClr val="tx1"/>
                </a:solidFill>
                <a:latin typeface="Times New Roman" pitchFamily="-110" charset="0"/>
                <a:ea typeface="+mn-ea"/>
                <a:cs typeface="+mn-cs"/>
              </a:rPr>
              <a:t>strategies have been used to increase performance beyond what can be achieved</a:t>
            </a:r>
          </a:p>
          <a:p>
            <a:r>
              <a:rPr kumimoji="1" lang="en-US" sz="1200" kern="1200" baseline="0" dirty="0">
                <a:solidFill>
                  <a:schemeClr val="tx1"/>
                </a:solidFill>
                <a:latin typeface="Times New Roman" pitchFamily="-110" charset="0"/>
                <a:ea typeface="+mn-ea"/>
                <a:cs typeface="+mn-cs"/>
              </a:rPr>
              <a:t>simply by increasing clock speed. First, there has been an increase in cache capacity.</a:t>
            </a:r>
          </a:p>
          <a:p>
            <a:r>
              <a:rPr kumimoji="1" lang="en-US" sz="1200" kern="1200" baseline="0" dirty="0">
                <a:solidFill>
                  <a:schemeClr val="tx1"/>
                </a:solidFill>
                <a:latin typeface="Times New Roman" pitchFamily="-110" charset="0"/>
                <a:ea typeface="+mn-ea"/>
                <a:cs typeface="+mn-cs"/>
              </a:rPr>
              <a:t>There are now typically two or three levels of cache between the processor and</a:t>
            </a:r>
          </a:p>
          <a:p>
            <a:r>
              <a:rPr kumimoji="1" lang="en-US" sz="1200" kern="1200" baseline="0" dirty="0">
                <a:solidFill>
                  <a:schemeClr val="tx1"/>
                </a:solidFill>
                <a:latin typeface="Times New Roman" pitchFamily="-110" charset="0"/>
                <a:ea typeface="+mn-ea"/>
                <a:cs typeface="+mn-cs"/>
              </a:rPr>
              <a:t>main memory. As chip density has increased, more of the cache memory has been</a:t>
            </a:r>
          </a:p>
          <a:p>
            <a:r>
              <a:rPr kumimoji="1" lang="en-US" sz="1200" kern="1200" baseline="0" dirty="0">
                <a:solidFill>
                  <a:schemeClr val="tx1"/>
                </a:solidFill>
                <a:latin typeface="Times New Roman" pitchFamily="-110" charset="0"/>
                <a:ea typeface="+mn-ea"/>
                <a:cs typeface="+mn-cs"/>
              </a:rPr>
              <a:t>incorporated on the chip, enabling faster cache access. For example, the original</a:t>
            </a:r>
          </a:p>
          <a:p>
            <a:r>
              <a:rPr kumimoji="1" lang="en-US" sz="1200" kern="1200" baseline="0" dirty="0">
                <a:solidFill>
                  <a:schemeClr val="tx1"/>
                </a:solidFill>
                <a:latin typeface="Times New Roman" pitchFamily="-110" charset="0"/>
                <a:ea typeface="+mn-ea"/>
                <a:cs typeface="+mn-cs"/>
              </a:rPr>
              <a:t>Pentium chip devoted about 10% of on-chip area to a cache. Contemporary chips</a:t>
            </a:r>
          </a:p>
          <a:p>
            <a:r>
              <a:rPr kumimoji="1" lang="en-US" sz="1200" kern="1200" baseline="0" dirty="0">
                <a:solidFill>
                  <a:schemeClr val="tx1"/>
                </a:solidFill>
                <a:latin typeface="Times New Roman" pitchFamily="-110" charset="0"/>
                <a:ea typeface="+mn-ea"/>
                <a:cs typeface="+mn-cs"/>
              </a:rPr>
              <a:t>devote over half of the chip area to caches.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Second, the instruction execution logic within a processor has become increasingly</a:t>
            </a:r>
          </a:p>
          <a:p>
            <a:r>
              <a:rPr kumimoji="1" lang="en-US" sz="1200" kern="1200" baseline="0" dirty="0">
                <a:solidFill>
                  <a:schemeClr val="tx1"/>
                </a:solidFill>
                <a:latin typeface="Times New Roman" pitchFamily="-110" charset="0"/>
                <a:ea typeface="+mn-ea"/>
                <a:cs typeface="+mn-cs"/>
              </a:rPr>
              <a:t>complex to enable parallel execution of instructions within the processor. Two</a:t>
            </a:r>
          </a:p>
          <a:p>
            <a:r>
              <a:rPr kumimoji="1" lang="en-US" sz="1200" kern="1200" baseline="0" dirty="0">
                <a:solidFill>
                  <a:schemeClr val="tx1"/>
                </a:solidFill>
                <a:latin typeface="Times New Roman" pitchFamily="-110" charset="0"/>
                <a:ea typeface="+mn-ea"/>
                <a:cs typeface="+mn-cs"/>
              </a:rPr>
              <a:t>noteworthy design approaches have been pipelining and superscalar. A pipeline</a:t>
            </a:r>
          </a:p>
          <a:p>
            <a:r>
              <a:rPr kumimoji="1" lang="en-US" sz="1200" kern="1200" baseline="0" dirty="0">
                <a:solidFill>
                  <a:schemeClr val="tx1"/>
                </a:solidFill>
                <a:latin typeface="Times New Roman" pitchFamily="-110" charset="0"/>
                <a:ea typeface="+mn-ea"/>
                <a:cs typeface="+mn-cs"/>
              </a:rPr>
              <a:t>works much as an assembly line in a manufacturing plant enabling different stages</a:t>
            </a:r>
          </a:p>
          <a:p>
            <a:r>
              <a:rPr kumimoji="1" lang="en-US" sz="1200" kern="1200" baseline="0" dirty="0">
                <a:solidFill>
                  <a:schemeClr val="tx1"/>
                </a:solidFill>
                <a:latin typeface="Times New Roman" pitchFamily="-110" charset="0"/>
                <a:ea typeface="+mn-ea"/>
                <a:cs typeface="+mn-cs"/>
              </a:rPr>
              <a:t>of execution of different instructions to occur at the same time along the pipeline. A</a:t>
            </a:r>
          </a:p>
          <a:p>
            <a:r>
              <a:rPr kumimoji="1" lang="en-US" sz="1200" kern="1200" baseline="0" dirty="0">
                <a:solidFill>
                  <a:schemeClr val="tx1"/>
                </a:solidFill>
                <a:latin typeface="Times New Roman" pitchFamily="-110" charset="0"/>
                <a:ea typeface="+mn-ea"/>
                <a:cs typeface="+mn-cs"/>
              </a:rPr>
              <a:t>superscalar approach in essence allows multiple pipelines within a single processor</a:t>
            </a:r>
          </a:p>
          <a:p>
            <a:r>
              <a:rPr kumimoji="1" lang="en-US" sz="1200" kern="1200" baseline="0" dirty="0">
                <a:solidFill>
                  <a:schemeClr val="tx1"/>
                </a:solidFill>
                <a:latin typeface="Times New Roman" pitchFamily="-110" charset="0"/>
                <a:ea typeface="+mn-ea"/>
                <a:cs typeface="+mn-cs"/>
              </a:rPr>
              <a:t>so that instructions that do not depend on one another can be executed in parallel.</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By the mid to late 90s, both of these approaches were reaching a point of</a:t>
            </a:r>
          </a:p>
          <a:p>
            <a:r>
              <a:rPr kumimoji="1" lang="en-US" sz="1200" kern="1200" baseline="0" dirty="0">
                <a:solidFill>
                  <a:schemeClr val="tx1"/>
                </a:solidFill>
                <a:latin typeface="Times New Roman" pitchFamily="-110" charset="0"/>
                <a:ea typeface="+mn-ea"/>
                <a:cs typeface="+mn-cs"/>
              </a:rPr>
              <a:t>diminishing returns. The internal organization of contemporary processors is</a:t>
            </a:r>
          </a:p>
          <a:p>
            <a:r>
              <a:rPr kumimoji="1" lang="en-US" sz="1200" kern="1200" baseline="0" dirty="0">
                <a:solidFill>
                  <a:schemeClr val="tx1"/>
                </a:solidFill>
                <a:latin typeface="Times New Roman" pitchFamily="-110" charset="0"/>
                <a:ea typeface="+mn-ea"/>
                <a:cs typeface="+mn-cs"/>
              </a:rPr>
              <a:t>exceedingly complex and is able to squeeze a great deal of parallelism out of the</a:t>
            </a:r>
          </a:p>
          <a:p>
            <a:r>
              <a:rPr kumimoji="1" lang="en-US" sz="1200" kern="1200" baseline="0" dirty="0">
                <a:solidFill>
                  <a:schemeClr val="tx1"/>
                </a:solidFill>
                <a:latin typeface="Times New Roman" pitchFamily="-110" charset="0"/>
                <a:ea typeface="+mn-ea"/>
                <a:cs typeface="+mn-cs"/>
              </a:rPr>
              <a:t>instruction stream. It seems likely that further significant increases in this direction</a:t>
            </a:r>
          </a:p>
          <a:p>
            <a:r>
              <a:rPr kumimoji="1" lang="en-US" sz="1200" kern="1200" baseline="0" dirty="0">
                <a:solidFill>
                  <a:schemeClr val="tx1"/>
                </a:solidFill>
                <a:latin typeface="Times New Roman" pitchFamily="-110" charset="0"/>
                <a:ea typeface="+mn-ea"/>
                <a:cs typeface="+mn-cs"/>
              </a:rPr>
              <a:t>will be relatively modest [GIBB04]. With three levels of cache on the processor</a:t>
            </a:r>
          </a:p>
          <a:p>
            <a:r>
              <a:rPr kumimoji="1" lang="en-US" sz="1200" kern="1200" baseline="0" dirty="0">
                <a:solidFill>
                  <a:schemeClr val="tx1"/>
                </a:solidFill>
                <a:latin typeface="Times New Roman" pitchFamily="-110" charset="0"/>
                <a:ea typeface="+mn-ea"/>
                <a:cs typeface="+mn-cs"/>
              </a:rPr>
              <a:t>chip, each level providing substantial capacity, it also seems that the benefits from</a:t>
            </a:r>
          </a:p>
          <a:p>
            <a:r>
              <a:rPr kumimoji="1" lang="en-US" sz="1200" kern="1200" baseline="0" dirty="0">
                <a:solidFill>
                  <a:schemeClr val="tx1"/>
                </a:solidFill>
                <a:latin typeface="Times New Roman" pitchFamily="-110" charset="0"/>
                <a:ea typeface="+mn-ea"/>
                <a:cs typeface="+mn-cs"/>
              </a:rPr>
              <a:t>the cache are reaching a limit.</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However, simply relying on increasing clock rate for increased performance</a:t>
            </a:r>
          </a:p>
          <a:p>
            <a:r>
              <a:rPr kumimoji="1" lang="en-US" sz="1200" kern="1200" baseline="0" dirty="0">
                <a:solidFill>
                  <a:schemeClr val="tx1"/>
                </a:solidFill>
                <a:latin typeface="Times New Roman" pitchFamily="-110" charset="0"/>
                <a:ea typeface="+mn-ea"/>
                <a:cs typeface="+mn-cs"/>
              </a:rPr>
              <a:t>runs into the power dissipation problem already referred to. The faster the clock</a:t>
            </a:r>
          </a:p>
          <a:p>
            <a:r>
              <a:rPr kumimoji="1" lang="en-US" sz="1200" kern="1200" baseline="0" dirty="0">
                <a:solidFill>
                  <a:schemeClr val="tx1"/>
                </a:solidFill>
                <a:latin typeface="Times New Roman" pitchFamily="-110" charset="0"/>
                <a:ea typeface="+mn-ea"/>
                <a:cs typeface="+mn-cs"/>
              </a:rPr>
              <a:t>rate, the greater the amount of power to be dissipated, and some fundamental physical</a:t>
            </a:r>
          </a:p>
          <a:p>
            <a:r>
              <a:rPr kumimoji="1" lang="en-US" sz="1200" kern="1200" baseline="0" dirty="0">
                <a:solidFill>
                  <a:schemeClr val="tx1"/>
                </a:solidFill>
                <a:latin typeface="Times New Roman" pitchFamily="-110" charset="0"/>
                <a:ea typeface="+mn-ea"/>
                <a:cs typeface="+mn-cs"/>
              </a:rPr>
              <a:t>limits are being reached.</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Figure 2.11 illustrates the concepts we have been discussing. The top line</a:t>
            </a:r>
          </a:p>
          <a:p>
            <a:r>
              <a:rPr kumimoji="1" lang="en-US" sz="1200" kern="1200" baseline="0" dirty="0">
                <a:solidFill>
                  <a:schemeClr val="tx1"/>
                </a:solidFill>
                <a:latin typeface="Times New Roman" pitchFamily="-110" charset="0"/>
                <a:ea typeface="+mn-ea"/>
                <a:cs typeface="+mn-cs"/>
              </a:rPr>
              <a:t>shows that, as per Moore’s Law, the number of transistors on a single chip continues</a:t>
            </a:r>
          </a:p>
          <a:p>
            <a:r>
              <a:rPr kumimoji="1" lang="en-US" sz="1200" kern="1200" baseline="0" dirty="0">
                <a:solidFill>
                  <a:schemeClr val="tx1"/>
                </a:solidFill>
                <a:latin typeface="Times New Roman" pitchFamily="-110" charset="0"/>
                <a:ea typeface="+mn-ea"/>
                <a:cs typeface="+mn-cs"/>
              </a:rPr>
              <a:t>to grow exponentially. Meanwhile, the clock speed has leveled off, in order</a:t>
            </a:r>
          </a:p>
          <a:p>
            <a:r>
              <a:rPr kumimoji="1" lang="en-US" sz="1200" kern="1200" baseline="0" dirty="0">
                <a:solidFill>
                  <a:schemeClr val="tx1"/>
                </a:solidFill>
                <a:latin typeface="Times New Roman" pitchFamily="-110" charset="0"/>
                <a:ea typeface="+mn-ea"/>
                <a:cs typeface="+mn-cs"/>
              </a:rPr>
              <a:t>to prevent a further rise in power. To continue to increase performance, designers</a:t>
            </a:r>
          </a:p>
          <a:p>
            <a:r>
              <a:rPr kumimoji="1" lang="en-US" sz="1200" kern="1200" baseline="0" dirty="0">
                <a:solidFill>
                  <a:schemeClr val="tx1"/>
                </a:solidFill>
                <a:latin typeface="Times New Roman" pitchFamily="-110" charset="0"/>
                <a:ea typeface="+mn-ea"/>
                <a:cs typeface="+mn-cs"/>
              </a:rPr>
              <a:t>have had to find ways of exploiting the growing number of transistors other than</a:t>
            </a:r>
          </a:p>
          <a:p>
            <a:r>
              <a:rPr kumimoji="1" lang="en-US" sz="1200" kern="1200" baseline="0" dirty="0">
                <a:solidFill>
                  <a:schemeClr val="tx1"/>
                </a:solidFill>
                <a:latin typeface="Times New Roman" pitchFamily="-110" charset="0"/>
                <a:ea typeface="+mn-ea"/>
                <a:cs typeface="+mn-cs"/>
              </a:rPr>
              <a:t>simply building a more complex processor. The response in recent years has been</a:t>
            </a:r>
          </a:p>
          <a:p>
            <a:r>
              <a:rPr kumimoji="1" lang="en-US" sz="1200" kern="1200" baseline="0" dirty="0">
                <a:solidFill>
                  <a:schemeClr val="tx1"/>
                </a:solidFill>
                <a:latin typeface="Times New Roman" pitchFamily="-110" charset="0"/>
                <a:ea typeface="+mn-ea"/>
                <a:cs typeface="+mn-cs"/>
              </a:rPr>
              <a:t>the development of the multicore computer chip.</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43</a:t>
            </a:fld>
            <a:endParaRPr lang="en-US" dirty="0"/>
          </a:p>
        </p:txBody>
      </p:sp>
    </p:spTree>
    <p:extLst>
      <p:ext uri="{BB962C8B-B14F-4D97-AF65-F5344CB8AC3E}">
        <p14:creationId xmlns:p14="http://schemas.microsoft.com/office/powerpoint/2010/main" val="11848064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kumimoji="1" lang="en-US" sz="1200" kern="1200" baseline="0" dirty="0">
                <a:solidFill>
                  <a:schemeClr val="tx1"/>
                </a:solidFill>
                <a:latin typeface="Times New Roman" pitchFamily="-110" charset="0"/>
                <a:ea typeface="+mn-ea"/>
                <a:cs typeface="+mn-cs"/>
              </a:rPr>
              <a:t>With all of the difficulties cited in the preceding paragraphs in mind, designers</a:t>
            </a:r>
          </a:p>
          <a:p>
            <a:r>
              <a:rPr kumimoji="1" lang="en-US" sz="1200" kern="1200" baseline="0" dirty="0">
                <a:solidFill>
                  <a:schemeClr val="tx1"/>
                </a:solidFill>
                <a:latin typeface="Times New Roman" pitchFamily="-110" charset="0"/>
                <a:ea typeface="+mn-ea"/>
                <a:cs typeface="+mn-cs"/>
              </a:rPr>
              <a:t>have turned to a fundamentally new approach to improving performance: placing</a:t>
            </a:r>
          </a:p>
          <a:p>
            <a:r>
              <a:rPr kumimoji="1" lang="en-US" sz="1200" kern="1200" baseline="0" dirty="0">
                <a:solidFill>
                  <a:schemeClr val="tx1"/>
                </a:solidFill>
                <a:latin typeface="Times New Roman" pitchFamily="-110" charset="0"/>
                <a:ea typeface="+mn-ea"/>
                <a:cs typeface="+mn-cs"/>
              </a:rPr>
              <a:t>multiple processors on the same chip, with a large shared cache. The use of multiple</a:t>
            </a:r>
          </a:p>
          <a:p>
            <a:r>
              <a:rPr kumimoji="1" lang="en-US" sz="1200" kern="1200" baseline="0" dirty="0">
                <a:solidFill>
                  <a:schemeClr val="tx1"/>
                </a:solidFill>
                <a:latin typeface="Times New Roman" pitchFamily="-110" charset="0"/>
                <a:ea typeface="+mn-ea"/>
                <a:cs typeface="+mn-cs"/>
              </a:rPr>
              <a:t>processors on the same chip, also referred to as multiple cores, or </a:t>
            </a:r>
            <a:r>
              <a:rPr kumimoji="1" lang="en-US" sz="1200" b="1" kern="1200" baseline="0" dirty="0">
                <a:solidFill>
                  <a:schemeClr val="tx1"/>
                </a:solidFill>
                <a:latin typeface="Times New Roman" pitchFamily="-110" charset="0"/>
                <a:ea typeface="+mn-ea"/>
                <a:cs typeface="+mn-cs"/>
              </a:rPr>
              <a:t>multicore,</a:t>
            </a:r>
          </a:p>
          <a:p>
            <a:r>
              <a:rPr kumimoji="1" lang="en-US" sz="1200" kern="1200" baseline="0" dirty="0">
                <a:solidFill>
                  <a:schemeClr val="tx1"/>
                </a:solidFill>
                <a:latin typeface="Times New Roman" pitchFamily="-110" charset="0"/>
                <a:ea typeface="+mn-ea"/>
                <a:cs typeface="+mn-cs"/>
              </a:rPr>
              <a:t>provides the potential to increase performance without increasing the clock rate.</a:t>
            </a:r>
          </a:p>
          <a:p>
            <a:r>
              <a:rPr kumimoji="1" lang="en-US" sz="1200" kern="1200" baseline="0" dirty="0">
                <a:solidFill>
                  <a:schemeClr val="tx1"/>
                </a:solidFill>
                <a:latin typeface="Times New Roman" pitchFamily="-110" charset="0"/>
                <a:ea typeface="+mn-ea"/>
                <a:cs typeface="+mn-cs"/>
              </a:rPr>
              <a:t>Studies indicate that, within a processor, the increase in performance is roughly</a:t>
            </a:r>
          </a:p>
          <a:p>
            <a:r>
              <a:rPr kumimoji="1" lang="en-US" sz="1200" kern="1200" baseline="0" dirty="0">
                <a:solidFill>
                  <a:schemeClr val="tx1"/>
                </a:solidFill>
                <a:latin typeface="Times New Roman" pitchFamily="-110" charset="0"/>
                <a:ea typeface="+mn-ea"/>
                <a:cs typeface="+mn-cs"/>
              </a:rPr>
              <a:t>proportional to the square root of the increase in complexity [BORK03]. But if the</a:t>
            </a:r>
          </a:p>
          <a:p>
            <a:r>
              <a:rPr kumimoji="1" lang="en-US" sz="1200" kern="1200" baseline="0" dirty="0">
                <a:solidFill>
                  <a:schemeClr val="tx1"/>
                </a:solidFill>
                <a:latin typeface="Times New Roman" pitchFamily="-110" charset="0"/>
                <a:ea typeface="+mn-ea"/>
                <a:cs typeface="+mn-cs"/>
              </a:rPr>
              <a:t>software can support the effective use of multiple processors, then doubling the</a:t>
            </a:r>
          </a:p>
          <a:p>
            <a:r>
              <a:rPr kumimoji="1" lang="en-US" sz="1200" kern="1200" baseline="0" dirty="0">
                <a:solidFill>
                  <a:schemeClr val="tx1"/>
                </a:solidFill>
                <a:latin typeface="Times New Roman" pitchFamily="-110" charset="0"/>
                <a:ea typeface="+mn-ea"/>
                <a:cs typeface="+mn-cs"/>
              </a:rPr>
              <a:t>number of processors almost doubles performance. Thus, the strategy is to use two</a:t>
            </a:r>
          </a:p>
          <a:p>
            <a:r>
              <a:rPr kumimoji="1" lang="en-US" sz="1200" kern="1200" baseline="0" dirty="0">
                <a:solidFill>
                  <a:schemeClr val="tx1"/>
                </a:solidFill>
                <a:latin typeface="Times New Roman" pitchFamily="-110" charset="0"/>
                <a:ea typeface="+mn-ea"/>
                <a:cs typeface="+mn-cs"/>
              </a:rPr>
              <a:t>simpler processors on the chip rather than one more complex processor.</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In addition, with two processors, larger caches are justified. This is important</a:t>
            </a:r>
          </a:p>
          <a:p>
            <a:r>
              <a:rPr kumimoji="1" lang="en-US" sz="1200" kern="1200" baseline="0" dirty="0">
                <a:solidFill>
                  <a:schemeClr val="tx1"/>
                </a:solidFill>
                <a:latin typeface="Times New Roman" pitchFamily="-110" charset="0"/>
                <a:ea typeface="+mn-ea"/>
                <a:cs typeface="+mn-cs"/>
              </a:rPr>
              <a:t>because the power consumption of memory logic on a chip is much less than that of</a:t>
            </a:r>
          </a:p>
          <a:p>
            <a:r>
              <a:rPr kumimoji="1" lang="en-US" sz="1200" kern="1200" baseline="0" dirty="0">
                <a:solidFill>
                  <a:schemeClr val="tx1"/>
                </a:solidFill>
                <a:latin typeface="Times New Roman" pitchFamily="-110" charset="0"/>
                <a:ea typeface="+mn-ea"/>
                <a:cs typeface="+mn-cs"/>
              </a:rPr>
              <a:t>processing logic.</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As the logic density on chips continues to rise, the trend to both more cores</a:t>
            </a:r>
          </a:p>
          <a:p>
            <a:r>
              <a:rPr kumimoji="1" lang="en-US" sz="1200" kern="1200" baseline="0" dirty="0">
                <a:solidFill>
                  <a:schemeClr val="tx1"/>
                </a:solidFill>
                <a:latin typeface="Times New Roman" pitchFamily="-110" charset="0"/>
                <a:ea typeface="+mn-ea"/>
                <a:cs typeface="+mn-cs"/>
              </a:rPr>
              <a:t>and more cache on a single chip continues. Two-core chips were quickly followed</a:t>
            </a:r>
          </a:p>
          <a:p>
            <a:r>
              <a:rPr kumimoji="1" lang="en-US" sz="1200" kern="1200" baseline="0" dirty="0">
                <a:solidFill>
                  <a:schemeClr val="tx1"/>
                </a:solidFill>
                <a:latin typeface="Times New Roman" pitchFamily="-110" charset="0"/>
                <a:ea typeface="+mn-ea"/>
                <a:cs typeface="+mn-cs"/>
              </a:rPr>
              <a:t>by four-core chips, then 8, then 16, and so on. As the caches became larger, it made</a:t>
            </a:r>
          </a:p>
          <a:p>
            <a:r>
              <a:rPr kumimoji="1" lang="en-US" sz="1200" kern="1200" baseline="0" dirty="0">
                <a:solidFill>
                  <a:schemeClr val="tx1"/>
                </a:solidFill>
                <a:latin typeface="Times New Roman" pitchFamily="-110" charset="0"/>
                <a:ea typeface="+mn-ea"/>
                <a:cs typeface="+mn-cs"/>
              </a:rPr>
              <a:t>performance sense to create two and then three levels of cache on a chip, with the</a:t>
            </a:r>
          </a:p>
          <a:p>
            <a:r>
              <a:rPr kumimoji="1" lang="en-US" sz="1200" kern="1200" baseline="0" dirty="0">
                <a:solidFill>
                  <a:schemeClr val="tx1"/>
                </a:solidFill>
                <a:latin typeface="Times New Roman" pitchFamily="-110" charset="0"/>
                <a:ea typeface="+mn-ea"/>
                <a:cs typeface="+mn-cs"/>
              </a:rPr>
              <a:t>first-level cache dedicated to an individual processor and levels two and three being</a:t>
            </a:r>
          </a:p>
          <a:p>
            <a:r>
              <a:rPr kumimoji="1" lang="en-US" sz="1200" kern="1200" baseline="0" dirty="0">
                <a:solidFill>
                  <a:schemeClr val="tx1"/>
                </a:solidFill>
                <a:latin typeface="Times New Roman" pitchFamily="-110" charset="0"/>
                <a:ea typeface="+mn-ea"/>
                <a:cs typeface="+mn-cs"/>
              </a:rPr>
              <a:t>shared by all the processors.</a:t>
            </a:r>
          </a:p>
          <a:p>
            <a:endParaRPr kumimoji="1" lang="en-US" sz="1200" kern="1200" baseline="0" dirty="0">
              <a:solidFill>
                <a:schemeClr val="tx1"/>
              </a:solidFill>
              <a:latin typeface="Times New Roman" pitchFamily="-110"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44</a:t>
            </a:fld>
            <a:endParaRPr lang="en-US" dirty="0"/>
          </a:p>
        </p:txBody>
      </p:sp>
    </p:spTree>
    <p:extLst>
      <p:ext uri="{BB962C8B-B14F-4D97-AF65-F5344CB8AC3E}">
        <p14:creationId xmlns:p14="http://schemas.microsoft.com/office/powerpoint/2010/main" val="6439855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kumimoji="1" lang="en-US" sz="1200" kern="1200" baseline="0" dirty="0">
                <a:solidFill>
                  <a:schemeClr val="tx1"/>
                </a:solidFill>
                <a:latin typeface="Times New Roman" pitchFamily="-110" charset="0"/>
                <a:ea typeface="+mn-ea"/>
                <a:cs typeface="+mn-cs"/>
              </a:rPr>
              <a:t>Chip manufacturers are now in the process of making a huge leap forward</a:t>
            </a:r>
          </a:p>
          <a:p>
            <a:r>
              <a:rPr kumimoji="1" lang="en-US" sz="1200" kern="1200" baseline="0" dirty="0">
                <a:solidFill>
                  <a:schemeClr val="tx1"/>
                </a:solidFill>
                <a:latin typeface="Times New Roman" pitchFamily="-110" charset="0"/>
                <a:ea typeface="+mn-ea"/>
                <a:cs typeface="+mn-cs"/>
              </a:rPr>
              <a:t>in the number of cores per chip, with more than 50 cores per chip. The leap in</a:t>
            </a:r>
          </a:p>
          <a:p>
            <a:r>
              <a:rPr kumimoji="1" lang="en-US" sz="1200" kern="1200" baseline="0" dirty="0">
                <a:solidFill>
                  <a:schemeClr val="tx1"/>
                </a:solidFill>
                <a:latin typeface="Times New Roman" pitchFamily="-110" charset="0"/>
                <a:ea typeface="+mn-ea"/>
                <a:cs typeface="+mn-cs"/>
              </a:rPr>
              <a:t>performance as well as the challenges in developing software to exploit such a large</a:t>
            </a:r>
          </a:p>
          <a:p>
            <a:r>
              <a:rPr kumimoji="1" lang="en-US" sz="1200" kern="1200" baseline="0" dirty="0">
                <a:solidFill>
                  <a:schemeClr val="tx1"/>
                </a:solidFill>
                <a:latin typeface="Times New Roman" pitchFamily="-110" charset="0"/>
                <a:ea typeface="+mn-ea"/>
                <a:cs typeface="+mn-cs"/>
              </a:rPr>
              <a:t>number of cores have led to the introduction of a new term: </a:t>
            </a:r>
            <a:r>
              <a:rPr kumimoji="1" lang="en-US" sz="1200" b="1" kern="1200" baseline="0" dirty="0">
                <a:solidFill>
                  <a:schemeClr val="tx1"/>
                </a:solidFill>
                <a:latin typeface="Times New Roman" pitchFamily="-110" charset="0"/>
                <a:ea typeface="+mn-ea"/>
                <a:cs typeface="+mn-cs"/>
              </a:rPr>
              <a:t>many integrated core</a:t>
            </a:r>
          </a:p>
          <a:p>
            <a:r>
              <a:rPr kumimoji="1" lang="en-US" sz="1200" b="1" kern="1200" baseline="0" dirty="0">
                <a:solidFill>
                  <a:schemeClr val="tx1"/>
                </a:solidFill>
                <a:latin typeface="Times New Roman" pitchFamily="-110" charset="0"/>
                <a:ea typeface="+mn-ea"/>
                <a:cs typeface="+mn-cs"/>
              </a:rPr>
              <a:t>(MIC).</a:t>
            </a:r>
          </a:p>
          <a:p>
            <a:endParaRPr kumimoji="1" lang="en-US" sz="1200" b="1"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 multicore and MIC strategy involves a homogeneous collection of</a:t>
            </a:r>
          </a:p>
          <a:p>
            <a:r>
              <a:rPr kumimoji="1" lang="en-US" sz="1200" kern="1200" baseline="0" dirty="0">
                <a:solidFill>
                  <a:schemeClr val="tx1"/>
                </a:solidFill>
                <a:latin typeface="Times New Roman" pitchFamily="-110" charset="0"/>
                <a:ea typeface="+mn-ea"/>
                <a:cs typeface="+mn-cs"/>
              </a:rPr>
              <a:t>general-purpose processors on a single chip. At the same time, chip manufacturers</a:t>
            </a:r>
          </a:p>
          <a:p>
            <a:r>
              <a:rPr kumimoji="1" lang="en-US" sz="1200" kern="1200" baseline="0" dirty="0">
                <a:solidFill>
                  <a:schemeClr val="tx1"/>
                </a:solidFill>
                <a:latin typeface="Times New Roman" pitchFamily="-110" charset="0"/>
                <a:ea typeface="+mn-ea"/>
                <a:cs typeface="+mn-cs"/>
              </a:rPr>
              <a:t>are pursuing another design option: a chip with multiple general-purpose processors</a:t>
            </a:r>
          </a:p>
          <a:p>
            <a:r>
              <a:rPr kumimoji="1" lang="en-US" sz="1200" kern="1200" baseline="0" dirty="0">
                <a:solidFill>
                  <a:schemeClr val="tx1"/>
                </a:solidFill>
                <a:latin typeface="Times New Roman" pitchFamily="-110" charset="0"/>
                <a:ea typeface="+mn-ea"/>
                <a:cs typeface="+mn-cs"/>
              </a:rPr>
              <a:t>plus </a:t>
            </a:r>
            <a:r>
              <a:rPr kumimoji="1" lang="en-US" sz="1200" b="1" kern="1200" baseline="0" dirty="0">
                <a:solidFill>
                  <a:schemeClr val="tx1"/>
                </a:solidFill>
                <a:latin typeface="Times New Roman" pitchFamily="-110" charset="0"/>
                <a:ea typeface="+mn-ea"/>
                <a:cs typeface="+mn-cs"/>
              </a:rPr>
              <a:t>graphics processing units (GPUs) </a:t>
            </a:r>
            <a:r>
              <a:rPr kumimoji="1" lang="en-US" sz="1200" b="0" kern="1200" baseline="0" dirty="0">
                <a:solidFill>
                  <a:schemeClr val="tx1"/>
                </a:solidFill>
                <a:latin typeface="Times New Roman" pitchFamily="-110" charset="0"/>
                <a:ea typeface="+mn-ea"/>
                <a:cs typeface="+mn-cs"/>
              </a:rPr>
              <a:t>and specialized cores for video processing</a:t>
            </a:r>
          </a:p>
          <a:p>
            <a:r>
              <a:rPr kumimoji="1" lang="en-US" sz="1200" kern="1200" baseline="0" dirty="0">
                <a:solidFill>
                  <a:schemeClr val="tx1"/>
                </a:solidFill>
                <a:latin typeface="Times New Roman" pitchFamily="-110" charset="0"/>
                <a:ea typeface="+mn-ea"/>
                <a:cs typeface="+mn-cs"/>
              </a:rPr>
              <a:t>and other tasks. In broad terms, a GPU is a core designed to perform parallel</a:t>
            </a:r>
          </a:p>
          <a:p>
            <a:r>
              <a:rPr kumimoji="1" lang="en-US" sz="1200" kern="1200" baseline="0" dirty="0">
                <a:solidFill>
                  <a:schemeClr val="tx1"/>
                </a:solidFill>
                <a:latin typeface="Times New Roman" pitchFamily="-110" charset="0"/>
                <a:ea typeface="+mn-ea"/>
                <a:cs typeface="+mn-cs"/>
              </a:rPr>
              <a:t>operations on graphics data. Traditionally found on a plug-in graphics card (display</a:t>
            </a:r>
          </a:p>
          <a:p>
            <a:r>
              <a:rPr kumimoji="1" lang="en-US" sz="1200" kern="1200" baseline="0" dirty="0">
                <a:solidFill>
                  <a:schemeClr val="tx1"/>
                </a:solidFill>
                <a:latin typeface="Times New Roman" pitchFamily="-110" charset="0"/>
                <a:ea typeface="+mn-ea"/>
                <a:cs typeface="+mn-cs"/>
              </a:rPr>
              <a:t>adapter), it is used to encode and render 2D and 3D graphics as well as process</a:t>
            </a:r>
          </a:p>
          <a:p>
            <a:r>
              <a:rPr kumimoji="1" lang="en-US" sz="1200" kern="1200" baseline="0" dirty="0">
                <a:solidFill>
                  <a:schemeClr val="tx1"/>
                </a:solidFill>
                <a:latin typeface="Times New Roman" pitchFamily="-110" charset="0"/>
                <a:ea typeface="+mn-ea"/>
                <a:cs typeface="+mn-cs"/>
              </a:rPr>
              <a:t>video.</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Since GPUs perform parallel operations on multiple sets of data, they are</a:t>
            </a:r>
          </a:p>
          <a:p>
            <a:r>
              <a:rPr kumimoji="1" lang="en-US" sz="1200" kern="1200" baseline="0" dirty="0">
                <a:solidFill>
                  <a:schemeClr val="tx1"/>
                </a:solidFill>
                <a:latin typeface="Times New Roman" pitchFamily="-110" charset="0"/>
                <a:ea typeface="+mn-ea"/>
                <a:cs typeface="+mn-cs"/>
              </a:rPr>
              <a:t>increasingly being used as vector processors for a variety of applications that</a:t>
            </a:r>
          </a:p>
          <a:p>
            <a:r>
              <a:rPr kumimoji="1" lang="en-US" sz="1200" kern="1200" baseline="0" dirty="0">
                <a:solidFill>
                  <a:schemeClr val="tx1"/>
                </a:solidFill>
                <a:latin typeface="Times New Roman" pitchFamily="-110" charset="0"/>
                <a:ea typeface="+mn-ea"/>
                <a:cs typeface="+mn-cs"/>
              </a:rPr>
              <a:t>require repetitive computations. This blurs the line between the GPU and the</a:t>
            </a:r>
          </a:p>
          <a:p>
            <a:r>
              <a:rPr kumimoji="1" lang="en-US" sz="1200" kern="1200" baseline="0" dirty="0">
                <a:solidFill>
                  <a:schemeClr val="tx1"/>
                </a:solidFill>
                <a:latin typeface="Times New Roman" pitchFamily="-110" charset="0"/>
                <a:ea typeface="+mn-ea"/>
                <a:cs typeface="+mn-cs"/>
              </a:rPr>
              <a:t>CPU [FATA08, PROP11]. When a broad range of applications are supported</a:t>
            </a:r>
          </a:p>
          <a:p>
            <a:r>
              <a:rPr kumimoji="1" lang="en-US" sz="1200" kern="1200" baseline="0" dirty="0">
                <a:solidFill>
                  <a:schemeClr val="tx1"/>
                </a:solidFill>
                <a:latin typeface="Times New Roman" pitchFamily="-110" charset="0"/>
                <a:ea typeface="+mn-ea"/>
                <a:cs typeface="+mn-cs"/>
              </a:rPr>
              <a:t>by such a processor, the term </a:t>
            </a:r>
            <a:r>
              <a:rPr kumimoji="1" lang="en-US" sz="1200" b="1" kern="1200" baseline="0" dirty="0">
                <a:solidFill>
                  <a:schemeClr val="tx1"/>
                </a:solidFill>
                <a:latin typeface="Times New Roman" pitchFamily="-110" charset="0"/>
                <a:ea typeface="+mn-ea"/>
                <a:cs typeface="+mn-cs"/>
              </a:rPr>
              <a:t>general-purpose computing on GPUs (GPGPU)</a:t>
            </a:r>
          </a:p>
          <a:p>
            <a:r>
              <a:rPr kumimoji="1" lang="en-US" sz="1200" kern="1200" baseline="0" dirty="0">
                <a:solidFill>
                  <a:schemeClr val="tx1"/>
                </a:solidFill>
                <a:latin typeface="Times New Roman" pitchFamily="-110" charset="0"/>
                <a:ea typeface="+mn-ea"/>
                <a:cs typeface="+mn-cs"/>
              </a:rPr>
              <a:t>is used.</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We explore design characteristics of multicore computers in Chapter 18.</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45</a:t>
            </a:fld>
            <a:endParaRPr lang="en-US" dirty="0"/>
          </a:p>
        </p:txBody>
      </p:sp>
    </p:spTree>
    <p:extLst>
      <p:ext uri="{BB962C8B-B14F-4D97-AF65-F5344CB8AC3E}">
        <p14:creationId xmlns:p14="http://schemas.microsoft.com/office/powerpoint/2010/main" val="30912249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kumimoji="1" lang="en-US" sz="1200" kern="1200" baseline="0" dirty="0">
                <a:solidFill>
                  <a:schemeClr val="tx1"/>
                </a:solidFill>
                <a:latin typeface="Times New Roman" pitchFamily="-110" charset="0"/>
                <a:ea typeface="+mn-ea"/>
                <a:cs typeface="+mn-cs"/>
              </a:rPr>
              <a:t>Throughout this book, we rely on many concrete examples of computer design</a:t>
            </a:r>
          </a:p>
          <a:p>
            <a:r>
              <a:rPr kumimoji="1" lang="en-US" sz="1200" kern="1200" baseline="0" dirty="0">
                <a:solidFill>
                  <a:schemeClr val="tx1"/>
                </a:solidFill>
                <a:latin typeface="Times New Roman" pitchFamily="-110" charset="0"/>
                <a:ea typeface="+mn-ea"/>
                <a:cs typeface="+mn-cs"/>
              </a:rPr>
              <a:t>and implementation to illustrate concepts and to illuminate trade-offs. Numerous</a:t>
            </a:r>
          </a:p>
          <a:p>
            <a:r>
              <a:rPr kumimoji="1" lang="en-US" sz="1200" kern="1200" baseline="0" dirty="0">
                <a:solidFill>
                  <a:schemeClr val="tx1"/>
                </a:solidFill>
                <a:latin typeface="Times New Roman" pitchFamily="-110" charset="0"/>
                <a:ea typeface="+mn-ea"/>
                <a:cs typeface="+mn-cs"/>
              </a:rPr>
              <a:t>systems, both contemporary and historical, provide examples of important computer</a:t>
            </a:r>
          </a:p>
          <a:p>
            <a:r>
              <a:rPr kumimoji="1" lang="en-US" sz="1200" kern="1200" baseline="0" dirty="0">
                <a:solidFill>
                  <a:schemeClr val="tx1"/>
                </a:solidFill>
                <a:latin typeface="Times New Roman" pitchFamily="-110" charset="0"/>
                <a:ea typeface="+mn-ea"/>
                <a:cs typeface="+mn-cs"/>
              </a:rPr>
              <a:t>architecture design features. But the book relies on examples from two processor</a:t>
            </a:r>
          </a:p>
          <a:p>
            <a:r>
              <a:rPr kumimoji="1" lang="en-US" sz="1200" kern="1200" baseline="0" dirty="0">
                <a:solidFill>
                  <a:schemeClr val="tx1"/>
                </a:solidFill>
                <a:latin typeface="Times New Roman" pitchFamily="-110" charset="0"/>
                <a:ea typeface="+mn-ea"/>
                <a:cs typeface="+mn-cs"/>
              </a:rPr>
              <a:t>families: the Intel x86 and the ARM architecture. The current x86 offerings represent</a:t>
            </a:r>
          </a:p>
          <a:p>
            <a:r>
              <a:rPr kumimoji="1" lang="en-US" sz="1200" kern="1200" baseline="0" dirty="0">
                <a:solidFill>
                  <a:schemeClr val="tx1"/>
                </a:solidFill>
                <a:latin typeface="Times New Roman" pitchFamily="-110" charset="0"/>
                <a:ea typeface="+mn-ea"/>
                <a:cs typeface="+mn-cs"/>
              </a:rPr>
              <a:t>the results of decades of design effort on complex instruction set computers</a:t>
            </a:r>
          </a:p>
          <a:p>
            <a:r>
              <a:rPr kumimoji="1" lang="en-US" sz="1200" kern="1200" baseline="0" dirty="0">
                <a:solidFill>
                  <a:schemeClr val="tx1"/>
                </a:solidFill>
                <a:latin typeface="Times New Roman" pitchFamily="-110" charset="0"/>
                <a:ea typeface="+mn-ea"/>
                <a:cs typeface="+mn-cs"/>
              </a:rPr>
              <a:t>(CISCs</a:t>
            </a:r>
            <a:r>
              <a:rPr kumimoji="1" lang="en-US" sz="1200" kern="1200" baseline="0">
                <a:solidFill>
                  <a:schemeClr val="tx1"/>
                </a:solidFill>
                <a:latin typeface="Times New Roman" pitchFamily="-110" charset="0"/>
                <a:ea typeface="+mn-ea"/>
                <a:cs typeface="+mn-cs"/>
              </a:rPr>
              <a:t>). An alternative appThe x86 incorporates the sophisticated design principles once found only on</a:t>
            </a:r>
          </a:p>
          <a:p>
            <a:r>
              <a:rPr kumimoji="1" lang="en-US" sz="1200" kern="1200" baseline="0">
                <a:solidFill>
                  <a:schemeClr val="tx1"/>
                </a:solidFill>
                <a:latin typeface="Times New Roman" pitchFamily="-110" charset="0"/>
                <a:ea typeface="+mn-ea"/>
                <a:cs typeface="+mn-cs"/>
              </a:rPr>
              <a:t>mainframes and supercomputers and serves as an excellent example of CISC design.</a:t>
            </a:r>
          </a:p>
          <a:p>
            <a:r>
              <a:rPr kumimoji="1" lang="en-US" sz="1200" kern="1200" baseline="0">
                <a:solidFill>
                  <a:schemeClr val="tx1"/>
                </a:solidFill>
                <a:latin typeface="Times New Roman" pitchFamily="-110" charset="0"/>
                <a:ea typeface="+mn-ea"/>
                <a:cs typeface="+mn-cs"/>
              </a:rPr>
              <a:t>roach </a:t>
            </a:r>
            <a:r>
              <a:rPr kumimoji="1" lang="en-US" sz="1200" kern="1200" baseline="0" dirty="0">
                <a:solidFill>
                  <a:schemeClr val="tx1"/>
                </a:solidFill>
                <a:latin typeface="Times New Roman" pitchFamily="-110" charset="0"/>
                <a:ea typeface="+mn-ea"/>
                <a:cs typeface="+mn-cs"/>
              </a:rPr>
              <a:t>to processor design in the reduced instruction set computer</a:t>
            </a:r>
          </a:p>
          <a:p>
            <a:r>
              <a:rPr kumimoji="1" lang="en-US" sz="1200" kern="1200" baseline="0" dirty="0">
                <a:solidFill>
                  <a:schemeClr val="tx1"/>
                </a:solidFill>
                <a:latin typeface="Times New Roman" pitchFamily="-110" charset="0"/>
                <a:ea typeface="+mn-ea"/>
                <a:cs typeface="+mn-cs"/>
              </a:rPr>
              <a:t>(RISC). The ARM architecture is used in a wide variety of embedded systems and</a:t>
            </a:r>
          </a:p>
          <a:p>
            <a:r>
              <a:rPr kumimoji="1" lang="en-US" sz="1200" kern="1200" baseline="0" dirty="0">
                <a:solidFill>
                  <a:schemeClr val="tx1"/>
                </a:solidFill>
                <a:latin typeface="Times New Roman" pitchFamily="-110" charset="0"/>
                <a:ea typeface="+mn-ea"/>
                <a:cs typeface="+mn-cs"/>
              </a:rPr>
              <a:t>is one of the most powerful and best-designed RISC-based systems on the market.</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In this section and the next, we provide a brief overview of these two systems.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In terms of market share, Intel has ranked as the number one maker of microprocessors</a:t>
            </a:r>
          </a:p>
          <a:p>
            <a:r>
              <a:rPr kumimoji="1" lang="en-US" sz="1200" kern="1200" baseline="0" dirty="0">
                <a:solidFill>
                  <a:schemeClr val="tx1"/>
                </a:solidFill>
                <a:latin typeface="Times New Roman" pitchFamily="-110" charset="0"/>
                <a:ea typeface="+mn-ea"/>
                <a:cs typeface="+mn-cs"/>
              </a:rPr>
              <a:t>for non-embedded systems for decades, a position it seems unlikely to</a:t>
            </a:r>
          </a:p>
          <a:p>
            <a:r>
              <a:rPr kumimoji="1" lang="en-US" sz="1200" kern="1200" baseline="0" dirty="0">
                <a:solidFill>
                  <a:schemeClr val="tx1"/>
                </a:solidFill>
                <a:latin typeface="Times New Roman" pitchFamily="-110" charset="0"/>
                <a:ea typeface="+mn-ea"/>
                <a:cs typeface="+mn-cs"/>
              </a:rPr>
              <a:t>yield. The evolution of its flagship microprocessor product serves as a good indicator</a:t>
            </a:r>
          </a:p>
          <a:p>
            <a:r>
              <a:rPr kumimoji="1" lang="en-US" sz="1200" kern="1200" baseline="0" dirty="0">
                <a:solidFill>
                  <a:schemeClr val="tx1"/>
                </a:solidFill>
                <a:latin typeface="Times New Roman" pitchFamily="-110" charset="0"/>
                <a:ea typeface="+mn-ea"/>
                <a:cs typeface="+mn-cs"/>
              </a:rPr>
              <a:t>of the evolution of computer technology in general.</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Table 2.6 shows that evolution. Interestingly, as microprocessors have grown</a:t>
            </a:r>
          </a:p>
          <a:p>
            <a:r>
              <a:rPr kumimoji="1" lang="en-US" sz="1200" kern="1200" baseline="0" dirty="0">
                <a:solidFill>
                  <a:schemeClr val="tx1"/>
                </a:solidFill>
                <a:latin typeface="Times New Roman" pitchFamily="-110" charset="0"/>
                <a:ea typeface="+mn-ea"/>
                <a:cs typeface="+mn-cs"/>
              </a:rPr>
              <a:t>faster and much more complex, Intel has actually picked up the pace. Intel used</a:t>
            </a:r>
          </a:p>
          <a:p>
            <a:r>
              <a:rPr kumimoji="1" lang="en-US" sz="1200" kern="1200" baseline="0" dirty="0">
                <a:solidFill>
                  <a:schemeClr val="tx1"/>
                </a:solidFill>
                <a:latin typeface="Times New Roman" pitchFamily="-110" charset="0"/>
                <a:ea typeface="+mn-ea"/>
                <a:cs typeface="+mn-cs"/>
              </a:rPr>
              <a:t>to develop microprocessors one after another, every four years. But Intel hopes</a:t>
            </a:r>
          </a:p>
          <a:p>
            <a:r>
              <a:rPr kumimoji="1" lang="en-US" sz="1200" kern="1200" baseline="0" dirty="0">
                <a:solidFill>
                  <a:schemeClr val="tx1"/>
                </a:solidFill>
                <a:latin typeface="Times New Roman" pitchFamily="-110" charset="0"/>
                <a:ea typeface="+mn-ea"/>
                <a:cs typeface="+mn-cs"/>
              </a:rPr>
              <a:t>to keep rivals at bay by trimming a year or two off this development time, and has</a:t>
            </a:r>
          </a:p>
          <a:p>
            <a:r>
              <a:rPr kumimoji="1" lang="en-US" sz="1200" kern="1200" baseline="0" dirty="0">
                <a:solidFill>
                  <a:schemeClr val="tx1"/>
                </a:solidFill>
                <a:latin typeface="Times New Roman" pitchFamily="-110" charset="0"/>
                <a:ea typeface="+mn-ea"/>
                <a:cs typeface="+mn-cs"/>
              </a:rPr>
              <a:t>done so with the most recent x86 generations.</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46</a:t>
            </a:fld>
            <a:endParaRPr lang="en-US" dirty="0"/>
          </a:p>
        </p:txBody>
      </p:sp>
    </p:spTree>
    <p:extLst>
      <p:ext uri="{BB962C8B-B14F-4D97-AF65-F5344CB8AC3E}">
        <p14:creationId xmlns:p14="http://schemas.microsoft.com/office/powerpoint/2010/main" val="319841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ED6845-E971-D44B-B7C4-232554A4FCF4}" type="slidenum">
              <a:rPr lang="en-US"/>
              <a:pPr/>
              <a:t>6</a:t>
            </a:fld>
            <a:endParaRPr lang="en-US" dirty="0"/>
          </a:p>
        </p:txBody>
      </p:sp>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p:txBody>
          <a:bodyPr/>
          <a:lstStyle/>
          <a:p>
            <a:r>
              <a:rPr kumimoji="1" lang="en-GB" sz="1200" kern="1200" dirty="0" err="1">
                <a:solidFill>
                  <a:schemeClr val="tx1"/>
                </a:solidFill>
                <a:effectLst/>
                <a:latin typeface="Times New Roman" pitchFamily="-110" charset="0"/>
                <a:ea typeface="+mn-ea"/>
                <a:cs typeface="+mn-cs"/>
              </a:rPr>
              <a:t>Việc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lập</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trình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và</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sửa</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đổi</a:t>
            </a:r>
            <a:r>
              <a:rPr kumimoji="1" lang="en-GB" sz="1200" kern="1200" dirty="0">
                <a:solidFill>
                  <a:schemeClr val="tx1"/>
                </a:solidFill>
                <a:effectLst/>
                <a:latin typeface="Times New Roman" pitchFamily="-110" charset="0"/>
                <a:ea typeface="+mn-ea"/>
                <a:cs typeface="+mn-cs"/>
              </a:rPr>
              <a:t> CT </a:t>
            </a:r>
            <a:r>
              <a:rPr kumimoji="1" lang="en-GB" sz="1200" kern="1200" dirty="0" err="1">
                <a:solidFill>
                  <a:schemeClr val="tx1"/>
                </a:solidFill>
                <a:effectLst/>
                <a:latin typeface="Times New Roman" pitchFamily="-110" charset="0"/>
                <a:ea typeface="+mn-ea"/>
                <a:cs typeface="+mn-cs"/>
              </a:rPr>
              <a:t>với</a:t>
            </a:r>
            <a:r>
              <a:rPr kumimoji="1" lang="en-GB" sz="1200" kern="1200" dirty="0">
                <a:solidFill>
                  <a:schemeClr val="tx1"/>
                </a:solidFill>
                <a:effectLst/>
                <a:latin typeface="Times New Roman" pitchFamily="-110" charset="0"/>
                <a:ea typeface="+mn-ea"/>
                <a:cs typeface="+mn-cs"/>
              </a:rPr>
              <a:t> ENIAC </a:t>
            </a:r>
            <a:r>
              <a:rPr kumimoji="1" lang="en-GB" sz="1200" kern="1200" dirty="0" err="1">
                <a:solidFill>
                  <a:schemeClr val="tx1"/>
                </a:solidFill>
                <a:effectLst/>
                <a:latin typeface="Times New Roman" pitchFamily="-110" charset="0"/>
                <a:ea typeface="+mn-ea"/>
                <a:cs typeface="+mn-cs"/>
              </a:rPr>
              <a:t>làm</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thủ</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công</a:t>
            </a:r>
            <a:endParaRPr kumimoji="1" lang="en-GB" sz="1200" kern="1200" dirty="0">
              <a:solidFill>
                <a:schemeClr val="tx1"/>
              </a:solidFill>
              <a:effectLst/>
              <a:latin typeface="Times New Roman" pitchFamily="-110" charset="0"/>
              <a:ea typeface="+mn-ea"/>
              <a:cs typeface="+mn-cs"/>
            </a:endParaRPr>
          </a:p>
          <a:p>
            <a:r>
              <a:rPr kumimoji="1" lang="en-GB" sz="1200" kern="1200" dirty="0" err="1">
                <a:solidFill>
                  <a:schemeClr val="tx1"/>
                </a:solidFill>
                <a:effectLst/>
                <a:latin typeface="Times New Roman" pitchFamily="-110" charset="0"/>
                <a:ea typeface="+mn-ea"/>
                <a:cs typeface="+mn-cs"/>
              </a:rPr>
              <a:t>Năm</a:t>
            </a:r>
            <a:r>
              <a:rPr kumimoji="1" lang="en-GB" sz="1200" kern="1200" dirty="0">
                <a:solidFill>
                  <a:schemeClr val="tx1"/>
                </a:solidFill>
                <a:effectLst/>
                <a:latin typeface="Times New Roman" pitchFamily="-110" charset="0"/>
                <a:ea typeface="+mn-ea"/>
                <a:cs typeface="+mn-cs"/>
              </a:rPr>
              <a:t> 1945, Von Neumann </a:t>
            </a:r>
            <a:r>
              <a:rPr kumimoji="1" lang="en-GB" sz="1200" kern="1200" dirty="0" err="1">
                <a:solidFill>
                  <a:schemeClr val="tx1"/>
                </a:solidFill>
                <a:effectLst/>
                <a:latin typeface="Times New Roman" pitchFamily="-110" charset="0"/>
                <a:ea typeface="+mn-ea"/>
                <a:cs typeface="+mn-cs"/>
              </a:rPr>
              <a:t>đã</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viết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một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bài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báo</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có</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tính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bước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ngoặc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với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tựa</a:t>
            </a:r>
            <a:r>
              <a:rPr kumimoji="1" lang="en-GB" sz="1200" kern="1200" dirty="0">
                <a:solidFill>
                  <a:schemeClr val="tx1"/>
                </a:solidFill>
                <a:effectLst/>
                <a:latin typeface="Times New Roman" pitchFamily="-110" charset="0"/>
                <a:ea typeface="+mn-ea"/>
                <a:cs typeface="+mn-cs"/>
              </a:rPr>
              <a:t>: “Bản </a:t>
            </a:r>
            <a:r>
              <a:rPr kumimoji="1" lang="en-GB" sz="1200" kern="1200" dirty="0" err="1">
                <a:solidFill>
                  <a:schemeClr val="tx1"/>
                </a:solidFill>
                <a:effectLst/>
                <a:latin typeface="Times New Roman" pitchFamily="-110" charset="0"/>
                <a:ea typeface="+mn-ea"/>
                <a:cs typeface="+mn-cs"/>
              </a:rPr>
              <a:t>thảo</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đầu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tiên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về</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máy</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tính</a:t>
            </a:r>
            <a:r>
              <a:rPr kumimoji="1" lang="en-GB" sz="1200" kern="1200" dirty="0">
                <a:solidFill>
                  <a:schemeClr val="tx1"/>
                </a:solidFill>
                <a:effectLst/>
                <a:latin typeface="Times New Roman" pitchFamily="-110" charset="0"/>
                <a:ea typeface="+mn-ea"/>
                <a:cs typeface="+mn-cs"/>
              </a:rPr>
              <a:t> EDVAC ” (“The First Draft of a Report on the EDVAC “), </a:t>
            </a:r>
            <a:r>
              <a:rPr kumimoji="1" lang="en-GB" sz="1200" kern="1200" dirty="0" err="1">
                <a:solidFill>
                  <a:schemeClr val="tx1"/>
                </a:solidFill>
                <a:effectLst/>
                <a:latin typeface="Times New Roman" pitchFamily="-110" charset="0"/>
                <a:ea typeface="+mn-ea"/>
                <a:cs typeface="+mn-cs"/>
              </a:rPr>
              <a:t>chứa</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đựng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những</a:t>
            </a:r>
            <a:r>
              <a:rPr kumimoji="1" lang="en-GB" sz="1200" kern="1200" dirty="0">
                <a:solidFill>
                  <a:schemeClr val="tx1"/>
                </a:solidFill>
                <a:effectLst/>
                <a:latin typeface="Times New Roman" pitchFamily="-110" charset="0"/>
                <a:ea typeface="+mn-ea"/>
                <a:cs typeface="+mn-cs"/>
              </a:rPr>
              <a:t> ý </a:t>
            </a:r>
            <a:r>
              <a:rPr kumimoji="1" lang="en-GB" sz="1200" kern="1200" dirty="0" err="1">
                <a:solidFill>
                  <a:schemeClr val="tx1"/>
                </a:solidFill>
                <a:effectLst/>
                <a:latin typeface="Times New Roman" pitchFamily="-110" charset="0"/>
                <a:ea typeface="+mn-ea"/>
                <a:cs typeface="+mn-cs"/>
              </a:rPr>
              <a:t>tưởng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về</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cầu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trúc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cơ</a:t>
            </a:r>
            <a:r>
              <a:rPr kumimoji="1" lang="en-GB" sz="1200" kern="1200" dirty="0">
                <a:solidFill>
                  <a:schemeClr val="tx1"/>
                </a:solidFill>
                <a:effectLst/>
                <a:latin typeface="Times New Roman" pitchFamily="-110" charset="0"/>
                <a:ea typeface="+mn-ea"/>
                <a:cs typeface="+mn-cs"/>
              </a:rPr>
              <a:t> bản </a:t>
            </a:r>
            <a:r>
              <a:rPr kumimoji="1" lang="en-GB" sz="1200" kern="1200" dirty="0" err="1">
                <a:solidFill>
                  <a:schemeClr val="tx1"/>
                </a:solidFill>
                <a:effectLst/>
                <a:latin typeface="Times New Roman" pitchFamily="-110" charset="0"/>
                <a:ea typeface="+mn-ea"/>
                <a:cs typeface="+mn-cs"/>
              </a:rPr>
              <a:t>mà</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một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máy</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tính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cần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có</a:t>
            </a:r>
            <a:r>
              <a:rPr kumimoji="1" lang="en-GB" sz="1200" kern="1200" dirty="0">
                <a:solidFill>
                  <a:schemeClr val="tx1"/>
                </a:solidFill>
                <a:effectLst/>
                <a:latin typeface="Times New Roman" pitchFamily="-110" charset="0"/>
                <a:ea typeface="+mn-ea"/>
                <a:cs typeface="+mn-cs"/>
              </a:rPr>
              <a:t> . </a:t>
            </a:r>
            <a:r>
              <a:rPr kumimoji="1" lang="en-GB" sz="1200" kern="1200" dirty="0" err="1">
                <a:solidFill>
                  <a:schemeClr val="tx1"/>
                </a:solidFill>
                <a:effectLst/>
                <a:latin typeface="Times New Roman" pitchFamily="-110" charset="0"/>
                <a:ea typeface="+mn-ea"/>
                <a:cs typeface="+mn-cs"/>
              </a:rPr>
              <a:t>Bài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báo</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này</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được</a:t>
            </a:r>
            <a:r>
              <a:rPr kumimoji="1" lang="en-GB" sz="1200" kern="1200" dirty="0">
                <a:solidFill>
                  <a:schemeClr val="tx1"/>
                </a:solidFill>
                <a:effectLst/>
                <a:latin typeface="Times New Roman" pitchFamily="-110" charset="0"/>
                <a:ea typeface="+mn-ea"/>
                <a:cs typeface="+mn-cs"/>
              </a:rPr>
              <a:t> Von Neumann </a:t>
            </a:r>
            <a:r>
              <a:rPr kumimoji="1" lang="en-GB" sz="1200" kern="1200" dirty="0" err="1">
                <a:solidFill>
                  <a:schemeClr val="tx1"/>
                </a:solidFill>
                <a:effectLst/>
                <a:latin typeface="Times New Roman" pitchFamily="-110" charset="0"/>
                <a:ea typeface="+mn-ea"/>
                <a:cs typeface="+mn-cs"/>
              </a:rPr>
              <a:t>trao</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đổi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giới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hạn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với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các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thành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viên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trong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nhóm</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làm</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việc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tuy</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nhiên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sau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đó</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đã</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được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phổ</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biến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rộng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rãi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và</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ảnh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hưởng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mạnh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đến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sự</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phát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triển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của</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máy</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tính</a:t>
            </a:r>
            <a:r>
              <a:rPr kumimoji="1" lang="en-GB" sz="1200" kern="1200" dirty="0">
                <a:solidFill>
                  <a:schemeClr val="tx1"/>
                </a:solidFill>
                <a:effectLst/>
                <a:latin typeface="Times New Roman" pitchFamily="-110" charset="0"/>
                <a:ea typeface="+mn-ea"/>
                <a:cs typeface="+mn-cs"/>
              </a:rPr>
              <a:t> ở </a:t>
            </a:r>
            <a:r>
              <a:rPr kumimoji="1" lang="en-GB" sz="1200" kern="1200" dirty="0" err="1">
                <a:solidFill>
                  <a:schemeClr val="tx1"/>
                </a:solidFill>
                <a:effectLst/>
                <a:latin typeface="Times New Roman" pitchFamily="-110" charset="0"/>
                <a:ea typeface="+mn-ea"/>
                <a:cs typeface="+mn-cs"/>
              </a:rPr>
              <a:t>Mỹ</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và</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thế</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giới</a:t>
            </a:r>
            <a:r>
              <a:rPr kumimoji="1" lang="en-GB" sz="1200" kern="1200" dirty="0">
                <a:solidFill>
                  <a:schemeClr val="tx1"/>
                </a:solidFill>
                <a:effectLst/>
                <a:latin typeface="Times New Roman" pitchFamily="-110" charset="0"/>
                <a:ea typeface="+mn-ea"/>
                <a:cs typeface="+mn-cs"/>
              </a:rPr>
              <a:t>.</a:t>
            </a:r>
          </a:p>
          <a:p>
            <a:r>
              <a:rPr kumimoji="1" lang="en-GB" sz="1200" kern="1200" dirty="0">
                <a:solidFill>
                  <a:schemeClr val="tx1"/>
                </a:solidFill>
                <a:effectLst/>
                <a:latin typeface="Times New Roman" pitchFamily="-110" charset="0"/>
                <a:ea typeface="+mn-ea"/>
                <a:cs typeface="+mn-cs"/>
              </a:rPr>
              <a:t>Ý </a:t>
            </a:r>
            <a:r>
              <a:rPr kumimoji="1" lang="en-GB" sz="1200" kern="1200" dirty="0" err="1">
                <a:solidFill>
                  <a:schemeClr val="tx1"/>
                </a:solidFill>
                <a:effectLst/>
                <a:latin typeface="Times New Roman" pitchFamily="-110" charset="0"/>
                <a:ea typeface="+mn-ea"/>
                <a:cs typeface="+mn-cs"/>
              </a:rPr>
              <a:t>tưởng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lưu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trữ</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chương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trình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chương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trình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có</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thể</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được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biểu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diễn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dưới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dạng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phù</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hợp</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để</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lưu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trữ</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trong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bộ</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nhớ</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cùng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với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dữ</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liệu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Sau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đó</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máy</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tính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có</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thể</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lấy</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các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câu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lệnh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bằng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cách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đọc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chúng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từ</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bộ</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nhớ</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Việc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thiết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lập</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và</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thay</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đổi</a:t>
            </a:r>
            <a:r>
              <a:rPr kumimoji="1" lang="en-GB" sz="1200" kern="1200" dirty="0">
                <a:solidFill>
                  <a:schemeClr val="tx1"/>
                </a:solidFill>
                <a:effectLst/>
                <a:latin typeface="Times New Roman" pitchFamily="-110" charset="0"/>
                <a:ea typeface="+mn-ea"/>
                <a:cs typeface="+mn-cs"/>
              </a:rPr>
              <a:t> CT </a:t>
            </a:r>
            <a:r>
              <a:rPr kumimoji="1" lang="en-GB" sz="1200" kern="1200" dirty="0" err="1">
                <a:solidFill>
                  <a:schemeClr val="tx1"/>
                </a:solidFill>
                <a:effectLst/>
                <a:latin typeface="Times New Roman" pitchFamily="-110" charset="0"/>
                <a:ea typeface="+mn-ea"/>
                <a:cs typeface="+mn-cs"/>
              </a:rPr>
              <a:t>có</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thể</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thực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hiện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trên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vùng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nhớ</a:t>
            </a:r>
            <a:endParaRPr kumimoji="1" lang="en-GB" sz="1200" kern="1200" dirty="0">
              <a:solidFill>
                <a:schemeClr val="tx1"/>
              </a:solidFill>
              <a:effectLst/>
              <a:latin typeface="Times New Roman" pitchFamily="-110" charset="0"/>
              <a:ea typeface="+mn-ea"/>
              <a:cs typeface="+mn-cs"/>
            </a:endParaRPr>
          </a:p>
          <a:p>
            <a:r>
              <a:rPr kumimoji="1" lang="en-GB" sz="1200" kern="1200" dirty="0">
                <a:solidFill>
                  <a:schemeClr val="tx1"/>
                </a:solidFill>
                <a:effectLst/>
                <a:latin typeface="Times New Roman" pitchFamily="-110" charset="0"/>
                <a:ea typeface="+mn-ea"/>
                <a:cs typeface="+mn-cs"/>
              </a:rPr>
              <a:t>Ý </a:t>
            </a:r>
            <a:r>
              <a:rPr kumimoji="1" lang="en-GB" sz="1200" kern="1200" dirty="0" err="1">
                <a:solidFill>
                  <a:schemeClr val="tx1"/>
                </a:solidFill>
                <a:effectLst/>
                <a:latin typeface="Times New Roman" pitchFamily="-110" charset="0"/>
                <a:ea typeface="+mn-ea"/>
                <a:cs typeface="+mn-cs"/>
              </a:rPr>
              <a:t>tưởng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này</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được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gọi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là</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khái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niệm</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chương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trình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lưu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trữ</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thường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được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quy</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cho</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các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nhà</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thiết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kế</a:t>
            </a:r>
            <a:r>
              <a:rPr kumimoji="1" lang="en-GB" sz="1200" kern="1200" dirty="0">
                <a:solidFill>
                  <a:schemeClr val="tx1"/>
                </a:solidFill>
                <a:effectLst/>
                <a:latin typeface="Times New Roman" pitchFamily="-110" charset="0"/>
                <a:ea typeface="+mn-ea"/>
                <a:cs typeface="+mn-cs"/>
              </a:rPr>
              <a:t> ENIAC, </a:t>
            </a:r>
            <a:r>
              <a:rPr kumimoji="1" lang="en-GB" sz="1200" kern="1200" dirty="0" err="1">
                <a:solidFill>
                  <a:schemeClr val="tx1"/>
                </a:solidFill>
                <a:effectLst/>
                <a:latin typeface="Times New Roman" pitchFamily="-110" charset="0"/>
                <a:ea typeface="+mn-ea"/>
                <a:cs typeface="+mn-cs"/>
              </a:rPr>
              <a:t>đáng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chú</a:t>
            </a:r>
            <a:r>
              <a:rPr kumimoji="1" lang="en-GB" sz="1200" kern="1200" dirty="0">
                <a:solidFill>
                  <a:schemeClr val="tx1"/>
                </a:solidFill>
                <a:effectLst/>
                <a:latin typeface="Times New Roman" pitchFamily="-110" charset="0"/>
                <a:ea typeface="+mn-ea"/>
                <a:cs typeface="+mn-cs"/>
              </a:rPr>
              <a:t> ý </a:t>
            </a:r>
            <a:r>
              <a:rPr kumimoji="1" lang="en-GB" sz="1200" kern="1200" dirty="0" err="1">
                <a:solidFill>
                  <a:schemeClr val="tx1"/>
                </a:solidFill>
                <a:effectLst/>
                <a:latin typeface="Times New Roman" pitchFamily="-110" charset="0"/>
                <a:ea typeface="+mn-ea"/>
                <a:cs typeface="+mn-cs"/>
              </a:rPr>
              <a:t>nhất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là</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nhà</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toán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học</a:t>
            </a:r>
            <a:r>
              <a:rPr kumimoji="1" lang="en-GB" sz="1200" kern="1200" dirty="0">
                <a:solidFill>
                  <a:schemeClr val="tx1"/>
                </a:solidFill>
                <a:effectLst/>
                <a:latin typeface="Times New Roman" pitchFamily="-110" charset="0"/>
                <a:ea typeface="+mn-ea"/>
                <a:cs typeface="+mn-cs"/>
              </a:rPr>
              <a:t> John von Neumann, </a:t>
            </a:r>
            <a:r>
              <a:rPr kumimoji="1" lang="en-GB" sz="1200" kern="1200" dirty="0" err="1">
                <a:solidFill>
                  <a:schemeClr val="tx1"/>
                </a:solidFill>
                <a:effectLst/>
                <a:latin typeface="Times New Roman" pitchFamily="-110" charset="0"/>
                <a:ea typeface="+mn-ea"/>
                <a:cs typeface="+mn-cs"/>
              </a:rPr>
              <a:t>người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là</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chuyên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gia</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tư</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vấn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về</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dự</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án</a:t>
            </a:r>
            <a:r>
              <a:rPr kumimoji="1" lang="en-GB" sz="1200" kern="1200" dirty="0">
                <a:solidFill>
                  <a:schemeClr val="tx1"/>
                </a:solidFill>
                <a:effectLst/>
                <a:latin typeface="Times New Roman" pitchFamily="-110" charset="0"/>
                <a:ea typeface="+mn-ea"/>
                <a:cs typeface="+mn-cs"/>
              </a:rPr>
              <a:t> ENIAC. Alan Turing </a:t>
            </a:r>
            <a:r>
              <a:rPr kumimoji="1" lang="en-GB" sz="1200" kern="1200" dirty="0" err="1">
                <a:solidFill>
                  <a:schemeClr val="tx1"/>
                </a:solidFill>
                <a:effectLst/>
                <a:latin typeface="Times New Roman" pitchFamily="-110" charset="0"/>
                <a:ea typeface="+mn-ea"/>
                <a:cs typeface="+mn-cs"/>
              </a:rPr>
              <a:t>đã</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phát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triển</a:t>
            </a:r>
            <a:r>
              <a:rPr kumimoji="1" lang="en-GB" sz="1200" kern="1200" dirty="0">
                <a:solidFill>
                  <a:schemeClr val="tx1"/>
                </a:solidFill>
                <a:effectLst/>
                <a:latin typeface="Times New Roman" pitchFamily="-110" charset="0"/>
                <a:ea typeface="+mn-ea"/>
                <a:cs typeface="+mn-cs"/>
              </a:rPr>
              <a:t> ý </a:t>
            </a:r>
            <a:r>
              <a:rPr kumimoji="1" lang="en-GB" sz="1200" kern="1200" dirty="0" err="1">
                <a:solidFill>
                  <a:schemeClr val="tx1"/>
                </a:solidFill>
                <a:effectLst/>
                <a:latin typeface="Times New Roman" pitchFamily="-110" charset="0"/>
                <a:ea typeface="+mn-ea"/>
                <a:cs typeface="+mn-cs"/>
              </a:rPr>
              <a:t>tưởng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cùng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một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lúc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Ấn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phẩm</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đầu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tiên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của</a:t>
            </a:r>
            <a:r>
              <a:rPr kumimoji="1" lang="en-GB" sz="1200" kern="1200" dirty="0">
                <a:solidFill>
                  <a:schemeClr val="tx1"/>
                </a:solidFill>
                <a:effectLst/>
                <a:latin typeface="Times New Roman" pitchFamily="-110" charset="0"/>
                <a:ea typeface="+mn-ea"/>
                <a:cs typeface="+mn-cs"/>
              </a:rPr>
              <a:t> ý </a:t>
            </a:r>
            <a:r>
              <a:rPr kumimoji="1" lang="en-GB" sz="1200" kern="1200" dirty="0" err="1">
                <a:solidFill>
                  <a:schemeClr val="tx1"/>
                </a:solidFill>
                <a:effectLst/>
                <a:latin typeface="Times New Roman" pitchFamily="-110" charset="0"/>
                <a:ea typeface="+mn-ea"/>
                <a:cs typeface="+mn-cs"/>
              </a:rPr>
              <a:t>tưởng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này</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là</a:t>
            </a:r>
            <a:r>
              <a:rPr kumimoji="1" lang="en-GB" sz="1200" kern="1200" dirty="0">
                <a:solidFill>
                  <a:schemeClr val="tx1"/>
                </a:solidFill>
                <a:effectLst/>
                <a:latin typeface="Times New Roman" pitchFamily="-110" charset="0"/>
                <a:ea typeface="+mn-ea"/>
                <a:cs typeface="+mn-cs"/>
              </a:rPr>
              <a:t> do von Neumann </a:t>
            </a:r>
            <a:r>
              <a:rPr kumimoji="1" lang="en-GB" sz="1200" kern="1200" dirty="0" err="1">
                <a:solidFill>
                  <a:schemeClr val="tx1"/>
                </a:solidFill>
                <a:effectLst/>
                <a:latin typeface="Times New Roman" pitchFamily="-110" charset="0"/>
                <a:ea typeface="+mn-ea"/>
                <a:cs typeface="+mn-cs"/>
              </a:rPr>
              <a:t>đề</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xuất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năm</a:t>
            </a:r>
            <a:r>
              <a:rPr kumimoji="1" lang="en-GB" sz="1200" kern="1200" dirty="0">
                <a:solidFill>
                  <a:schemeClr val="tx1"/>
                </a:solidFill>
                <a:effectLst/>
                <a:latin typeface="Times New Roman" pitchFamily="-110" charset="0"/>
                <a:ea typeface="+mn-ea"/>
                <a:cs typeface="+mn-cs"/>
              </a:rPr>
              <a:t> 1945 </a:t>
            </a:r>
            <a:r>
              <a:rPr kumimoji="1" lang="en-GB" sz="1200" kern="1200" dirty="0" err="1">
                <a:solidFill>
                  <a:schemeClr val="tx1"/>
                </a:solidFill>
                <a:effectLst/>
                <a:latin typeface="Times New Roman" pitchFamily="-110" charset="0"/>
                <a:ea typeface="+mn-ea"/>
                <a:cs typeface="+mn-cs"/>
              </a:rPr>
              <a:t>cho</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một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máy</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tính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mới</a:t>
            </a:r>
            <a:r>
              <a:rPr kumimoji="1" lang="en-GB" sz="1200" kern="1200" dirty="0">
                <a:solidFill>
                  <a:schemeClr val="tx1"/>
                </a:solidFill>
                <a:effectLst/>
                <a:latin typeface="Times New Roman" pitchFamily="-110" charset="0"/>
                <a:ea typeface="+mn-ea"/>
                <a:cs typeface="+mn-cs"/>
              </a:rPr>
              <a:t>, EDVAC (</a:t>
            </a:r>
            <a:r>
              <a:rPr kumimoji="1" lang="en-GB" sz="1200" kern="1200" dirty="0" err="1">
                <a:solidFill>
                  <a:schemeClr val="tx1"/>
                </a:solidFill>
                <a:effectLst/>
                <a:latin typeface="Times New Roman" pitchFamily="-110" charset="0"/>
                <a:ea typeface="+mn-ea"/>
                <a:cs typeface="+mn-cs"/>
              </a:rPr>
              <a:t>Máy</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tính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biến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đổi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điện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tử</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rời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rạc</a:t>
            </a:r>
            <a:r>
              <a:rPr kumimoji="1" lang="en-GB" sz="1200" kern="1200" dirty="0">
                <a:solidFill>
                  <a:schemeClr val="tx1"/>
                </a:solidFill>
                <a:effectLst/>
                <a:latin typeface="Times New Roman" pitchFamily="-110" charset="0"/>
                <a:ea typeface="+mn-ea"/>
                <a:cs typeface="+mn-cs"/>
              </a:rPr>
              <a:t>).</a:t>
            </a:r>
          </a:p>
          <a:p>
            <a:r>
              <a:rPr kumimoji="1" lang="en-GB" sz="1200" kern="1200" dirty="0" err="1">
                <a:solidFill>
                  <a:schemeClr val="tx1"/>
                </a:solidFill>
                <a:effectLst/>
                <a:latin typeface="Times New Roman" pitchFamily="-110" charset="0"/>
                <a:ea typeface="+mn-ea"/>
                <a:cs typeface="+mn-cs"/>
              </a:rPr>
              <a:t>Năm</a:t>
            </a:r>
            <a:r>
              <a:rPr kumimoji="1" lang="en-GB" sz="1200" kern="1200" dirty="0">
                <a:solidFill>
                  <a:schemeClr val="tx1"/>
                </a:solidFill>
                <a:effectLst/>
                <a:latin typeface="Times New Roman" pitchFamily="-110" charset="0"/>
                <a:ea typeface="+mn-ea"/>
                <a:cs typeface="+mn-cs"/>
              </a:rPr>
              <a:t> 1946, von Neumann </a:t>
            </a:r>
            <a:r>
              <a:rPr kumimoji="1" lang="en-GB" sz="1200" kern="1200" dirty="0" err="1">
                <a:solidFill>
                  <a:schemeClr val="tx1"/>
                </a:solidFill>
                <a:effectLst/>
                <a:latin typeface="Times New Roman" pitchFamily="-110" charset="0"/>
                <a:ea typeface="+mn-ea"/>
                <a:cs typeface="+mn-cs"/>
              </a:rPr>
              <a:t>và</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các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cộng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sự</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của</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ông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bắt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đầu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thiết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kế</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một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máy</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tính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mới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được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lưu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trữ</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được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gọi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là</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máy</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tính</a:t>
            </a:r>
            <a:r>
              <a:rPr kumimoji="1" lang="en-GB" sz="1200" kern="1200" dirty="0">
                <a:solidFill>
                  <a:schemeClr val="tx1"/>
                </a:solidFill>
                <a:effectLst/>
                <a:latin typeface="Times New Roman" pitchFamily="-110" charset="0"/>
                <a:ea typeface="+mn-ea"/>
                <a:cs typeface="+mn-cs"/>
              </a:rPr>
              <a:t> IAS, </a:t>
            </a:r>
            <a:r>
              <a:rPr kumimoji="1" lang="en-GB" sz="1200" kern="1200" dirty="0" err="1">
                <a:solidFill>
                  <a:schemeClr val="tx1"/>
                </a:solidFill>
                <a:effectLst/>
                <a:latin typeface="Times New Roman" pitchFamily="-110" charset="0"/>
                <a:ea typeface="+mn-ea"/>
                <a:cs typeface="+mn-cs"/>
              </a:rPr>
              <a:t>tại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Viện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Nghiên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cứu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Nâng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cao</a:t>
            </a:r>
            <a:r>
              <a:rPr kumimoji="1" lang="en-GB" sz="1200" kern="1200" dirty="0">
                <a:solidFill>
                  <a:schemeClr val="tx1"/>
                </a:solidFill>
                <a:effectLst/>
                <a:latin typeface="Times New Roman" pitchFamily="-110" charset="0"/>
                <a:ea typeface="+mn-ea"/>
                <a:cs typeface="+mn-cs"/>
              </a:rPr>
              <a:t> Princeton. </a:t>
            </a:r>
            <a:r>
              <a:rPr kumimoji="1" lang="en-GB" sz="1200" kern="1200" dirty="0" err="1">
                <a:solidFill>
                  <a:schemeClr val="tx1"/>
                </a:solidFill>
                <a:effectLst/>
                <a:latin typeface="Times New Roman" pitchFamily="-110" charset="0"/>
                <a:ea typeface="+mn-ea"/>
                <a:cs typeface="+mn-cs"/>
              </a:rPr>
              <a:t>Máy</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tính</a:t>
            </a:r>
            <a:r>
              <a:rPr kumimoji="1" lang="en-GB" sz="1200" kern="1200" dirty="0">
                <a:solidFill>
                  <a:schemeClr val="tx1"/>
                </a:solidFill>
                <a:effectLst/>
                <a:latin typeface="Times New Roman" pitchFamily="-110" charset="0"/>
                <a:ea typeface="+mn-ea"/>
                <a:cs typeface="+mn-cs"/>
              </a:rPr>
              <a:t> IAS, </a:t>
            </a:r>
            <a:r>
              <a:rPr kumimoji="1" lang="en-GB" sz="1200" kern="1200" dirty="0" err="1">
                <a:solidFill>
                  <a:schemeClr val="tx1"/>
                </a:solidFill>
                <a:effectLst/>
                <a:latin typeface="Times New Roman" pitchFamily="-110" charset="0"/>
                <a:ea typeface="+mn-ea"/>
                <a:cs typeface="+mn-cs"/>
              </a:rPr>
              <a:t>mặc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dù</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không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hoàn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thành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cho</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đến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năm</a:t>
            </a:r>
            <a:r>
              <a:rPr kumimoji="1" lang="en-GB" sz="1200" kern="1200" dirty="0">
                <a:solidFill>
                  <a:schemeClr val="tx1"/>
                </a:solidFill>
                <a:effectLst/>
                <a:latin typeface="Times New Roman" pitchFamily="-110" charset="0"/>
                <a:ea typeface="+mn-ea"/>
                <a:cs typeface="+mn-cs"/>
              </a:rPr>
              <a:t> 1952, </a:t>
            </a:r>
            <a:r>
              <a:rPr kumimoji="1" lang="en-GB" sz="1200" kern="1200" dirty="0" err="1">
                <a:solidFill>
                  <a:schemeClr val="tx1"/>
                </a:solidFill>
                <a:effectLst/>
                <a:latin typeface="Times New Roman" pitchFamily="-110" charset="0"/>
                <a:ea typeface="+mn-ea"/>
                <a:cs typeface="+mn-cs"/>
              </a:rPr>
              <a:t>là</a:t>
            </a:r>
            <a:r>
              <a:rPr kumimoji="1" lang="en-GB" sz="1200" kern="1200" dirty="0">
                <a:solidFill>
                  <a:schemeClr val="tx1"/>
                </a:solidFill>
                <a:effectLst/>
                <a:latin typeface="Times New Roman" pitchFamily="-110" charset="0"/>
                <a:ea typeface="+mn-ea"/>
                <a:cs typeface="+mn-cs"/>
              </a:rPr>
              <a:t> prototype </a:t>
            </a:r>
            <a:r>
              <a:rPr kumimoji="1" lang="en-GB" sz="1200" kern="1200" dirty="0" err="1">
                <a:solidFill>
                  <a:schemeClr val="tx1"/>
                </a:solidFill>
                <a:effectLst/>
                <a:latin typeface="Times New Roman" pitchFamily="-110" charset="0"/>
                <a:ea typeface="+mn-ea"/>
                <a:cs typeface="+mn-cs"/>
              </a:rPr>
              <a:t>tất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cả</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các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máy</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tính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đa</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dụng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tiếp</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theo.</a:t>
            </a:r>
            <a:endParaRPr kumimoji="1" lang="en-GB" sz="1200" kern="1200" dirty="0">
              <a:solidFill>
                <a:schemeClr val="tx1"/>
              </a:solidFill>
              <a:effectLst/>
              <a:latin typeface="Times New Roman" pitchFamily="-110" charset="0"/>
              <a:ea typeface="+mn-ea"/>
              <a:cs typeface="+mn-cs"/>
            </a:endParaRPr>
          </a:p>
        </p:txBody>
      </p:sp>
    </p:spTree>
    <p:extLst>
      <p:ext uri="{BB962C8B-B14F-4D97-AF65-F5344CB8AC3E}">
        <p14:creationId xmlns:p14="http://schemas.microsoft.com/office/powerpoint/2010/main" val="9089241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kumimoji="1" lang="en-US" sz="1200" kern="1200" baseline="0" dirty="0">
                <a:solidFill>
                  <a:schemeClr val="tx1"/>
                </a:solidFill>
                <a:latin typeface="Times New Roman" pitchFamily="-110" charset="0"/>
                <a:ea typeface="+mn-ea"/>
                <a:cs typeface="+mn-cs"/>
              </a:rPr>
              <a:t>It is worthwhile to list some of the highlights of the evolution of the Intel</a:t>
            </a:r>
          </a:p>
          <a:p>
            <a:r>
              <a:rPr kumimoji="1" lang="en-US" sz="1200" kern="1200" baseline="0" dirty="0">
                <a:solidFill>
                  <a:schemeClr val="tx1"/>
                </a:solidFill>
                <a:latin typeface="Times New Roman" pitchFamily="-110" charset="0"/>
                <a:ea typeface="+mn-ea"/>
                <a:cs typeface="+mn-cs"/>
              </a:rPr>
              <a:t>product line:</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8080: </a:t>
            </a:r>
            <a:r>
              <a:rPr kumimoji="1" lang="en-US" sz="1200" b="0" kern="1200" baseline="0" dirty="0">
                <a:solidFill>
                  <a:schemeClr val="tx1"/>
                </a:solidFill>
                <a:latin typeface="Times New Roman" pitchFamily="-110" charset="0"/>
                <a:ea typeface="+mn-ea"/>
                <a:cs typeface="+mn-cs"/>
              </a:rPr>
              <a:t>The world’s first general-purpose microprocessor. This was an 8-bit</a:t>
            </a:r>
          </a:p>
          <a:p>
            <a:r>
              <a:rPr kumimoji="1" lang="en-US" sz="1200" kern="1200" baseline="0" dirty="0">
                <a:solidFill>
                  <a:schemeClr val="tx1"/>
                </a:solidFill>
                <a:latin typeface="Times New Roman" pitchFamily="-110" charset="0"/>
                <a:ea typeface="+mn-ea"/>
                <a:cs typeface="+mn-cs"/>
              </a:rPr>
              <a:t>machine, with an 8-bit data path to memory. The 8080 was used in the first</a:t>
            </a:r>
          </a:p>
          <a:p>
            <a:r>
              <a:rPr kumimoji="1" lang="en-US" sz="1200" kern="1200" baseline="0" dirty="0">
                <a:solidFill>
                  <a:schemeClr val="tx1"/>
                </a:solidFill>
                <a:latin typeface="Times New Roman" pitchFamily="-110" charset="0"/>
                <a:ea typeface="+mn-ea"/>
                <a:cs typeface="+mn-cs"/>
              </a:rPr>
              <a:t>personal computer, the Altair.</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8086: </a:t>
            </a:r>
            <a:r>
              <a:rPr kumimoji="1" lang="en-US" sz="1200" b="0" kern="1200" baseline="0" dirty="0">
                <a:solidFill>
                  <a:schemeClr val="tx1"/>
                </a:solidFill>
                <a:latin typeface="Times New Roman" pitchFamily="-110" charset="0"/>
                <a:ea typeface="+mn-ea"/>
                <a:cs typeface="+mn-cs"/>
              </a:rPr>
              <a:t>A far more powerful, 16-bit machine. In addition to a wider data path</a:t>
            </a:r>
          </a:p>
          <a:p>
            <a:r>
              <a:rPr kumimoji="1" lang="en-US" sz="1200" kern="1200" baseline="0" dirty="0">
                <a:solidFill>
                  <a:schemeClr val="tx1"/>
                </a:solidFill>
                <a:latin typeface="Times New Roman" pitchFamily="-110" charset="0"/>
                <a:ea typeface="+mn-ea"/>
                <a:cs typeface="+mn-cs"/>
              </a:rPr>
              <a:t>and larger registers, the 8086 sported an instruction cache, or queue, that</a:t>
            </a:r>
          </a:p>
          <a:p>
            <a:r>
              <a:rPr kumimoji="1" lang="en-US" sz="1200" kern="1200" baseline="0" dirty="0">
                <a:solidFill>
                  <a:schemeClr val="tx1"/>
                </a:solidFill>
                <a:latin typeface="Times New Roman" pitchFamily="-110" charset="0"/>
                <a:ea typeface="+mn-ea"/>
                <a:cs typeface="+mn-cs"/>
              </a:rPr>
              <a:t>prefetches a few instructions before they are executed. A variant of this</a:t>
            </a:r>
          </a:p>
          <a:p>
            <a:r>
              <a:rPr kumimoji="1" lang="en-US" sz="1200" kern="1200" baseline="0" dirty="0">
                <a:solidFill>
                  <a:schemeClr val="tx1"/>
                </a:solidFill>
                <a:latin typeface="Times New Roman" pitchFamily="-110" charset="0"/>
                <a:ea typeface="+mn-ea"/>
                <a:cs typeface="+mn-cs"/>
              </a:rPr>
              <a:t>processor, the 8088, was used in IBM’s first personal computer, securing the</a:t>
            </a:r>
          </a:p>
          <a:p>
            <a:r>
              <a:rPr kumimoji="1" lang="en-US" sz="1200" kern="1200" baseline="0" dirty="0">
                <a:solidFill>
                  <a:schemeClr val="tx1"/>
                </a:solidFill>
                <a:latin typeface="Times New Roman" pitchFamily="-110" charset="0"/>
                <a:ea typeface="+mn-ea"/>
                <a:cs typeface="+mn-cs"/>
              </a:rPr>
              <a:t>success of Intel. The 8086 is the first appearance of the x86 architecture.</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80286: </a:t>
            </a:r>
            <a:r>
              <a:rPr kumimoji="1" lang="en-US" sz="1200" b="0" kern="1200" baseline="0" dirty="0">
                <a:solidFill>
                  <a:schemeClr val="tx1"/>
                </a:solidFill>
                <a:latin typeface="Times New Roman" pitchFamily="-110" charset="0"/>
                <a:ea typeface="+mn-ea"/>
                <a:cs typeface="+mn-cs"/>
              </a:rPr>
              <a:t>This extension of the 8086 enabled addressing a 16-MByte memory</a:t>
            </a:r>
          </a:p>
          <a:p>
            <a:r>
              <a:rPr kumimoji="1" lang="en-US" sz="1200" kern="1200" baseline="0" dirty="0">
                <a:solidFill>
                  <a:schemeClr val="tx1"/>
                </a:solidFill>
                <a:latin typeface="Times New Roman" pitchFamily="-110" charset="0"/>
                <a:ea typeface="+mn-ea"/>
                <a:cs typeface="+mn-cs"/>
              </a:rPr>
              <a:t>instead of just 1 MByte.</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80386: </a:t>
            </a:r>
            <a:r>
              <a:rPr kumimoji="1" lang="en-US" sz="1200" b="0" kern="1200" baseline="0" dirty="0">
                <a:solidFill>
                  <a:schemeClr val="tx1"/>
                </a:solidFill>
                <a:latin typeface="Times New Roman" pitchFamily="-110" charset="0"/>
                <a:ea typeface="+mn-ea"/>
                <a:cs typeface="+mn-cs"/>
              </a:rPr>
              <a:t>Intel’s first 32-bit machine, and a major overhaul of the product.</a:t>
            </a:r>
          </a:p>
          <a:p>
            <a:r>
              <a:rPr kumimoji="1" lang="en-US" sz="1200" kern="1200" baseline="0" dirty="0">
                <a:solidFill>
                  <a:schemeClr val="tx1"/>
                </a:solidFill>
                <a:latin typeface="Times New Roman" pitchFamily="-110" charset="0"/>
                <a:ea typeface="+mn-ea"/>
                <a:cs typeface="+mn-cs"/>
              </a:rPr>
              <a:t>With a 32-bit architecture, the 80386 rivaled the complexity and power of</a:t>
            </a:r>
          </a:p>
          <a:p>
            <a:r>
              <a:rPr kumimoji="1" lang="en-US" sz="1200" kern="1200" baseline="0" dirty="0">
                <a:solidFill>
                  <a:schemeClr val="tx1"/>
                </a:solidFill>
                <a:latin typeface="Times New Roman" pitchFamily="-110" charset="0"/>
                <a:ea typeface="+mn-ea"/>
                <a:cs typeface="+mn-cs"/>
              </a:rPr>
              <a:t>minicomputers and mainframes introduced just a few years earlier. This was</a:t>
            </a:r>
          </a:p>
          <a:p>
            <a:r>
              <a:rPr kumimoji="1" lang="en-US" sz="1200" kern="1200" baseline="0" dirty="0">
                <a:solidFill>
                  <a:schemeClr val="tx1"/>
                </a:solidFill>
                <a:latin typeface="Times New Roman" pitchFamily="-110" charset="0"/>
                <a:ea typeface="+mn-ea"/>
                <a:cs typeface="+mn-cs"/>
              </a:rPr>
              <a:t>the first Intel processor to support multitasking, meaning it could run multiple</a:t>
            </a:r>
          </a:p>
          <a:p>
            <a:r>
              <a:rPr kumimoji="1" lang="en-US" sz="1200" kern="1200" baseline="0" dirty="0">
                <a:solidFill>
                  <a:schemeClr val="tx1"/>
                </a:solidFill>
                <a:latin typeface="Times New Roman" pitchFamily="-110" charset="0"/>
                <a:ea typeface="+mn-ea"/>
                <a:cs typeface="+mn-cs"/>
              </a:rPr>
              <a:t>programs at the same time.</a:t>
            </a:r>
          </a:p>
          <a:p>
            <a:endParaRPr kumimoji="1" lang="en-US" sz="1200" kern="1200" baseline="0" dirty="0">
              <a:solidFill>
                <a:schemeClr val="tx1"/>
              </a:solidFill>
              <a:latin typeface="Times New Roman" pitchFamily="-110" charset="0"/>
              <a:ea typeface="+mn-ea"/>
              <a:cs typeface="+mn-cs"/>
            </a:endParaRPr>
          </a:p>
          <a:p>
            <a:r>
              <a:rPr kumimoji="1" lang="en-US" sz="1200" b="1" kern="1200" baseline="0" dirty="0">
                <a:solidFill>
                  <a:schemeClr val="tx1"/>
                </a:solidFill>
                <a:latin typeface="Times New Roman" pitchFamily="-110" charset="0"/>
                <a:ea typeface="+mn-ea"/>
                <a:cs typeface="+mn-cs"/>
              </a:rPr>
              <a:t>80486: </a:t>
            </a:r>
            <a:r>
              <a:rPr kumimoji="1" lang="en-US" sz="1200" b="0" kern="1200" baseline="0" dirty="0">
                <a:solidFill>
                  <a:schemeClr val="tx1"/>
                </a:solidFill>
                <a:latin typeface="Times New Roman" pitchFamily="-110" charset="0"/>
                <a:ea typeface="+mn-ea"/>
                <a:cs typeface="+mn-cs"/>
              </a:rPr>
              <a:t>The 80486 introduced the use of much more sophisticated and powerful</a:t>
            </a:r>
          </a:p>
          <a:p>
            <a:r>
              <a:rPr kumimoji="1" lang="en-US" sz="1200" kern="1200" baseline="0" dirty="0">
                <a:solidFill>
                  <a:schemeClr val="tx1"/>
                </a:solidFill>
                <a:latin typeface="Times New Roman" pitchFamily="-110" charset="0"/>
                <a:ea typeface="+mn-ea"/>
                <a:cs typeface="+mn-cs"/>
              </a:rPr>
              <a:t>cache technology and sophisticated instruction pipelining. The 80486 also</a:t>
            </a:r>
          </a:p>
          <a:p>
            <a:r>
              <a:rPr kumimoji="1" lang="en-US" sz="1200" kern="1200" baseline="0" dirty="0">
                <a:solidFill>
                  <a:schemeClr val="tx1"/>
                </a:solidFill>
                <a:latin typeface="Times New Roman" pitchFamily="-110" charset="0"/>
                <a:ea typeface="+mn-ea"/>
                <a:cs typeface="+mn-cs"/>
              </a:rPr>
              <a:t>offered a built-in math coprocessor, offloading complex math operations from</a:t>
            </a:r>
          </a:p>
          <a:p>
            <a:r>
              <a:rPr kumimoji="1" lang="en-US" sz="1200" kern="1200" baseline="0" dirty="0">
                <a:solidFill>
                  <a:schemeClr val="tx1"/>
                </a:solidFill>
                <a:latin typeface="Times New Roman" pitchFamily="-110" charset="0"/>
                <a:ea typeface="+mn-ea"/>
                <a:cs typeface="+mn-cs"/>
              </a:rPr>
              <a:t>the main CPU.</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47</a:t>
            </a:fld>
            <a:endParaRPr lang="en-US" dirty="0"/>
          </a:p>
        </p:txBody>
      </p:sp>
    </p:spTree>
    <p:extLst>
      <p:ext uri="{BB962C8B-B14F-4D97-AF65-F5344CB8AC3E}">
        <p14:creationId xmlns:p14="http://schemas.microsoft.com/office/powerpoint/2010/main" val="3462165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Pentium: </a:t>
            </a:r>
            <a:r>
              <a:rPr kumimoji="1" lang="en-US" sz="1200" b="0" kern="1200" baseline="0" dirty="0">
                <a:solidFill>
                  <a:schemeClr val="tx1"/>
                </a:solidFill>
                <a:latin typeface="Times New Roman" pitchFamily="-110" charset="0"/>
                <a:ea typeface="+mn-ea"/>
                <a:cs typeface="+mn-cs"/>
              </a:rPr>
              <a:t>With the Pentium, Intel introduced the use of superscalar techniques,</a:t>
            </a:r>
          </a:p>
          <a:p>
            <a:r>
              <a:rPr kumimoji="1" lang="en-US" sz="1200" b="0" kern="1200" baseline="0" dirty="0">
                <a:solidFill>
                  <a:schemeClr val="tx1"/>
                </a:solidFill>
                <a:latin typeface="Times New Roman" pitchFamily="-110" charset="0"/>
                <a:ea typeface="+mn-ea"/>
                <a:cs typeface="+mn-cs"/>
              </a:rPr>
              <a:t>which allow multiple instructions to execute in parallel.</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Pentium Pro: </a:t>
            </a:r>
            <a:r>
              <a:rPr kumimoji="1" lang="en-US" sz="1200" b="0" kern="1200" baseline="0" dirty="0">
                <a:solidFill>
                  <a:schemeClr val="tx1"/>
                </a:solidFill>
                <a:latin typeface="Times New Roman" pitchFamily="-110" charset="0"/>
                <a:ea typeface="+mn-ea"/>
                <a:cs typeface="+mn-cs"/>
              </a:rPr>
              <a:t>The Pentium Pro continued the move into superscalar organization</a:t>
            </a:r>
          </a:p>
          <a:p>
            <a:r>
              <a:rPr kumimoji="1" lang="en-US" sz="1200" kern="1200" baseline="0" dirty="0">
                <a:solidFill>
                  <a:schemeClr val="tx1"/>
                </a:solidFill>
                <a:latin typeface="Times New Roman" pitchFamily="-110" charset="0"/>
                <a:ea typeface="+mn-ea"/>
                <a:cs typeface="+mn-cs"/>
              </a:rPr>
              <a:t>begun with the Pentium, with aggressive use of register renaming, branch</a:t>
            </a:r>
          </a:p>
          <a:p>
            <a:r>
              <a:rPr kumimoji="1" lang="en-US" sz="1200" kern="1200" baseline="0" dirty="0">
                <a:solidFill>
                  <a:schemeClr val="tx1"/>
                </a:solidFill>
                <a:latin typeface="Times New Roman" pitchFamily="-110" charset="0"/>
                <a:ea typeface="+mn-ea"/>
                <a:cs typeface="+mn-cs"/>
              </a:rPr>
              <a:t>prediction, data flow analysis, and speculative execution.</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Pentium II : </a:t>
            </a:r>
            <a:r>
              <a:rPr kumimoji="1" lang="en-US" sz="1200" b="0" kern="1200" baseline="0" dirty="0">
                <a:solidFill>
                  <a:schemeClr val="tx1"/>
                </a:solidFill>
                <a:latin typeface="Times New Roman" pitchFamily="-110" charset="0"/>
                <a:ea typeface="+mn-ea"/>
                <a:cs typeface="+mn-cs"/>
              </a:rPr>
              <a:t>The Pentium II incorporated Intel MMX technology, which is</a:t>
            </a:r>
          </a:p>
          <a:p>
            <a:r>
              <a:rPr kumimoji="1" lang="en-US" sz="1200" b="0" kern="1200" baseline="0" dirty="0">
                <a:solidFill>
                  <a:schemeClr val="tx1"/>
                </a:solidFill>
                <a:latin typeface="Times New Roman" pitchFamily="-110" charset="0"/>
                <a:ea typeface="+mn-ea"/>
                <a:cs typeface="+mn-cs"/>
              </a:rPr>
              <a:t>designed specifically to process video, audio, and graphics data efficiently.</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Pentium III : </a:t>
            </a:r>
            <a:r>
              <a:rPr kumimoji="1" lang="en-US" sz="1200" b="0" kern="1200" baseline="0" dirty="0">
                <a:solidFill>
                  <a:schemeClr val="tx1"/>
                </a:solidFill>
                <a:latin typeface="Times New Roman" pitchFamily="-110" charset="0"/>
                <a:ea typeface="+mn-ea"/>
                <a:cs typeface="+mn-cs"/>
              </a:rPr>
              <a:t>The Pentium III incorporates additional floating-point instructions</a:t>
            </a:r>
          </a:p>
          <a:p>
            <a:r>
              <a:rPr kumimoji="1" lang="en-US" sz="1200" b="0" kern="1200" baseline="0" dirty="0">
                <a:solidFill>
                  <a:schemeClr val="tx1"/>
                </a:solidFill>
                <a:latin typeface="Times New Roman" pitchFamily="-110" charset="0"/>
                <a:ea typeface="+mn-ea"/>
                <a:cs typeface="+mn-cs"/>
              </a:rPr>
              <a:t>to support 3D graphics software.</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Pentium 4: </a:t>
            </a:r>
            <a:r>
              <a:rPr kumimoji="1" lang="en-US" sz="1200" b="0" kern="1200" baseline="0" dirty="0">
                <a:solidFill>
                  <a:schemeClr val="tx1"/>
                </a:solidFill>
                <a:latin typeface="Times New Roman" pitchFamily="-110" charset="0"/>
                <a:ea typeface="+mn-ea"/>
                <a:cs typeface="+mn-cs"/>
              </a:rPr>
              <a:t>The Pentium 4 includes additional floating-point and other</a:t>
            </a:r>
          </a:p>
          <a:p>
            <a:r>
              <a:rPr kumimoji="1" lang="en-US" sz="1200" kern="1200" baseline="0" dirty="0">
                <a:solidFill>
                  <a:schemeClr val="tx1"/>
                </a:solidFill>
                <a:latin typeface="Times New Roman" pitchFamily="-110" charset="0"/>
                <a:ea typeface="+mn-ea"/>
                <a:cs typeface="+mn-cs"/>
              </a:rPr>
              <a:t>enhancements for multimedia.</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48</a:t>
            </a:fld>
            <a:endParaRPr lang="en-US" dirty="0"/>
          </a:p>
        </p:txBody>
      </p:sp>
    </p:spTree>
    <p:extLst>
      <p:ext uri="{BB962C8B-B14F-4D97-AF65-F5344CB8AC3E}">
        <p14:creationId xmlns:p14="http://schemas.microsoft.com/office/powerpoint/2010/main" val="35611879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kumimoji="1" lang="en-US" sz="1200" b="1" kern="1200" baseline="0" dirty="0">
                <a:solidFill>
                  <a:schemeClr val="tx1"/>
                </a:solidFill>
                <a:latin typeface="Times New Roman" pitchFamily="-110" charset="0"/>
                <a:ea typeface="+mn-ea"/>
                <a:cs typeface="+mn-cs"/>
              </a:rPr>
              <a:t>Core: </a:t>
            </a:r>
            <a:r>
              <a:rPr kumimoji="1" lang="en-US" sz="1200" b="0" kern="1200" baseline="0" dirty="0">
                <a:solidFill>
                  <a:schemeClr val="tx1"/>
                </a:solidFill>
                <a:latin typeface="Times New Roman" pitchFamily="-110" charset="0"/>
                <a:ea typeface="+mn-ea"/>
                <a:cs typeface="+mn-cs"/>
              </a:rPr>
              <a:t>This is the first Intel x86 microprocessor with a dual core, referring to</a:t>
            </a:r>
          </a:p>
          <a:p>
            <a:r>
              <a:rPr kumimoji="1" lang="en-US" sz="1200" kern="1200" baseline="0" dirty="0">
                <a:solidFill>
                  <a:schemeClr val="tx1"/>
                </a:solidFill>
                <a:latin typeface="Times New Roman" pitchFamily="-110" charset="0"/>
                <a:ea typeface="+mn-ea"/>
                <a:cs typeface="+mn-cs"/>
              </a:rPr>
              <a:t>the implementation of two processors on a single chip.</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Core 2: </a:t>
            </a:r>
            <a:r>
              <a:rPr kumimoji="1" lang="en-US" sz="1200" b="0" kern="1200" baseline="0" dirty="0">
                <a:solidFill>
                  <a:schemeClr val="tx1"/>
                </a:solidFill>
                <a:latin typeface="Times New Roman" pitchFamily="-110" charset="0"/>
                <a:ea typeface="+mn-ea"/>
                <a:cs typeface="+mn-cs"/>
              </a:rPr>
              <a:t>The Core 2 extends the architecture to 64 bits. The Core 2 Quad provides</a:t>
            </a:r>
          </a:p>
          <a:p>
            <a:r>
              <a:rPr kumimoji="1" lang="en-US" sz="1200" kern="1200" baseline="0" dirty="0">
                <a:solidFill>
                  <a:schemeClr val="tx1"/>
                </a:solidFill>
                <a:latin typeface="Times New Roman" pitchFamily="-110" charset="0"/>
                <a:ea typeface="+mn-ea"/>
                <a:cs typeface="+mn-cs"/>
              </a:rPr>
              <a:t>four processors on a single chip. More recent Core offerings have up to</a:t>
            </a:r>
          </a:p>
          <a:p>
            <a:r>
              <a:rPr kumimoji="1" lang="en-US" sz="1200" kern="1200" baseline="0" dirty="0">
                <a:solidFill>
                  <a:schemeClr val="tx1"/>
                </a:solidFill>
                <a:latin typeface="Times New Roman" pitchFamily="-110" charset="0"/>
                <a:ea typeface="+mn-ea"/>
                <a:cs typeface="+mn-cs"/>
              </a:rPr>
              <a:t>10 processors per chip.</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Over 30 years after its introduction in 1978, the x86 architecture continues to</a:t>
            </a:r>
          </a:p>
          <a:p>
            <a:r>
              <a:rPr kumimoji="1" lang="en-US" sz="1200" kern="1200" baseline="0" dirty="0">
                <a:solidFill>
                  <a:schemeClr val="tx1"/>
                </a:solidFill>
                <a:latin typeface="Times New Roman" pitchFamily="-110" charset="0"/>
                <a:ea typeface="+mn-ea"/>
                <a:cs typeface="+mn-cs"/>
              </a:rPr>
              <a:t>dominate the processor market outside of embedded systems. Although the organization</a:t>
            </a:r>
          </a:p>
          <a:p>
            <a:r>
              <a:rPr kumimoji="1" lang="en-US" sz="1200" kern="1200" baseline="0" dirty="0">
                <a:solidFill>
                  <a:schemeClr val="tx1"/>
                </a:solidFill>
                <a:latin typeface="Times New Roman" pitchFamily="-110" charset="0"/>
                <a:ea typeface="+mn-ea"/>
                <a:cs typeface="+mn-cs"/>
              </a:rPr>
              <a:t>and technology of the x86 machines have changed dramatically over the decades,</a:t>
            </a:r>
          </a:p>
          <a:p>
            <a:r>
              <a:rPr kumimoji="1" lang="en-US" sz="1200" kern="1200" baseline="0" dirty="0">
                <a:solidFill>
                  <a:schemeClr val="tx1"/>
                </a:solidFill>
                <a:latin typeface="Times New Roman" pitchFamily="-110" charset="0"/>
                <a:ea typeface="+mn-ea"/>
                <a:cs typeface="+mn-cs"/>
              </a:rPr>
              <a:t>the instruction set architecture has evolved to remain backward compatible</a:t>
            </a:r>
          </a:p>
          <a:p>
            <a:r>
              <a:rPr kumimoji="1" lang="en-US" sz="1200" kern="1200" baseline="0" dirty="0">
                <a:solidFill>
                  <a:schemeClr val="tx1"/>
                </a:solidFill>
                <a:latin typeface="Times New Roman" pitchFamily="-110" charset="0"/>
                <a:ea typeface="+mn-ea"/>
                <a:cs typeface="+mn-cs"/>
              </a:rPr>
              <a:t>with earlier versions. Thus, any program written on an older version of the x86 architecture</a:t>
            </a:r>
          </a:p>
          <a:p>
            <a:r>
              <a:rPr kumimoji="1" lang="en-US" sz="1200" kern="1200" baseline="0" dirty="0">
                <a:solidFill>
                  <a:schemeClr val="tx1"/>
                </a:solidFill>
                <a:latin typeface="Times New Roman" pitchFamily="-110" charset="0"/>
                <a:ea typeface="+mn-ea"/>
                <a:cs typeface="+mn-cs"/>
              </a:rPr>
              <a:t>can execute on newer versions. All changes to the instruction set architecture</a:t>
            </a:r>
          </a:p>
          <a:p>
            <a:r>
              <a:rPr kumimoji="1" lang="en-US" sz="1200" kern="1200" baseline="0" dirty="0">
                <a:solidFill>
                  <a:schemeClr val="tx1"/>
                </a:solidFill>
                <a:latin typeface="Times New Roman" pitchFamily="-110" charset="0"/>
                <a:ea typeface="+mn-ea"/>
                <a:cs typeface="+mn-cs"/>
              </a:rPr>
              <a:t>have involved additions to the instruction set, with no subtractions. The rate of</a:t>
            </a:r>
          </a:p>
          <a:p>
            <a:r>
              <a:rPr kumimoji="1" lang="en-US" sz="1200" kern="1200" baseline="0" dirty="0">
                <a:solidFill>
                  <a:schemeClr val="tx1"/>
                </a:solidFill>
                <a:latin typeface="Times New Roman" pitchFamily="-110" charset="0"/>
                <a:ea typeface="+mn-ea"/>
                <a:cs typeface="+mn-cs"/>
              </a:rPr>
              <a:t>change has been the addition of roughly one instruction per month added to the</a:t>
            </a:r>
          </a:p>
          <a:p>
            <a:r>
              <a:rPr kumimoji="1" lang="en-US" sz="1200" kern="1200" baseline="0" dirty="0">
                <a:solidFill>
                  <a:schemeClr val="tx1"/>
                </a:solidFill>
                <a:latin typeface="Times New Roman" pitchFamily="-110" charset="0"/>
                <a:ea typeface="+mn-ea"/>
                <a:cs typeface="+mn-cs"/>
              </a:rPr>
              <a:t>architecture over the 30 years [ANTH08], so that there are now over 500 instructions</a:t>
            </a:r>
          </a:p>
          <a:p>
            <a:r>
              <a:rPr kumimoji="1" lang="en-US" sz="1200" kern="1200" baseline="0" dirty="0">
                <a:solidFill>
                  <a:schemeClr val="tx1"/>
                </a:solidFill>
                <a:latin typeface="Times New Roman" pitchFamily="-110" charset="0"/>
                <a:ea typeface="+mn-ea"/>
                <a:cs typeface="+mn-cs"/>
              </a:rPr>
              <a:t>in the instruction set.</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 x86 provides an excellent illustration of the advances in computer</a:t>
            </a:r>
          </a:p>
          <a:p>
            <a:r>
              <a:rPr kumimoji="1" lang="en-US" sz="1200" kern="1200" baseline="0" dirty="0">
                <a:solidFill>
                  <a:schemeClr val="tx1"/>
                </a:solidFill>
                <a:latin typeface="Times New Roman" pitchFamily="-110" charset="0"/>
                <a:ea typeface="+mn-ea"/>
                <a:cs typeface="+mn-cs"/>
              </a:rPr>
              <a:t>hardware over the past 30 years. The 1978 8086 was introduced with a clock speed</a:t>
            </a:r>
          </a:p>
          <a:p>
            <a:r>
              <a:rPr kumimoji="1" lang="en-US" sz="1200" kern="1200" baseline="0" dirty="0">
                <a:solidFill>
                  <a:schemeClr val="tx1"/>
                </a:solidFill>
                <a:latin typeface="Times New Roman" pitchFamily="-110" charset="0"/>
                <a:ea typeface="+mn-ea"/>
                <a:cs typeface="+mn-cs"/>
              </a:rPr>
              <a:t>of 5 MHz and had 29,000 transistors. A quad-core Intel Core 2 introduced in 2008</a:t>
            </a:r>
          </a:p>
          <a:p>
            <a:r>
              <a:rPr kumimoji="1" lang="en-US" sz="1200" kern="1200" baseline="0" dirty="0">
                <a:solidFill>
                  <a:schemeClr val="tx1"/>
                </a:solidFill>
                <a:latin typeface="Times New Roman" pitchFamily="-110" charset="0"/>
                <a:ea typeface="+mn-ea"/>
                <a:cs typeface="+mn-cs"/>
              </a:rPr>
              <a:t>operates at 3 GHz, a speedup of a factor of 600, and has 820 million transistors,</a:t>
            </a:r>
          </a:p>
          <a:p>
            <a:r>
              <a:rPr kumimoji="1" lang="en-US" sz="1200" kern="1200" baseline="0" dirty="0">
                <a:solidFill>
                  <a:schemeClr val="tx1"/>
                </a:solidFill>
                <a:latin typeface="Times New Roman" pitchFamily="-110" charset="0"/>
                <a:ea typeface="+mn-ea"/>
                <a:cs typeface="+mn-cs"/>
              </a:rPr>
              <a:t>about 28,000 times as many as the 8086. Yet the Core 2 is in only a slightly larger</a:t>
            </a:r>
          </a:p>
          <a:p>
            <a:r>
              <a:rPr kumimoji="1" lang="en-US" sz="1200" kern="1200" baseline="0" dirty="0">
                <a:solidFill>
                  <a:schemeClr val="tx1"/>
                </a:solidFill>
                <a:latin typeface="Times New Roman" pitchFamily="-110" charset="0"/>
                <a:ea typeface="+mn-ea"/>
                <a:cs typeface="+mn-cs"/>
              </a:rPr>
              <a:t>package than the 8086 and has a comparable cost.</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49</a:t>
            </a:fld>
            <a:endParaRPr lang="en-US" dirty="0"/>
          </a:p>
        </p:txBody>
      </p:sp>
    </p:spTree>
    <p:extLst>
      <p:ext uri="{BB962C8B-B14F-4D97-AF65-F5344CB8AC3E}">
        <p14:creationId xmlns:p14="http://schemas.microsoft.com/office/powerpoint/2010/main" val="34398722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110" charset="0"/>
                <a:ea typeface="+mn-ea"/>
                <a:cs typeface="+mn-cs"/>
              </a:rPr>
              <a:t>The term </a:t>
            </a:r>
            <a:r>
              <a:rPr kumimoji="1" lang="en-US" sz="1200" i="1" kern="1200" baseline="0" dirty="0">
                <a:solidFill>
                  <a:schemeClr val="tx1"/>
                </a:solidFill>
                <a:latin typeface="Times New Roman" pitchFamily="-110" charset="0"/>
                <a:ea typeface="+mn-ea"/>
                <a:cs typeface="+mn-cs"/>
              </a:rPr>
              <a:t>embedded system </a:t>
            </a:r>
            <a:r>
              <a:rPr kumimoji="1" lang="en-US" sz="1200" i="0" kern="1200" baseline="0" dirty="0">
                <a:solidFill>
                  <a:schemeClr val="tx1"/>
                </a:solidFill>
                <a:latin typeface="Times New Roman" pitchFamily="-110" charset="0"/>
                <a:ea typeface="+mn-ea"/>
                <a:cs typeface="+mn-cs"/>
              </a:rPr>
              <a:t>refers to the use of </a:t>
            </a:r>
            <a:r>
              <a:rPr kumimoji="1" lang="en-US" sz="1200" i="1" kern="1200" baseline="0" dirty="0">
                <a:solidFill>
                  <a:schemeClr val="tx1"/>
                </a:solidFill>
                <a:latin typeface="Times New Roman" pitchFamily="-110" charset="0"/>
                <a:ea typeface="+mn-ea"/>
                <a:cs typeface="+mn-cs"/>
              </a:rPr>
              <a:t>electronics and software within a</a:t>
            </a:r>
          </a:p>
          <a:p>
            <a:r>
              <a:rPr kumimoji="1" lang="en-US" sz="1200" kern="1200" baseline="0" dirty="0">
                <a:solidFill>
                  <a:schemeClr val="tx1"/>
                </a:solidFill>
                <a:latin typeface="Times New Roman" pitchFamily="-110" charset="0"/>
                <a:ea typeface="+mn-ea"/>
                <a:cs typeface="+mn-cs"/>
              </a:rPr>
              <a:t>product, as opposed to a general-purpose computer, such as a laptop or desktop</a:t>
            </a:r>
          </a:p>
          <a:p>
            <a:r>
              <a:rPr kumimoji="1" lang="en-US" sz="1200" kern="1200" baseline="0" dirty="0">
                <a:solidFill>
                  <a:schemeClr val="tx1"/>
                </a:solidFill>
                <a:latin typeface="Times New Roman" pitchFamily="-110" charset="0"/>
                <a:ea typeface="+mn-ea"/>
                <a:cs typeface="+mn-cs"/>
              </a:rPr>
              <a:t>system. The following is a good general definition:</a:t>
            </a:r>
          </a:p>
          <a:p>
            <a:endParaRPr kumimoji="1" lang="en-US" sz="1200" b="1" kern="1200" baseline="0" dirty="0">
              <a:solidFill>
                <a:schemeClr val="tx1"/>
              </a:solidFill>
              <a:latin typeface="Times New Roman" pitchFamily="-110" charset="0"/>
              <a:ea typeface="+mn-ea"/>
              <a:cs typeface="+mn-cs"/>
            </a:endParaRPr>
          </a:p>
          <a:p>
            <a:r>
              <a:rPr kumimoji="1" lang="en-US" sz="1200" b="1" kern="1200" baseline="0" dirty="0">
                <a:solidFill>
                  <a:schemeClr val="tx1"/>
                </a:solidFill>
                <a:latin typeface="Times New Roman" pitchFamily="-110" charset="0"/>
                <a:ea typeface="+mn-ea"/>
                <a:cs typeface="+mn-cs"/>
              </a:rPr>
              <a:t>Embedded system. </a:t>
            </a:r>
            <a:r>
              <a:rPr kumimoji="1" lang="en-US" sz="1200" b="0" kern="1200" baseline="0" dirty="0">
                <a:solidFill>
                  <a:schemeClr val="tx1"/>
                </a:solidFill>
                <a:latin typeface="Times New Roman" pitchFamily="-110" charset="0"/>
                <a:ea typeface="+mn-ea"/>
                <a:cs typeface="+mn-cs"/>
              </a:rPr>
              <a:t>A combination of computer hardware and software, and perhaps</a:t>
            </a:r>
          </a:p>
          <a:p>
            <a:r>
              <a:rPr kumimoji="1" lang="en-US" sz="1200" b="0" kern="1200" baseline="0" dirty="0">
                <a:solidFill>
                  <a:schemeClr val="tx1"/>
                </a:solidFill>
                <a:latin typeface="Times New Roman" pitchFamily="-110" charset="0"/>
                <a:ea typeface="+mn-ea"/>
                <a:cs typeface="+mn-cs"/>
              </a:rPr>
              <a:t>additional mechanical or other parts, designed to perform a dedicated function. In many</a:t>
            </a:r>
          </a:p>
          <a:p>
            <a:r>
              <a:rPr kumimoji="1" lang="en-US" sz="1200" kern="1200" baseline="0" dirty="0">
                <a:solidFill>
                  <a:schemeClr val="tx1"/>
                </a:solidFill>
                <a:latin typeface="Times New Roman" pitchFamily="-110" charset="0"/>
                <a:ea typeface="+mn-ea"/>
                <a:cs typeface="+mn-cs"/>
              </a:rPr>
              <a:t>cases, embedded systems are part of a larger system or product, as in the case of an antilock</a:t>
            </a:r>
          </a:p>
          <a:p>
            <a:r>
              <a:rPr kumimoji="1" lang="en-US" sz="1200" kern="1200" baseline="0" dirty="0">
                <a:solidFill>
                  <a:schemeClr val="tx1"/>
                </a:solidFill>
                <a:latin typeface="Times New Roman" pitchFamily="-110" charset="0"/>
                <a:ea typeface="+mn-ea"/>
                <a:cs typeface="+mn-cs"/>
              </a:rPr>
              <a:t>braking system in a car.</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50</a:t>
            </a:fld>
            <a:endParaRPr lang="en-US" dirty="0"/>
          </a:p>
        </p:txBody>
      </p:sp>
    </p:spTree>
    <p:extLst>
      <p:ext uri="{BB962C8B-B14F-4D97-AF65-F5344CB8AC3E}">
        <p14:creationId xmlns:p14="http://schemas.microsoft.com/office/powerpoint/2010/main" val="36744210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110" charset="0"/>
                <a:ea typeface="+mn-ea"/>
                <a:cs typeface="+mn-cs"/>
              </a:rPr>
              <a:t>Embedded systems far outnumber general-purpose computer systems, encompassing</a:t>
            </a:r>
          </a:p>
          <a:p>
            <a:r>
              <a:rPr kumimoji="1" lang="en-US" sz="1200" kern="1200" baseline="0" dirty="0">
                <a:solidFill>
                  <a:schemeClr val="tx1"/>
                </a:solidFill>
                <a:latin typeface="Times New Roman" pitchFamily="-110" charset="0"/>
                <a:ea typeface="+mn-ea"/>
                <a:cs typeface="+mn-cs"/>
              </a:rPr>
              <a:t>a broad range of applications (Table 2.7).</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51</a:t>
            </a:fld>
            <a:endParaRPr lang="en-US" dirty="0"/>
          </a:p>
        </p:txBody>
      </p:sp>
    </p:spTree>
    <p:extLst>
      <p:ext uri="{BB962C8B-B14F-4D97-AF65-F5344CB8AC3E}">
        <p14:creationId xmlns:p14="http://schemas.microsoft.com/office/powerpoint/2010/main" val="42021509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kumimoji="1" lang="en-US" sz="1200" kern="1200" baseline="0" dirty="0">
                <a:solidFill>
                  <a:schemeClr val="tx1"/>
                </a:solidFill>
                <a:latin typeface="Times New Roman" pitchFamily="-110" charset="0"/>
                <a:ea typeface="+mn-ea"/>
                <a:cs typeface="+mn-cs"/>
              </a:rPr>
              <a:t>These systems have widely varying</a:t>
            </a:r>
          </a:p>
          <a:p>
            <a:r>
              <a:rPr kumimoji="1" lang="en-US" sz="1200" kern="1200" baseline="0" dirty="0">
                <a:solidFill>
                  <a:schemeClr val="tx1"/>
                </a:solidFill>
                <a:latin typeface="Times New Roman" pitchFamily="-110" charset="0"/>
                <a:ea typeface="+mn-ea"/>
                <a:cs typeface="+mn-cs"/>
              </a:rPr>
              <a:t>requirements and constraints, such as the following [GRIM05]:</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Small to large systems, implying very different cost constraints, thus different</a:t>
            </a:r>
          </a:p>
          <a:p>
            <a:r>
              <a:rPr kumimoji="1" lang="en-US" sz="1200" kern="1200" baseline="0" dirty="0">
                <a:solidFill>
                  <a:schemeClr val="tx1"/>
                </a:solidFill>
                <a:latin typeface="Times New Roman" pitchFamily="-110" charset="0"/>
                <a:ea typeface="+mn-ea"/>
                <a:cs typeface="+mn-cs"/>
              </a:rPr>
              <a:t>needs for optimization and reuse</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Relaxed to very strict requirements and combinations of different quality</a:t>
            </a:r>
          </a:p>
          <a:p>
            <a:r>
              <a:rPr kumimoji="1" lang="en-US" sz="1200" kern="1200" baseline="0" dirty="0">
                <a:solidFill>
                  <a:schemeClr val="tx1"/>
                </a:solidFill>
                <a:latin typeface="Times New Roman" pitchFamily="-110" charset="0"/>
                <a:ea typeface="+mn-ea"/>
                <a:cs typeface="+mn-cs"/>
              </a:rPr>
              <a:t>requirements, for example, with respect to safety, reliability, real-time, and</a:t>
            </a:r>
          </a:p>
          <a:p>
            <a:r>
              <a:rPr kumimoji="1" lang="en-US" sz="1200" kern="1200" baseline="0" dirty="0">
                <a:solidFill>
                  <a:schemeClr val="tx1"/>
                </a:solidFill>
                <a:latin typeface="Times New Roman" pitchFamily="-110" charset="0"/>
                <a:ea typeface="+mn-ea"/>
                <a:cs typeface="+mn-cs"/>
              </a:rPr>
              <a:t>flexibility</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Short to long life times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Different environmental conditions in terms of, for example, radiation, vibrations,</a:t>
            </a:r>
          </a:p>
          <a:p>
            <a:r>
              <a:rPr kumimoji="1" lang="en-US" sz="1200" kern="1200" baseline="0" dirty="0">
                <a:solidFill>
                  <a:schemeClr val="tx1"/>
                </a:solidFill>
                <a:latin typeface="Times New Roman" pitchFamily="-110" charset="0"/>
                <a:ea typeface="+mn-ea"/>
                <a:cs typeface="+mn-cs"/>
              </a:rPr>
              <a:t>and humidity</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Different application characteristics resulting in static versus dynamic loads,</a:t>
            </a:r>
          </a:p>
          <a:p>
            <a:r>
              <a:rPr kumimoji="1" lang="en-US" sz="1200" kern="1200" baseline="0" dirty="0">
                <a:solidFill>
                  <a:schemeClr val="tx1"/>
                </a:solidFill>
                <a:latin typeface="Times New Roman" pitchFamily="-110" charset="0"/>
                <a:ea typeface="+mn-ea"/>
                <a:cs typeface="+mn-cs"/>
              </a:rPr>
              <a:t>slow to fast speed, compute versus interface intensive tasks, and/or combinations</a:t>
            </a:r>
          </a:p>
          <a:p>
            <a:r>
              <a:rPr kumimoji="1" lang="en-US" sz="1200" kern="1200" baseline="0" dirty="0">
                <a:solidFill>
                  <a:schemeClr val="tx1"/>
                </a:solidFill>
                <a:latin typeface="Times New Roman" pitchFamily="-110" charset="0"/>
                <a:ea typeface="+mn-ea"/>
                <a:cs typeface="+mn-cs"/>
              </a:rPr>
              <a:t>thereof</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Different models of computation ranging from discrete-event systems to those</a:t>
            </a:r>
          </a:p>
          <a:p>
            <a:r>
              <a:rPr kumimoji="1" lang="en-US" sz="1200" kern="1200" baseline="0" dirty="0">
                <a:solidFill>
                  <a:schemeClr val="tx1"/>
                </a:solidFill>
                <a:latin typeface="Times New Roman" pitchFamily="-110" charset="0"/>
                <a:ea typeface="+mn-ea"/>
                <a:cs typeface="+mn-cs"/>
              </a:rPr>
              <a:t>involving continuous time dynamics (usually referred to as hybrid systems)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Often, embedded systems are tightly coupled to their environment. This</a:t>
            </a:r>
          </a:p>
          <a:p>
            <a:r>
              <a:rPr kumimoji="1" lang="en-US" sz="1200" kern="1200" baseline="0" dirty="0">
                <a:solidFill>
                  <a:schemeClr val="tx1"/>
                </a:solidFill>
                <a:latin typeface="Times New Roman" pitchFamily="-110" charset="0"/>
                <a:ea typeface="+mn-ea"/>
                <a:cs typeface="+mn-cs"/>
              </a:rPr>
              <a:t>can give rise to real-time constraints imposed by the need to interact with the</a:t>
            </a:r>
          </a:p>
          <a:p>
            <a:r>
              <a:rPr kumimoji="1" lang="en-US" sz="1200" kern="1200" baseline="0" dirty="0">
                <a:solidFill>
                  <a:schemeClr val="tx1"/>
                </a:solidFill>
                <a:latin typeface="Times New Roman" pitchFamily="-110" charset="0"/>
                <a:ea typeface="+mn-ea"/>
                <a:cs typeface="+mn-cs"/>
              </a:rPr>
              <a:t>environment. Constraints, such as required speeds of motion, required precision of</a:t>
            </a:r>
          </a:p>
          <a:p>
            <a:r>
              <a:rPr kumimoji="1" lang="en-US" sz="1200" kern="1200" baseline="0" dirty="0">
                <a:solidFill>
                  <a:schemeClr val="tx1"/>
                </a:solidFill>
                <a:latin typeface="Times New Roman" pitchFamily="-110" charset="0"/>
                <a:ea typeface="+mn-ea"/>
                <a:cs typeface="+mn-cs"/>
              </a:rPr>
              <a:t>measurement, and required time durations, dictate the timing of software operations.</a:t>
            </a:r>
          </a:p>
          <a:p>
            <a:r>
              <a:rPr kumimoji="1" lang="en-US" sz="1200" kern="1200" baseline="0" dirty="0">
                <a:solidFill>
                  <a:schemeClr val="tx1"/>
                </a:solidFill>
                <a:latin typeface="Times New Roman" pitchFamily="-110" charset="0"/>
                <a:ea typeface="+mn-ea"/>
                <a:cs typeface="+mn-cs"/>
              </a:rPr>
              <a:t>If multiple activities must be managed simultaneously, this imposes more complex</a:t>
            </a:r>
          </a:p>
          <a:p>
            <a:r>
              <a:rPr kumimoji="1" lang="en-US" sz="1200" kern="1200" baseline="0" dirty="0">
                <a:solidFill>
                  <a:schemeClr val="tx1"/>
                </a:solidFill>
                <a:latin typeface="Times New Roman" pitchFamily="-110" charset="0"/>
                <a:ea typeface="+mn-ea"/>
                <a:cs typeface="+mn-cs"/>
              </a:rPr>
              <a:t>real-time constraints.</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52</a:t>
            </a:fld>
            <a:endParaRPr lang="en-US" dirty="0"/>
          </a:p>
        </p:txBody>
      </p:sp>
    </p:spTree>
    <p:extLst>
      <p:ext uri="{BB962C8B-B14F-4D97-AF65-F5344CB8AC3E}">
        <p14:creationId xmlns:p14="http://schemas.microsoft.com/office/powerpoint/2010/main" val="35406294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110" charset="0"/>
                <a:ea typeface="+mn-ea"/>
                <a:cs typeface="+mn-cs"/>
              </a:rPr>
              <a:t>Figure 2.12, based on [KOOP96], shows in general terms an embedded system</a:t>
            </a:r>
          </a:p>
          <a:p>
            <a:r>
              <a:rPr kumimoji="1" lang="en-US" sz="1200" kern="1200" baseline="0" dirty="0">
                <a:solidFill>
                  <a:schemeClr val="tx1"/>
                </a:solidFill>
                <a:latin typeface="Times New Roman" pitchFamily="-110" charset="0"/>
                <a:ea typeface="+mn-ea"/>
                <a:cs typeface="+mn-cs"/>
              </a:rPr>
              <a:t>organization. In addition to the processor and memory, there are a number of</a:t>
            </a:r>
          </a:p>
          <a:p>
            <a:r>
              <a:rPr kumimoji="1" lang="en-US" sz="1200" kern="1200" baseline="0" dirty="0">
                <a:solidFill>
                  <a:schemeClr val="tx1"/>
                </a:solidFill>
                <a:latin typeface="Times New Roman" pitchFamily="-110" charset="0"/>
                <a:ea typeface="+mn-ea"/>
                <a:cs typeface="+mn-cs"/>
              </a:rPr>
              <a:t>elements that differ from the typical desktop or laptop computer:</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There may be a variety of interfaces that enable the system to measure,</a:t>
            </a:r>
          </a:p>
          <a:p>
            <a:r>
              <a:rPr kumimoji="1" lang="en-US" sz="1200" kern="1200" baseline="0" dirty="0">
                <a:solidFill>
                  <a:schemeClr val="tx1"/>
                </a:solidFill>
                <a:latin typeface="Times New Roman" pitchFamily="-110" charset="0"/>
                <a:ea typeface="+mn-ea"/>
                <a:cs typeface="+mn-cs"/>
              </a:rPr>
              <a:t>Manipulate, and otherwise interact with the external environment.</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The human interface may be as simple as a flashing light or as complicated as</a:t>
            </a:r>
          </a:p>
          <a:p>
            <a:r>
              <a:rPr kumimoji="1" lang="en-US" sz="1200" kern="1200" baseline="0" dirty="0">
                <a:solidFill>
                  <a:schemeClr val="tx1"/>
                </a:solidFill>
                <a:latin typeface="Times New Roman" pitchFamily="-110" charset="0"/>
                <a:ea typeface="+mn-ea"/>
                <a:cs typeface="+mn-cs"/>
              </a:rPr>
              <a:t>real-time robotic vision.</a:t>
            </a:r>
          </a:p>
          <a:p>
            <a:endParaRPr kumimoji="1" lang="en-US" sz="1200" kern="1200" baseline="0" dirty="0">
              <a:solidFill>
                <a:schemeClr val="tx1"/>
              </a:solidFill>
              <a:latin typeface="Times New Roman" pitchFamily="-110" charset="0"/>
              <a:ea typeface="+mn-ea"/>
              <a:cs typeface="+mn-cs"/>
            </a:endParaRPr>
          </a:p>
          <a:p>
            <a:pPr>
              <a:buFont typeface="Arial"/>
              <a:buChar char="•"/>
            </a:pPr>
            <a:r>
              <a:rPr kumimoji="1" lang="en-US" sz="1200" kern="1200" baseline="0" dirty="0">
                <a:solidFill>
                  <a:schemeClr val="tx1"/>
                </a:solidFill>
                <a:latin typeface="Times New Roman" pitchFamily="-110" charset="0"/>
                <a:ea typeface="+mn-ea"/>
                <a:cs typeface="+mn-cs"/>
              </a:rPr>
              <a:t>The diagnostic port may be used for diagnosing the system that is being</a:t>
            </a:r>
          </a:p>
          <a:p>
            <a:r>
              <a:rPr kumimoji="1" lang="en-US" sz="1200" kern="1200" baseline="0" dirty="0">
                <a:solidFill>
                  <a:schemeClr val="tx1"/>
                </a:solidFill>
                <a:latin typeface="Times New Roman" pitchFamily="-110" charset="0"/>
                <a:ea typeface="+mn-ea"/>
                <a:cs typeface="+mn-cs"/>
              </a:rPr>
              <a:t>controlled—not just for diagnosing the computer.</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Special-purpose field programmable (FPGA), application specific (ASIC), or</a:t>
            </a:r>
          </a:p>
          <a:p>
            <a:r>
              <a:rPr kumimoji="1" lang="en-US" sz="1200" kern="1200" baseline="0" dirty="0">
                <a:solidFill>
                  <a:schemeClr val="tx1"/>
                </a:solidFill>
                <a:latin typeface="Times New Roman" pitchFamily="-110" charset="0"/>
                <a:ea typeface="+mn-ea"/>
                <a:cs typeface="+mn-cs"/>
              </a:rPr>
              <a:t>even non-digital hardware may be used to increase performance or safety.</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Software often has a fixed function and is specific to the application.</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53</a:t>
            </a:fld>
            <a:endParaRPr lang="en-US" dirty="0"/>
          </a:p>
        </p:txBody>
      </p:sp>
    </p:spTree>
    <p:extLst>
      <p:ext uri="{BB962C8B-B14F-4D97-AF65-F5344CB8AC3E}">
        <p14:creationId xmlns:p14="http://schemas.microsoft.com/office/powerpoint/2010/main" val="29371665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kumimoji="1" lang="en-US" sz="1200" kern="1200" baseline="0" dirty="0">
                <a:solidFill>
                  <a:schemeClr val="tx1"/>
                </a:solidFill>
                <a:latin typeface="Times New Roman" pitchFamily="-110" charset="0"/>
                <a:ea typeface="+mn-ea"/>
                <a:cs typeface="+mn-cs"/>
              </a:rPr>
              <a:t>ARM is a family of RISC-based microprocessors and microcontrollers designed</a:t>
            </a:r>
          </a:p>
          <a:p>
            <a:r>
              <a:rPr kumimoji="1" lang="en-US" sz="1200" kern="1200" baseline="0" dirty="0">
                <a:solidFill>
                  <a:schemeClr val="tx1"/>
                </a:solidFill>
                <a:latin typeface="Times New Roman" pitchFamily="-110" charset="0"/>
                <a:ea typeface="+mn-ea"/>
                <a:cs typeface="+mn-cs"/>
              </a:rPr>
              <a:t>by ARM Inc., Cambridge, England. The company doesn’t make processors but</a:t>
            </a:r>
          </a:p>
          <a:p>
            <a:r>
              <a:rPr kumimoji="1" lang="en-US" sz="1200" kern="1200" baseline="0" dirty="0">
                <a:solidFill>
                  <a:schemeClr val="tx1"/>
                </a:solidFill>
                <a:latin typeface="Times New Roman" pitchFamily="-110" charset="0"/>
                <a:ea typeface="+mn-ea"/>
                <a:cs typeface="+mn-cs"/>
              </a:rPr>
              <a:t>instead designs microprocessor and multicore architectures and licenses them to</a:t>
            </a:r>
          </a:p>
          <a:p>
            <a:r>
              <a:rPr kumimoji="1" lang="en-US" sz="1200" kern="1200" baseline="0" dirty="0">
                <a:solidFill>
                  <a:schemeClr val="tx1"/>
                </a:solidFill>
                <a:latin typeface="Times New Roman" pitchFamily="-110" charset="0"/>
                <a:ea typeface="+mn-ea"/>
                <a:cs typeface="+mn-cs"/>
              </a:rPr>
              <a:t>manufacturers. ARM chips are high-speed processors that are known for their</a:t>
            </a:r>
          </a:p>
          <a:p>
            <a:r>
              <a:rPr kumimoji="1" lang="en-US" sz="1200" kern="1200" baseline="0" dirty="0">
                <a:solidFill>
                  <a:schemeClr val="tx1"/>
                </a:solidFill>
                <a:latin typeface="Times New Roman" pitchFamily="-110" charset="0"/>
                <a:ea typeface="+mn-ea"/>
                <a:cs typeface="+mn-cs"/>
              </a:rPr>
              <a:t>small die size and low power requirements. They are widely used in PDAs and</a:t>
            </a:r>
          </a:p>
          <a:p>
            <a:r>
              <a:rPr kumimoji="1" lang="en-US" sz="1200" kern="1200" baseline="0" dirty="0">
                <a:solidFill>
                  <a:schemeClr val="tx1"/>
                </a:solidFill>
                <a:latin typeface="Times New Roman" pitchFamily="-110" charset="0"/>
                <a:ea typeface="+mn-ea"/>
                <a:cs typeface="+mn-cs"/>
              </a:rPr>
              <a:t>other handheld devices, including games and phones as well as a large variety</a:t>
            </a:r>
          </a:p>
          <a:p>
            <a:r>
              <a:rPr kumimoji="1" lang="en-US" sz="1200" kern="1200" baseline="0" dirty="0">
                <a:solidFill>
                  <a:schemeClr val="tx1"/>
                </a:solidFill>
                <a:latin typeface="Times New Roman" pitchFamily="-110" charset="0"/>
                <a:ea typeface="+mn-ea"/>
                <a:cs typeface="+mn-cs"/>
              </a:rPr>
              <a:t>of consumer products. ARM chips are the processors in Apple’s popular iPod</a:t>
            </a:r>
          </a:p>
          <a:p>
            <a:r>
              <a:rPr kumimoji="1" lang="en-US" sz="1200" kern="1200" baseline="0" dirty="0">
                <a:solidFill>
                  <a:schemeClr val="tx1"/>
                </a:solidFill>
                <a:latin typeface="Times New Roman" pitchFamily="-110" charset="0"/>
                <a:ea typeface="+mn-ea"/>
                <a:cs typeface="+mn-cs"/>
              </a:rPr>
              <a:t>and iPhone devices. ARM is probably the most widely used embedded processor</a:t>
            </a:r>
          </a:p>
          <a:p>
            <a:r>
              <a:rPr kumimoji="1" lang="en-US" sz="1200" kern="1200" baseline="0" dirty="0">
                <a:solidFill>
                  <a:schemeClr val="tx1"/>
                </a:solidFill>
                <a:latin typeface="Times New Roman" pitchFamily="-110" charset="0"/>
                <a:ea typeface="+mn-ea"/>
                <a:cs typeface="+mn-cs"/>
              </a:rPr>
              <a:t>architecture and indeed the most widely used processor architecture of any kind</a:t>
            </a:r>
          </a:p>
          <a:p>
            <a:r>
              <a:rPr kumimoji="1" lang="en-US" sz="1200" kern="1200" baseline="0" dirty="0">
                <a:solidFill>
                  <a:schemeClr val="tx1"/>
                </a:solidFill>
                <a:latin typeface="Times New Roman" pitchFamily="-110" charset="0"/>
                <a:ea typeface="+mn-ea"/>
                <a:cs typeface="+mn-cs"/>
              </a:rPr>
              <a:t>in the world.</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 origins of ARM technology can be traced back to the British-based Acorn</a:t>
            </a:r>
          </a:p>
          <a:p>
            <a:r>
              <a:rPr kumimoji="1" lang="en-US" sz="1200" kern="1200" baseline="0" dirty="0">
                <a:solidFill>
                  <a:schemeClr val="tx1"/>
                </a:solidFill>
                <a:latin typeface="Times New Roman" pitchFamily="-110" charset="0"/>
                <a:ea typeface="+mn-ea"/>
                <a:cs typeface="+mn-cs"/>
              </a:rPr>
              <a:t>Computers company. In the early 1980s, Acorn was awarded a contract by the</a:t>
            </a:r>
          </a:p>
          <a:p>
            <a:r>
              <a:rPr kumimoji="1" lang="en-US" sz="1200" kern="1200" baseline="0" dirty="0">
                <a:solidFill>
                  <a:schemeClr val="tx1"/>
                </a:solidFill>
                <a:latin typeface="Times New Roman" pitchFamily="-110" charset="0"/>
                <a:ea typeface="+mn-ea"/>
                <a:cs typeface="+mn-cs"/>
              </a:rPr>
              <a:t>British Broadcasting Corporation (BBC) to develop a new microcomputer architecture</a:t>
            </a:r>
          </a:p>
          <a:p>
            <a:r>
              <a:rPr kumimoji="1" lang="en-US" sz="1200" kern="1200" baseline="0" dirty="0">
                <a:solidFill>
                  <a:schemeClr val="tx1"/>
                </a:solidFill>
                <a:latin typeface="Times New Roman" pitchFamily="-110" charset="0"/>
                <a:ea typeface="+mn-ea"/>
                <a:cs typeface="+mn-cs"/>
              </a:rPr>
              <a:t>for the BBC Computer Literacy Project. The success of this contract enabled</a:t>
            </a:r>
          </a:p>
          <a:p>
            <a:r>
              <a:rPr kumimoji="1" lang="en-US" sz="1200" kern="1200" baseline="0" dirty="0">
                <a:solidFill>
                  <a:schemeClr val="tx1"/>
                </a:solidFill>
                <a:latin typeface="Times New Roman" pitchFamily="-110" charset="0"/>
                <a:ea typeface="+mn-ea"/>
                <a:cs typeface="+mn-cs"/>
              </a:rPr>
              <a:t>Acorn to go on to develop the first commercial RISC processor, the Acorn RISC</a:t>
            </a:r>
          </a:p>
          <a:p>
            <a:r>
              <a:rPr kumimoji="1" lang="en-US" sz="1200" kern="1200" baseline="0" dirty="0">
                <a:solidFill>
                  <a:schemeClr val="tx1"/>
                </a:solidFill>
                <a:latin typeface="Times New Roman" pitchFamily="-110" charset="0"/>
                <a:ea typeface="+mn-ea"/>
                <a:cs typeface="+mn-cs"/>
              </a:rPr>
              <a:t>Machine (ARM). The first version, ARM1, became operational in 1985 and was</a:t>
            </a:r>
          </a:p>
          <a:p>
            <a:r>
              <a:rPr kumimoji="1" lang="en-US" sz="1200" kern="1200" baseline="0" dirty="0">
                <a:solidFill>
                  <a:schemeClr val="tx1"/>
                </a:solidFill>
                <a:latin typeface="Times New Roman" pitchFamily="-110" charset="0"/>
                <a:ea typeface="+mn-ea"/>
                <a:cs typeface="+mn-cs"/>
              </a:rPr>
              <a:t>used for internal research and development as well as being used as a coprocessor</a:t>
            </a:r>
          </a:p>
          <a:p>
            <a:r>
              <a:rPr kumimoji="1" lang="en-US" sz="1200" kern="1200" baseline="0" dirty="0">
                <a:solidFill>
                  <a:schemeClr val="tx1"/>
                </a:solidFill>
                <a:latin typeface="Times New Roman" pitchFamily="-110" charset="0"/>
                <a:ea typeface="+mn-ea"/>
                <a:cs typeface="+mn-cs"/>
              </a:rPr>
              <a:t>in the BBC machine. Also in 1985, Acorn released the ARM2, which had greater</a:t>
            </a:r>
          </a:p>
          <a:p>
            <a:r>
              <a:rPr kumimoji="1" lang="en-US" sz="1200" kern="1200" baseline="0" dirty="0">
                <a:solidFill>
                  <a:schemeClr val="tx1"/>
                </a:solidFill>
                <a:latin typeface="Times New Roman" pitchFamily="-110" charset="0"/>
                <a:ea typeface="+mn-ea"/>
                <a:cs typeface="+mn-cs"/>
              </a:rPr>
              <a:t>functionality and speed within the same physical space. Further improvements were</a:t>
            </a:r>
          </a:p>
          <a:p>
            <a:r>
              <a:rPr kumimoji="1" lang="en-US" sz="1200" kern="1200" baseline="0" dirty="0">
                <a:solidFill>
                  <a:schemeClr val="tx1"/>
                </a:solidFill>
                <a:latin typeface="Times New Roman" pitchFamily="-110" charset="0"/>
                <a:ea typeface="+mn-ea"/>
                <a:cs typeface="+mn-cs"/>
              </a:rPr>
              <a:t>achieved with the release in 1989 of the ARM3.</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54</a:t>
            </a:fld>
            <a:endParaRPr lang="en-US" dirty="0"/>
          </a:p>
        </p:txBody>
      </p:sp>
    </p:spTree>
    <p:extLst>
      <p:ext uri="{BB962C8B-B14F-4D97-AF65-F5344CB8AC3E}">
        <p14:creationId xmlns:p14="http://schemas.microsoft.com/office/powerpoint/2010/main" val="15975934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110" charset="0"/>
                <a:ea typeface="+mn-ea"/>
                <a:cs typeface="+mn-cs"/>
              </a:rPr>
              <a:t>Throughout this period, Acorn used the company VLSI Technology to do the</a:t>
            </a:r>
          </a:p>
          <a:p>
            <a:r>
              <a:rPr kumimoji="1" lang="en-US" sz="1200" kern="1200" baseline="0" dirty="0">
                <a:solidFill>
                  <a:schemeClr val="tx1"/>
                </a:solidFill>
                <a:latin typeface="Times New Roman" pitchFamily="-110" charset="0"/>
                <a:ea typeface="+mn-ea"/>
                <a:cs typeface="+mn-cs"/>
              </a:rPr>
              <a:t>actual fabrication of the processor chips. VLSI was licensed to market the chip on</a:t>
            </a:r>
          </a:p>
          <a:p>
            <a:r>
              <a:rPr kumimoji="1" lang="en-US" sz="1200" kern="1200" baseline="0" dirty="0">
                <a:solidFill>
                  <a:schemeClr val="tx1"/>
                </a:solidFill>
                <a:latin typeface="Times New Roman" pitchFamily="-110" charset="0"/>
                <a:ea typeface="+mn-ea"/>
                <a:cs typeface="+mn-cs"/>
              </a:rPr>
              <a:t>its own and had some success in getting other companies to use the ARM in their</a:t>
            </a:r>
          </a:p>
          <a:p>
            <a:r>
              <a:rPr kumimoji="1" lang="en-US" sz="1200" kern="1200" baseline="0" dirty="0">
                <a:solidFill>
                  <a:schemeClr val="tx1"/>
                </a:solidFill>
                <a:latin typeface="Times New Roman" pitchFamily="-110" charset="0"/>
                <a:ea typeface="+mn-ea"/>
                <a:cs typeface="+mn-cs"/>
              </a:rPr>
              <a:t>products, particularly as an embedded processor.</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 ARM design matched a growing commercial need for a high-performance,</a:t>
            </a:r>
          </a:p>
          <a:p>
            <a:r>
              <a:rPr kumimoji="1" lang="en-US" sz="1200" kern="1200" baseline="0" dirty="0">
                <a:solidFill>
                  <a:schemeClr val="tx1"/>
                </a:solidFill>
                <a:latin typeface="Times New Roman" pitchFamily="-110" charset="0"/>
                <a:ea typeface="+mn-ea"/>
                <a:cs typeface="+mn-cs"/>
              </a:rPr>
              <a:t>low-power-consumption, small-size, and low-cost processor for embedded applications.</a:t>
            </a:r>
          </a:p>
          <a:p>
            <a:r>
              <a:rPr kumimoji="1" lang="en-US" sz="1200" kern="1200" baseline="0" dirty="0">
                <a:solidFill>
                  <a:schemeClr val="tx1"/>
                </a:solidFill>
                <a:latin typeface="Times New Roman" pitchFamily="-110" charset="0"/>
                <a:ea typeface="+mn-ea"/>
                <a:cs typeface="+mn-cs"/>
              </a:rPr>
              <a:t>But further development was beyond the scope of Acorn’s capabilities.</a:t>
            </a:r>
          </a:p>
          <a:p>
            <a:r>
              <a:rPr kumimoji="1" lang="en-US" sz="1200" kern="1200" baseline="0" dirty="0">
                <a:solidFill>
                  <a:schemeClr val="tx1"/>
                </a:solidFill>
                <a:latin typeface="Times New Roman" pitchFamily="-110" charset="0"/>
                <a:ea typeface="+mn-ea"/>
                <a:cs typeface="+mn-cs"/>
              </a:rPr>
              <a:t>Accordingly, a new company was organized, with Acorn, VLSI, and Apple Computer</a:t>
            </a:r>
          </a:p>
          <a:p>
            <a:r>
              <a:rPr kumimoji="1" lang="en-US" sz="1200" kern="1200" baseline="0" dirty="0">
                <a:solidFill>
                  <a:schemeClr val="tx1"/>
                </a:solidFill>
                <a:latin typeface="Times New Roman" pitchFamily="-110" charset="0"/>
                <a:ea typeface="+mn-ea"/>
                <a:cs typeface="+mn-cs"/>
              </a:rPr>
              <a:t>as founding partners, known as ARM Ltd. The Acorn RISC Machine became the</a:t>
            </a:r>
          </a:p>
          <a:p>
            <a:r>
              <a:rPr kumimoji="1" lang="en-US" sz="1200" kern="1200" baseline="0" dirty="0">
                <a:solidFill>
                  <a:schemeClr val="tx1"/>
                </a:solidFill>
                <a:latin typeface="Times New Roman" pitchFamily="-110" charset="0"/>
                <a:ea typeface="+mn-ea"/>
                <a:cs typeface="+mn-cs"/>
              </a:rPr>
              <a:t>Advanced RISC Machine. The new company’s first offering, an improvement on</a:t>
            </a:r>
          </a:p>
          <a:p>
            <a:r>
              <a:rPr kumimoji="1" lang="en-US" sz="1200" kern="1200" baseline="0" dirty="0">
                <a:solidFill>
                  <a:schemeClr val="tx1"/>
                </a:solidFill>
                <a:latin typeface="Times New Roman" pitchFamily="-110" charset="0"/>
                <a:ea typeface="+mn-ea"/>
                <a:cs typeface="+mn-cs"/>
              </a:rPr>
              <a:t>the ARM3, was designated ARM6. Subsequently, the company has introduced a</a:t>
            </a:r>
          </a:p>
          <a:p>
            <a:r>
              <a:rPr kumimoji="1" lang="en-US" sz="1200" kern="1200" baseline="0" dirty="0">
                <a:solidFill>
                  <a:schemeClr val="tx1"/>
                </a:solidFill>
                <a:latin typeface="Times New Roman" pitchFamily="-110" charset="0"/>
                <a:ea typeface="+mn-ea"/>
                <a:cs typeface="+mn-cs"/>
              </a:rPr>
              <a:t>number of new families, with increasing functionality and performance.</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Table 2.8 shows some characteristics of the various ARM architecture families. The numbers</a:t>
            </a:r>
          </a:p>
          <a:p>
            <a:r>
              <a:rPr kumimoji="1" lang="en-US" sz="1200" kern="1200" baseline="0" dirty="0">
                <a:solidFill>
                  <a:schemeClr val="tx1"/>
                </a:solidFill>
                <a:latin typeface="Times New Roman" pitchFamily="-110" charset="0"/>
                <a:ea typeface="+mn-ea"/>
                <a:cs typeface="+mn-cs"/>
              </a:rPr>
              <a:t>in this table are only approximate guides; actual values vary widely for different</a:t>
            </a:r>
          </a:p>
          <a:p>
            <a:r>
              <a:rPr kumimoji="1" lang="en-US" sz="1200" kern="1200" baseline="0" dirty="0">
                <a:solidFill>
                  <a:schemeClr val="tx1"/>
                </a:solidFill>
                <a:latin typeface="Times New Roman" pitchFamily="-110" charset="0"/>
                <a:ea typeface="+mn-ea"/>
                <a:cs typeface="+mn-cs"/>
              </a:rPr>
              <a:t>implementations.</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55</a:t>
            </a:fld>
            <a:endParaRPr lang="en-US" dirty="0"/>
          </a:p>
        </p:txBody>
      </p:sp>
    </p:spTree>
    <p:extLst>
      <p:ext uri="{BB962C8B-B14F-4D97-AF65-F5344CB8AC3E}">
        <p14:creationId xmlns:p14="http://schemas.microsoft.com/office/powerpoint/2010/main" val="30762349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110" charset="0"/>
                <a:ea typeface="+mn-ea"/>
                <a:cs typeface="+mn-cs"/>
              </a:rPr>
              <a:t>According to the ARM Web site arm.com, ARM processors are designed to</a:t>
            </a:r>
          </a:p>
          <a:p>
            <a:r>
              <a:rPr kumimoji="1" lang="en-US" sz="1200" kern="1200" baseline="0" dirty="0">
                <a:solidFill>
                  <a:schemeClr val="tx1"/>
                </a:solidFill>
                <a:latin typeface="Times New Roman" pitchFamily="-110" charset="0"/>
                <a:ea typeface="+mn-ea"/>
                <a:cs typeface="+mn-cs"/>
              </a:rPr>
              <a:t>meet the needs of three system categories: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Embedded real-time systems</a:t>
            </a:r>
            <a:r>
              <a:rPr kumimoji="1" lang="en-US" sz="1200" b="0" kern="1200" baseline="0" dirty="0">
                <a:solidFill>
                  <a:schemeClr val="tx1"/>
                </a:solidFill>
                <a:latin typeface="Times New Roman" pitchFamily="-110" charset="0"/>
                <a:ea typeface="+mn-ea"/>
                <a:cs typeface="+mn-cs"/>
              </a:rPr>
              <a:t>: Systems for storage, automotive body and</a:t>
            </a:r>
          </a:p>
          <a:p>
            <a:r>
              <a:rPr kumimoji="1" lang="en-US" sz="1200" kern="1200" baseline="0" dirty="0">
                <a:solidFill>
                  <a:schemeClr val="tx1"/>
                </a:solidFill>
                <a:latin typeface="Times New Roman" pitchFamily="-110" charset="0"/>
                <a:ea typeface="+mn-ea"/>
                <a:cs typeface="+mn-cs"/>
              </a:rPr>
              <a:t>power-train, industrial, and networking applications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Application platforms: </a:t>
            </a:r>
            <a:r>
              <a:rPr kumimoji="1" lang="en-US" sz="1200" b="0" kern="1200" baseline="0" dirty="0">
                <a:solidFill>
                  <a:schemeClr val="tx1"/>
                </a:solidFill>
                <a:latin typeface="Times New Roman" pitchFamily="-110" charset="0"/>
                <a:ea typeface="+mn-ea"/>
                <a:cs typeface="+mn-cs"/>
              </a:rPr>
              <a:t>Devices running open operating systems including</a:t>
            </a:r>
          </a:p>
          <a:p>
            <a:r>
              <a:rPr kumimoji="1" lang="en-US" sz="1200" kern="1200" baseline="0" dirty="0">
                <a:solidFill>
                  <a:schemeClr val="tx1"/>
                </a:solidFill>
                <a:latin typeface="Times New Roman" pitchFamily="-110" charset="0"/>
                <a:ea typeface="+mn-ea"/>
                <a:cs typeface="+mn-cs"/>
              </a:rPr>
              <a:t>Linux, Palm OS, Symbian OS, and Windows CE in wireless, consumer entertainment</a:t>
            </a:r>
          </a:p>
          <a:p>
            <a:r>
              <a:rPr kumimoji="1" lang="en-US" sz="1200" kern="1200" baseline="0" dirty="0">
                <a:solidFill>
                  <a:schemeClr val="tx1"/>
                </a:solidFill>
                <a:latin typeface="Times New Roman" pitchFamily="-110" charset="0"/>
                <a:ea typeface="+mn-ea"/>
                <a:cs typeface="+mn-cs"/>
              </a:rPr>
              <a:t>and digital imaging applications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Secure applications: </a:t>
            </a:r>
            <a:r>
              <a:rPr kumimoji="1" lang="en-US" sz="1200" b="0" kern="1200" baseline="0" dirty="0">
                <a:solidFill>
                  <a:schemeClr val="tx1"/>
                </a:solidFill>
                <a:latin typeface="Times New Roman" pitchFamily="-110" charset="0"/>
                <a:ea typeface="+mn-ea"/>
                <a:cs typeface="+mn-cs"/>
              </a:rPr>
              <a:t>Smart cards, SIM cards, and payment terminals</a:t>
            </a:r>
            <a:endParaRPr lang="en-US" b="0"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56</a:t>
            </a:fld>
            <a:endParaRPr lang="en-US" dirty="0"/>
          </a:p>
        </p:txBody>
      </p:sp>
    </p:spTree>
    <p:extLst>
      <p:ext uri="{BB962C8B-B14F-4D97-AF65-F5344CB8AC3E}">
        <p14:creationId xmlns:p14="http://schemas.microsoft.com/office/powerpoint/2010/main" val="2519680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8403C2-765D-404C-AB4A-99BCCA5A6DC8}" type="slidenum">
              <a:rPr lang="en-US"/>
              <a:pPr/>
              <a:t>7</a:t>
            </a:fld>
            <a:endParaRPr lang="en-US" dirty="0"/>
          </a:p>
        </p:txBody>
      </p:sp>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p:txBody>
          <a:bodyPr/>
          <a:lstStyle/>
          <a:p>
            <a:r>
              <a:rPr kumimoji="1" lang="en-GB" sz="1200" kern="1200" dirty="0" err="1">
                <a:solidFill>
                  <a:schemeClr val="tx1"/>
                </a:solidFill>
                <a:effectLst/>
                <a:latin typeface="Times New Roman" pitchFamily="-110" charset="0"/>
                <a:ea typeface="+mn-ea"/>
                <a:cs typeface="+mn-cs"/>
              </a:rPr>
              <a:t>Hình</a:t>
            </a:r>
            <a:r>
              <a:rPr kumimoji="1" lang="en-GB" sz="1200" kern="1200" dirty="0">
                <a:solidFill>
                  <a:schemeClr val="tx1"/>
                </a:solidFill>
                <a:effectLst/>
                <a:latin typeface="Times New Roman" pitchFamily="-110" charset="0"/>
                <a:ea typeface="+mn-ea"/>
                <a:cs typeface="+mn-cs"/>
              </a:rPr>
              <a:t> 2.1 </a:t>
            </a:r>
            <a:r>
              <a:rPr kumimoji="1" lang="en-GB" sz="1200" kern="1200" dirty="0" err="1">
                <a:solidFill>
                  <a:schemeClr val="tx1"/>
                </a:solidFill>
                <a:effectLst/>
                <a:latin typeface="Times New Roman" pitchFamily="-110" charset="0"/>
                <a:ea typeface="+mn-ea"/>
                <a:cs typeface="+mn-cs"/>
              </a:rPr>
              <a:t>cho</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thấy</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cấu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trúc</a:t>
            </a:r>
            <a:r>
              <a:rPr kumimoji="1" lang="en-GB" sz="1200" kern="1200" dirty="0">
                <a:solidFill>
                  <a:schemeClr val="tx1"/>
                </a:solidFill>
                <a:effectLst/>
                <a:latin typeface="Times New Roman" pitchFamily="-110" charset="0"/>
                <a:ea typeface="+mn-ea"/>
                <a:cs typeface="+mn-cs"/>
              </a:rPr>
              <a:t> chung </a:t>
            </a:r>
            <a:r>
              <a:rPr kumimoji="1" lang="en-GB" sz="1200" kern="1200" dirty="0" err="1">
                <a:solidFill>
                  <a:schemeClr val="tx1"/>
                </a:solidFill>
                <a:effectLst/>
                <a:latin typeface="Times New Roman" pitchFamily="-110" charset="0"/>
                <a:ea typeface="+mn-ea"/>
                <a:cs typeface="+mn-cs"/>
              </a:rPr>
              <a:t>của</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máy</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tính</a:t>
            </a:r>
            <a:r>
              <a:rPr kumimoji="1" lang="en-GB" sz="1200" kern="1200" dirty="0">
                <a:solidFill>
                  <a:schemeClr val="tx1"/>
                </a:solidFill>
                <a:effectLst/>
                <a:latin typeface="Times New Roman" pitchFamily="-110" charset="0"/>
                <a:ea typeface="+mn-ea"/>
                <a:cs typeface="+mn-cs"/>
              </a:rPr>
              <a:t> IAS </a:t>
            </a:r>
            <a:r>
              <a:rPr kumimoji="1" lang="en-GB" sz="1200" kern="1200" dirty="0" err="1">
                <a:solidFill>
                  <a:schemeClr val="tx1"/>
                </a:solidFill>
                <a:effectLst/>
                <a:latin typeface="Times New Roman" pitchFamily="-110" charset="0"/>
                <a:ea typeface="+mn-ea"/>
                <a:cs typeface="+mn-cs"/>
              </a:rPr>
              <a:t>bao</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gồm</a:t>
            </a:r>
            <a:endParaRPr kumimoji="1" lang="en-GB" sz="1200" kern="1200" dirty="0">
              <a:solidFill>
                <a:schemeClr val="tx1"/>
              </a:solidFill>
              <a:effectLst/>
              <a:latin typeface="Times New Roman" pitchFamily="-110" charset="0"/>
              <a:ea typeface="+mn-ea"/>
              <a:cs typeface="+mn-cs"/>
            </a:endParaRPr>
          </a:p>
          <a:p>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Một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bộ</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nhớ</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chính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lưu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trữ</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cả</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dữ</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liệu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và</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câu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lệnh</a:t>
            </a:r>
            <a:endParaRPr kumimoji="1" lang="en-GB" sz="1200" kern="1200" dirty="0">
              <a:solidFill>
                <a:schemeClr val="tx1"/>
              </a:solidFill>
              <a:effectLst/>
              <a:latin typeface="Times New Roman" pitchFamily="-110" charset="0"/>
              <a:ea typeface="+mn-ea"/>
              <a:cs typeface="+mn-cs"/>
            </a:endParaRPr>
          </a:p>
          <a:p>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Một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đơn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vị</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số</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học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và</a:t>
            </a:r>
            <a:r>
              <a:rPr kumimoji="1" lang="en-GB" sz="1200" kern="1200" dirty="0">
                <a:solidFill>
                  <a:schemeClr val="tx1"/>
                </a:solidFill>
                <a:effectLst/>
                <a:latin typeface="Times New Roman" pitchFamily="-110" charset="0"/>
                <a:ea typeface="+mn-ea"/>
                <a:cs typeface="+mn-cs"/>
              </a:rPr>
              <a:t> logic (ALU) </a:t>
            </a:r>
            <a:r>
              <a:rPr kumimoji="1" lang="en-GB" sz="1200" kern="1200" dirty="0" err="1">
                <a:solidFill>
                  <a:schemeClr val="tx1"/>
                </a:solidFill>
                <a:effectLst/>
                <a:latin typeface="Times New Roman" pitchFamily="-110" charset="0"/>
                <a:ea typeface="+mn-ea"/>
                <a:cs typeface="+mn-cs"/>
              </a:rPr>
              <a:t>có</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khả</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năng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thao</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tác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trên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dữ</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liệu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nhị</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phân</a:t>
            </a:r>
            <a:endParaRPr kumimoji="1" lang="en-GB" sz="1200" kern="1200" dirty="0">
              <a:solidFill>
                <a:schemeClr val="tx1"/>
              </a:solidFill>
              <a:effectLst/>
              <a:latin typeface="Times New Roman" pitchFamily="-110" charset="0"/>
              <a:ea typeface="+mn-ea"/>
              <a:cs typeface="+mn-cs"/>
            </a:endParaRPr>
          </a:p>
          <a:p>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Một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đơn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vị</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điều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khiển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diễn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giải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các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lệnh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chỉ</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thị</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trong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bộ</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nhớ</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và</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thực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hiện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chúng</a:t>
            </a:r>
            <a:endParaRPr kumimoji="1" lang="en-GB" sz="1200" kern="1200" dirty="0">
              <a:solidFill>
                <a:schemeClr val="tx1"/>
              </a:solidFill>
              <a:effectLst/>
              <a:latin typeface="Times New Roman" pitchFamily="-110" charset="0"/>
              <a:ea typeface="+mn-ea"/>
              <a:cs typeface="+mn-cs"/>
            </a:endParaRPr>
          </a:p>
          <a:p>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Thiết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bị</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nhập</a:t>
            </a:r>
            <a:r>
              <a:rPr kumimoji="1" lang="en-GB" sz="1200" kern="1200" dirty="0">
                <a:solidFill>
                  <a:schemeClr val="tx1"/>
                </a:solidFill>
                <a:effectLst/>
                <a:latin typeface="Times New Roman" pitchFamily="-110" charset="0"/>
                <a:ea typeface="+mn-ea"/>
                <a:cs typeface="+mn-cs"/>
              </a:rPr>
              <a:t> / </a:t>
            </a:r>
            <a:r>
              <a:rPr kumimoji="1" lang="en-GB" sz="1200" kern="1200" dirty="0" err="1">
                <a:solidFill>
                  <a:schemeClr val="tx1"/>
                </a:solidFill>
                <a:effectLst/>
                <a:latin typeface="Times New Roman" pitchFamily="-110" charset="0"/>
                <a:ea typeface="+mn-ea"/>
                <a:cs typeface="+mn-cs"/>
              </a:rPr>
              <a:t>xuất</a:t>
            </a:r>
            <a:r>
              <a:rPr kumimoji="1" lang="en-GB" sz="1200" kern="1200" dirty="0">
                <a:solidFill>
                  <a:schemeClr val="tx1"/>
                </a:solidFill>
                <a:effectLst/>
                <a:latin typeface="Times New Roman" pitchFamily="-110" charset="0"/>
                <a:ea typeface="+mn-ea"/>
                <a:cs typeface="+mn-cs"/>
              </a:rPr>
              <a:t> (I / O) </a:t>
            </a:r>
            <a:r>
              <a:rPr kumimoji="1" lang="en-GB" sz="1200" kern="1200" dirty="0" err="1">
                <a:solidFill>
                  <a:schemeClr val="tx1"/>
                </a:solidFill>
                <a:effectLst/>
                <a:latin typeface="Times New Roman" pitchFamily="-110" charset="0"/>
                <a:ea typeface="+mn-ea"/>
                <a:cs typeface="+mn-cs"/>
              </a:rPr>
              <a:t>vận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hành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bởi</a:t>
            </a:r>
            <a:r>
              <a:rPr kumimoji="1" lang="en-GB" sz="1200" kern="1200" dirty="0">
                <a:solidFill>
                  <a:schemeClr val="tx1"/>
                </a:solidFill>
                <a:effectLst/>
                <a:latin typeface="Times New Roman" pitchFamily="-110" charset="0"/>
                <a:ea typeface="+mn-ea"/>
                <a:cs typeface="+mn-cs"/>
              </a:rPr>
              <a:t> CU</a:t>
            </a:r>
          </a:p>
        </p:txBody>
      </p:sp>
    </p:spTree>
    <p:extLst>
      <p:ext uri="{BB962C8B-B14F-4D97-AF65-F5344CB8AC3E}">
        <p14:creationId xmlns:p14="http://schemas.microsoft.com/office/powerpoint/2010/main" val="41013178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kumimoji="1" lang="en-US" sz="1200" kern="1200" baseline="0" dirty="0">
                <a:solidFill>
                  <a:schemeClr val="tx1"/>
                </a:solidFill>
                <a:latin typeface="Times New Roman" pitchFamily="-110" charset="0"/>
                <a:ea typeface="+mn-ea"/>
                <a:cs typeface="+mn-cs"/>
              </a:rPr>
              <a:t>Operations performed by a processor, such as fetching an</a:t>
            </a:r>
          </a:p>
          <a:p>
            <a:r>
              <a:rPr kumimoji="1" lang="en-US" sz="1200" kern="1200" baseline="0" dirty="0">
                <a:solidFill>
                  <a:schemeClr val="tx1"/>
                </a:solidFill>
                <a:latin typeface="Times New Roman" pitchFamily="-110" charset="0"/>
                <a:ea typeface="+mn-ea"/>
                <a:cs typeface="+mn-cs"/>
              </a:rPr>
              <a:t>instruction, decoding the instruction, performing an arithmetic operation, and so</a:t>
            </a:r>
          </a:p>
          <a:p>
            <a:r>
              <a:rPr kumimoji="1" lang="en-US" sz="1200" kern="1200" baseline="0" dirty="0">
                <a:solidFill>
                  <a:schemeClr val="tx1"/>
                </a:solidFill>
                <a:latin typeface="Times New Roman" pitchFamily="-110" charset="0"/>
                <a:ea typeface="+mn-ea"/>
                <a:cs typeface="+mn-cs"/>
              </a:rPr>
              <a:t>on, are governed by a system clock. Typically, all operations begin with the pulse of</a:t>
            </a:r>
          </a:p>
          <a:p>
            <a:r>
              <a:rPr kumimoji="1" lang="en-US" sz="1200" kern="1200" baseline="0" dirty="0">
                <a:solidFill>
                  <a:schemeClr val="tx1"/>
                </a:solidFill>
                <a:latin typeface="Times New Roman" pitchFamily="-110" charset="0"/>
                <a:ea typeface="+mn-ea"/>
                <a:cs typeface="+mn-cs"/>
              </a:rPr>
              <a:t>the clock. Thus, at the most fundamental level, the speed of a processor is dictated</a:t>
            </a:r>
          </a:p>
          <a:p>
            <a:r>
              <a:rPr kumimoji="1" lang="en-US" sz="1200" kern="1200" baseline="0" dirty="0">
                <a:solidFill>
                  <a:schemeClr val="tx1"/>
                </a:solidFill>
                <a:latin typeface="Times New Roman" pitchFamily="-110" charset="0"/>
                <a:ea typeface="+mn-ea"/>
                <a:cs typeface="+mn-cs"/>
              </a:rPr>
              <a:t>by the pulse frequency produced by the clock, measured in cycles per second, or</a:t>
            </a:r>
          </a:p>
          <a:p>
            <a:r>
              <a:rPr kumimoji="1" lang="en-US" sz="1200" kern="1200" baseline="0" dirty="0">
                <a:solidFill>
                  <a:schemeClr val="tx1"/>
                </a:solidFill>
                <a:latin typeface="Times New Roman" pitchFamily="-110" charset="0"/>
                <a:ea typeface="+mn-ea"/>
                <a:cs typeface="+mn-cs"/>
              </a:rPr>
              <a:t>Hertz (Hz).</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Typically, clock signals are generated by a quartz crystal, which generates a</a:t>
            </a:r>
          </a:p>
          <a:p>
            <a:r>
              <a:rPr kumimoji="1" lang="en-US" sz="1200" kern="1200" baseline="0" dirty="0">
                <a:solidFill>
                  <a:schemeClr val="tx1"/>
                </a:solidFill>
                <a:latin typeface="Times New Roman" pitchFamily="-110" charset="0"/>
                <a:ea typeface="+mn-ea"/>
                <a:cs typeface="+mn-cs"/>
              </a:rPr>
              <a:t>constant signal wave while power is applied. This wave is converted into a digital</a:t>
            </a:r>
          </a:p>
          <a:p>
            <a:r>
              <a:rPr kumimoji="1" lang="en-US" sz="1200" kern="1200" baseline="0" dirty="0">
                <a:solidFill>
                  <a:schemeClr val="tx1"/>
                </a:solidFill>
                <a:latin typeface="Times New Roman" pitchFamily="-110" charset="0"/>
                <a:ea typeface="+mn-ea"/>
                <a:cs typeface="+mn-cs"/>
              </a:rPr>
              <a:t>voltage pulse stream that is provided in a constant flow to the processor circuitry</a:t>
            </a:r>
          </a:p>
          <a:p>
            <a:r>
              <a:rPr kumimoji="1" lang="en-US" sz="1200" kern="1200" baseline="0" dirty="0">
                <a:solidFill>
                  <a:schemeClr val="tx1"/>
                </a:solidFill>
                <a:latin typeface="Times New Roman" pitchFamily="-110" charset="0"/>
                <a:ea typeface="+mn-ea"/>
                <a:cs typeface="+mn-cs"/>
              </a:rPr>
              <a:t>(Figure 2.13). For example, a 1-GHz processor receives 1 billion pulses per second.</a:t>
            </a:r>
          </a:p>
          <a:p>
            <a:r>
              <a:rPr kumimoji="1" lang="en-US" sz="1200" kern="1200" baseline="0" dirty="0">
                <a:solidFill>
                  <a:schemeClr val="tx1"/>
                </a:solidFill>
                <a:latin typeface="Times New Roman" pitchFamily="-110" charset="0"/>
                <a:ea typeface="+mn-ea"/>
                <a:cs typeface="+mn-cs"/>
              </a:rPr>
              <a:t>The rate of pulses is known as the </a:t>
            </a:r>
            <a:r>
              <a:rPr kumimoji="1" lang="en-US" sz="1200" b="1" kern="1200" baseline="0" dirty="0">
                <a:solidFill>
                  <a:schemeClr val="tx1"/>
                </a:solidFill>
                <a:latin typeface="Times New Roman" pitchFamily="-110" charset="0"/>
                <a:ea typeface="+mn-ea"/>
                <a:cs typeface="+mn-cs"/>
              </a:rPr>
              <a:t>clock rate, or clock speed. </a:t>
            </a:r>
            <a:r>
              <a:rPr kumimoji="1" lang="en-US" sz="1200" b="0" kern="1200" baseline="0" dirty="0">
                <a:solidFill>
                  <a:schemeClr val="tx1"/>
                </a:solidFill>
                <a:latin typeface="Times New Roman" pitchFamily="-110" charset="0"/>
                <a:ea typeface="+mn-ea"/>
                <a:cs typeface="+mn-cs"/>
              </a:rPr>
              <a:t>One increment, or</a:t>
            </a:r>
          </a:p>
          <a:p>
            <a:r>
              <a:rPr kumimoji="1" lang="en-US" sz="1200" b="0" kern="1200" baseline="0" dirty="0">
                <a:solidFill>
                  <a:schemeClr val="tx1"/>
                </a:solidFill>
                <a:latin typeface="Times New Roman" pitchFamily="-110" charset="0"/>
                <a:ea typeface="+mn-ea"/>
                <a:cs typeface="+mn-cs"/>
              </a:rPr>
              <a:t>pulse, of the clock is referred to as a clock cycle, or a clock tick. The time between</a:t>
            </a:r>
          </a:p>
          <a:p>
            <a:r>
              <a:rPr kumimoji="1" lang="en-US" sz="1200" kern="1200" baseline="0" dirty="0">
                <a:solidFill>
                  <a:schemeClr val="tx1"/>
                </a:solidFill>
                <a:latin typeface="Times New Roman" pitchFamily="-110" charset="0"/>
                <a:ea typeface="+mn-ea"/>
                <a:cs typeface="+mn-cs"/>
              </a:rPr>
              <a:t>pulses is the </a:t>
            </a:r>
            <a:r>
              <a:rPr kumimoji="1" lang="en-US" sz="1200" b="1" kern="1200" baseline="0" dirty="0">
                <a:solidFill>
                  <a:schemeClr val="tx1"/>
                </a:solidFill>
                <a:latin typeface="Times New Roman" pitchFamily="-110" charset="0"/>
                <a:ea typeface="+mn-ea"/>
                <a:cs typeface="+mn-cs"/>
              </a:rPr>
              <a:t>cycle time.</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 clock rate is not arbitrary, but must be appropriate for the physical layout</a:t>
            </a:r>
          </a:p>
          <a:p>
            <a:r>
              <a:rPr kumimoji="1" lang="en-US" sz="1200" kern="1200" baseline="0" dirty="0">
                <a:solidFill>
                  <a:schemeClr val="tx1"/>
                </a:solidFill>
                <a:latin typeface="Times New Roman" pitchFamily="-110" charset="0"/>
                <a:ea typeface="+mn-ea"/>
                <a:cs typeface="+mn-cs"/>
              </a:rPr>
              <a:t>of the processor. Actions in the processor require signals to be sent from one processor</a:t>
            </a:r>
          </a:p>
          <a:p>
            <a:r>
              <a:rPr kumimoji="1" lang="en-US" sz="1200" kern="1200" baseline="0" dirty="0">
                <a:solidFill>
                  <a:schemeClr val="tx1"/>
                </a:solidFill>
                <a:latin typeface="Times New Roman" pitchFamily="-110" charset="0"/>
                <a:ea typeface="+mn-ea"/>
                <a:cs typeface="+mn-cs"/>
              </a:rPr>
              <a:t>element to another. When a signal is placed on a line inside the processor, it</a:t>
            </a:r>
          </a:p>
          <a:p>
            <a:r>
              <a:rPr kumimoji="1" lang="en-US" sz="1200" kern="1200" baseline="0" dirty="0">
                <a:solidFill>
                  <a:schemeClr val="tx1"/>
                </a:solidFill>
                <a:latin typeface="Times New Roman" pitchFamily="-110" charset="0"/>
                <a:ea typeface="+mn-ea"/>
                <a:cs typeface="+mn-cs"/>
              </a:rPr>
              <a:t>takes some finite amount of time for the voltage levels to settle down so that an</a:t>
            </a:r>
          </a:p>
          <a:p>
            <a:r>
              <a:rPr kumimoji="1" lang="en-US" sz="1200" kern="1200" baseline="0" dirty="0">
                <a:solidFill>
                  <a:schemeClr val="tx1"/>
                </a:solidFill>
                <a:latin typeface="Times New Roman" pitchFamily="-110" charset="0"/>
                <a:ea typeface="+mn-ea"/>
                <a:cs typeface="+mn-cs"/>
              </a:rPr>
              <a:t>accurate value (1 or 0) is available. Furthermore, depending on the physical layout</a:t>
            </a:r>
          </a:p>
          <a:p>
            <a:r>
              <a:rPr kumimoji="1" lang="en-US" sz="1200" kern="1200" baseline="0" dirty="0">
                <a:solidFill>
                  <a:schemeClr val="tx1"/>
                </a:solidFill>
                <a:latin typeface="Times New Roman" pitchFamily="-110" charset="0"/>
                <a:ea typeface="+mn-ea"/>
                <a:cs typeface="+mn-cs"/>
              </a:rPr>
              <a:t>of the processor circuits, some signals may change more rapidly than others. Thus,</a:t>
            </a:r>
          </a:p>
          <a:p>
            <a:r>
              <a:rPr kumimoji="1" lang="en-US" sz="1200" kern="1200" baseline="0" dirty="0">
                <a:solidFill>
                  <a:schemeClr val="tx1"/>
                </a:solidFill>
                <a:latin typeface="Times New Roman" pitchFamily="-110" charset="0"/>
                <a:ea typeface="+mn-ea"/>
                <a:cs typeface="+mn-cs"/>
              </a:rPr>
              <a:t>operations must be synchronized and paced so that the proper electrical signal</a:t>
            </a:r>
          </a:p>
          <a:p>
            <a:r>
              <a:rPr kumimoji="1" lang="en-US" sz="1200" kern="1200" baseline="0" dirty="0">
                <a:solidFill>
                  <a:schemeClr val="tx1"/>
                </a:solidFill>
                <a:latin typeface="Times New Roman" pitchFamily="-110" charset="0"/>
                <a:ea typeface="+mn-ea"/>
                <a:cs typeface="+mn-cs"/>
              </a:rPr>
              <a:t>(voltage) values are available for each operation.</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 execution of an instruction involves a number of discrete steps, such</a:t>
            </a:r>
          </a:p>
          <a:p>
            <a:r>
              <a:rPr kumimoji="1" lang="en-US" sz="1200" kern="1200" baseline="0" dirty="0">
                <a:solidFill>
                  <a:schemeClr val="tx1"/>
                </a:solidFill>
                <a:latin typeface="Times New Roman" pitchFamily="-110" charset="0"/>
                <a:ea typeface="+mn-ea"/>
                <a:cs typeface="+mn-cs"/>
              </a:rPr>
              <a:t>as fetching the instruction from memory, decoding the various portions of the</a:t>
            </a:r>
          </a:p>
          <a:p>
            <a:r>
              <a:rPr kumimoji="1" lang="en-US" sz="1200" kern="1200" baseline="0" dirty="0">
                <a:solidFill>
                  <a:schemeClr val="tx1"/>
                </a:solidFill>
                <a:latin typeface="Times New Roman" pitchFamily="-110" charset="0"/>
                <a:ea typeface="+mn-ea"/>
                <a:cs typeface="+mn-cs"/>
              </a:rPr>
              <a:t>instruction, loading and storing data, and performing arithmetic and logical operations.</a:t>
            </a:r>
          </a:p>
          <a:p>
            <a:r>
              <a:rPr kumimoji="1" lang="en-US" sz="1200" kern="1200" baseline="0" dirty="0">
                <a:solidFill>
                  <a:schemeClr val="tx1"/>
                </a:solidFill>
                <a:latin typeface="Times New Roman" pitchFamily="-110" charset="0"/>
                <a:ea typeface="+mn-ea"/>
                <a:cs typeface="+mn-cs"/>
              </a:rPr>
              <a:t>Thus, most instructions on most processors require multiple clock cycles to</a:t>
            </a:r>
          </a:p>
          <a:p>
            <a:r>
              <a:rPr kumimoji="1" lang="en-US" sz="1200" kern="1200" baseline="0" dirty="0">
                <a:solidFill>
                  <a:schemeClr val="tx1"/>
                </a:solidFill>
                <a:latin typeface="Times New Roman" pitchFamily="-110" charset="0"/>
                <a:ea typeface="+mn-ea"/>
                <a:cs typeface="+mn-cs"/>
              </a:rPr>
              <a:t>complete. Some instructions may take only a few cycles, while others require dozens.</a:t>
            </a:r>
          </a:p>
          <a:p>
            <a:r>
              <a:rPr kumimoji="1" lang="en-US" sz="1200" kern="1200" baseline="0" dirty="0">
                <a:solidFill>
                  <a:schemeClr val="tx1"/>
                </a:solidFill>
                <a:latin typeface="Times New Roman" pitchFamily="-110" charset="0"/>
                <a:ea typeface="+mn-ea"/>
                <a:cs typeface="+mn-cs"/>
              </a:rPr>
              <a:t>In addition, when pipelining is used, multiple instructions are being executed simultaneously.</a:t>
            </a:r>
          </a:p>
          <a:p>
            <a:r>
              <a:rPr kumimoji="1" lang="en-US" sz="1200" kern="1200" baseline="0" dirty="0">
                <a:solidFill>
                  <a:schemeClr val="tx1"/>
                </a:solidFill>
                <a:latin typeface="Times New Roman" pitchFamily="-110" charset="0"/>
                <a:ea typeface="+mn-ea"/>
                <a:cs typeface="+mn-cs"/>
              </a:rPr>
              <a:t>Thus, a straight comparison of clock speeds on different processors does</a:t>
            </a:r>
          </a:p>
          <a:p>
            <a:r>
              <a:rPr kumimoji="1" lang="en-US" sz="1200" kern="1200" baseline="0" dirty="0">
                <a:solidFill>
                  <a:schemeClr val="tx1"/>
                </a:solidFill>
                <a:latin typeface="Times New Roman" pitchFamily="-110" charset="0"/>
                <a:ea typeface="+mn-ea"/>
                <a:cs typeface="+mn-cs"/>
              </a:rPr>
              <a:t>not tell the whole story about performance.</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58</a:t>
            </a:fld>
            <a:endParaRPr lang="en-US" dirty="0"/>
          </a:p>
        </p:txBody>
      </p:sp>
    </p:spTree>
    <p:extLst>
      <p:ext uri="{BB962C8B-B14F-4D97-AF65-F5344CB8AC3E}">
        <p14:creationId xmlns:p14="http://schemas.microsoft.com/office/powerpoint/2010/main" val="18840039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110" charset="0"/>
                <a:ea typeface="+mn-ea"/>
                <a:cs typeface="+mn-cs"/>
              </a:rPr>
              <a:t>Table 2.9 is a matrix in which one dimension shows the five</a:t>
            </a:r>
          </a:p>
          <a:p>
            <a:r>
              <a:rPr kumimoji="1" lang="en-US" sz="1200" kern="1200" baseline="0" dirty="0">
                <a:solidFill>
                  <a:schemeClr val="tx1"/>
                </a:solidFill>
                <a:latin typeface="Times New Roman" pitchFamily="-110" charset="0"/>
                <a:ea typeface="+mn-ea"/>
                <a:cs typeface="+mn-cs"/>
              </a:rPr>
              <a:t>performance factors and the other dimension shows the four system attributes. An</a:t>
            </a:r>
          </a:p>
          <a:p>
            <a:r>
              <a:rPr kumimoji="1" lang="en-US" sz="1200" kern="1200" baseline="0" dirty="0">
                <a:solidFill>
                  <a:schemeClr val="tx1"/>
                </a:solidFill>
                <a:latin typeface="Times New Roman" pitchFamily="-110" charset="0"/>
                <a:ea typeface="+mn-ea"/>
                <a:cs typeface="+mn-cs"/>
              </a:rPr>
              <a:t>X in a cell indicates a system attribute that affects a performance factor.</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A common measure of performance for a processor is the rate at which</a:t>
            </a:r>
          </a:p>
          <a:p>
            <a:r>
              <a:rPr kumimoji="1" lang="en-US" sz="1200" kern="1200" baseline="0" dirty="0">
                <a:solidFill>
                  <a:schemeClr val="tx1"/>
                </a:solidFill>
                <a:latin typeface="Times New Roman" pitchFamily="-110" charset="0"/>
                <a:ea typeface="+mn-ea"/>
                <a:cs typeface="+mn-cs"/>
              </a:rPr>
              <a:t>instructions are executed, expressed as millions of instructions per second (MIPS),</a:t>
            </a:r>
          </a:p>
          <a:p>
            <a:r>
              <a:rPr kumimoji="1" lang="en-US" sz="1200" kern="1200" baseline="0" dirty="0">
                <a:solidFill>
                  <a:schemeClr val="tx1"/>
                </a:solidFill>
                <a:latin typeface="Times New Roman" pitchFamily="-110" charset="0"/>
                <a:ea typeface="+mn-ea"/>
                <a:cs typeface="+mn-cs"/>
              </a:rPr>
              <a:t>referred to as the </a:t>
            </a:r>
            <a:r>
              <a:rPr kumimoji="1" lang="en-US" sz="1200" b="1" kern="1200" baseline="0" dirty="0">
                <a:solidFill>
                  <a:schemeClr val="tx1"/>
                </a:solidFill>
                <a:latin typeface="Times New Roman" pitchFamily="-110" charset="0"/>
                <a:ea typeface="+mn-ea"/>
                <a:cs typeface="+mn-cs"/>
              </a:rPr>
              <a:t>MIPS rate.</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59</a:t>
            </a:fld>
            <a:endParaRPr lang="en-US" dirty="0"/>
          </a:p>
        </p:txBody>
      </p:sp>
    </p:spTree>
    <p:extLst>
      <p:ext uri="{BB962C8B-B14F-4D97-AF65-F5344CB8AC3E}">
        <p14:creationId xmlns:p14="http://schemas.microsoft.com/office/powerpoint/2010/main" val="3541404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kumimoji="1" lang="en-US" sz="1200" kern="1200" baseline="0" dirty="0">
                <a:solidFill>
                  <a:schemeClr val="tx1"/>
                </a:solidFill>
                <a:latin typeface="Times New Roman" pitchFamily="-110" charset="0"/>
                <a:ea typeface="+mn-ea"/>
                <a:cs typeface="+mn-cs"/>
              </a:rPr>
              <a:t>Measures such as MIPS and MFLOPS have proven inadequate to evaluating the</a:t>
            </a:r>
          </a:p>
          <a:p>
            <a:r>
              <a:rPr kumimoji="1" lang="en-US" sz="1200" kern="1200" baseline="0" dirty="0">
                <a:solidFill>
                  <a:schemeClr val="tx1"/>
                </a:solidFill>
                <a:latin typeface="Times New Roman" pitchFamily="-110" charset="0"/>
                <a:ea typeface="+mn-ea"/>
                <a:cs typeface="+mn-cs"/>
              </a:rPr>
              <a:t>performance of processors. Because of differences in instruction sets, the instruction</a:t>
            </a:r>
          </a:p>
          <a:p>
            <a:r>
              <a:rPr kumimoji="1" lang="en-US" sz="1200" kern="1200" baseline="0" dirty="0">
                <a:solidFill>
                  <a:schemeClr val="tx1"/>
                </a:solidFill>
                <a:latin typeface="Times New Roman" pitchFamily="-110" charset="0"/>
                <a:ea typeface="+mn-ea"/>
                <a:cs typeface="+mn-cs"/>
              </a:rPr>
              <a:t>execution rate is not a valid means of comparing the performance of different</a:t>
            </a:r>
          </a:p>
          <a:p>
            <a:r>
              <a:rPr kumimoji="1" lang="en-US" sz="1200" kern="1200" baseline="0" dirty="0">
                <a:solidFill>
                  <a:schemeClr val="tx1"/>
                </a:solidFill>
                <a:latin typeface="Times New Roman" pitchFamily="-110" charset="0"/>
                <a:ea typeface="+mn-ea"/>
                <a:cs typeface="+mn-cs"/>
              </a:rPr>
              <a:t>architectures.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For example, consider this high-level language statement:</a:t>
            </a:r>
          </a:p>
          <a:p>
            <a:r>
              <a:rPr kumimoji="1" lang="en-US" sz="1200" kern="1200" baseline="0" dirty="0">
                <a:solidFill>
                  <a:schemeClr val="tx1"/>
                </a:solidFill>
                <a:latin typeface="Times New Roman" pitchFamily="-110" charset="0"/>
                <a:ea typeface="+mn-ea"/>
                <a:cs typeface="+mn-cs"/>
              </a:rPr>
              <a:t>A = B + C /* assume all quantities in main memory */</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With a traditional instruction set architecture, referred to as a complex instruction</a:t>
            </a:r>
          </a:p>
          <a:p>
            <a:r>
              <a:rPr kumimoji="1" lang="en-US" sz="1200" kern="1200" baseline="0" dirty="0">
                <a:solidFill>
                  <a:schemeClr val="tx1"/>
                </a:solidFill>
                <a:latin typeface="Times New Roman" pitchFamily="-110" charset="0"/>
                <a:ea typeface="+mn-ea"/>
                <a:cs typeface="+mn-cs"/>
              </a:rPr>
              <a:t>set computer (CISC), this instruction can be compiled into one processor</a:t>
            </a:r>
          </a:p>
          <a:p>
            <a:r>
              <a:rPr kumimoji="1" lang="en-US" sz="1200" kern="1200" baseline="0" dirty="0">
                <a:solidFill>
                  <a:schemeClr val="tx1"/>
                </a:solidFill>
                <a:latin typeface="Times New Roman" pitchFamily="-110" charset="0"/>
                <a:ea typeface="+mn-ea"/>
                <a:cs typeface="+mn-cs"/>
              </a:rPr>
              <a:t>instruction:</a:t>
            </a:r>
          </a:p>
          <a:p>
            <a:r>
              <a:rPr kumimoji="1" lang="en-US" sz="1200" kern="1200" baseline="0" dirty="0">
                <a:solidFill>
                  <a:schemeClr val="tx1"/>
                </a:solidFill>
                <a:latin typeface="Times New Roman" pitchFamily="-110" charset="0"/>
                <a:ea typeface="+mn-ea"/>
                <a:cs typeface="+mn-cs"/>
              </a:rPr>
              <a:t>add mem(B), mem(C), mem (A)</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On a typical RISC machine, the compilation would look something like this:</a:t>
            </a:r>
          </a:p>
          <a:p>
            <a:r>
              <a:rPr kumimoji="1" lang="en-US" sz="1200" kern="1200" baseline="0" dirty="0">
                <a:solidFill>
                  <a:schemeClr val="tx1"/>
                </a:solidFill>
                <a:latin typeface="Times New Roman" pitchFamily="-110" charset="0"/>
                <a:ea typeface="+mn-ea"/>
                <a:cs typeface="+mn-cs"/>
              </a:rPr>
              <a:t>load mem(B), reg(1);</a:t>
            </a:r>
          </a:p>
          <a:p>
            <a:r>
              <a:rPr kumimoji="1" lang="en-US" sz="1200" kern="1200" baseline="0" dirty="0">
                <a:solidFill>
                  <a:schemeClr val="tx1"/>
                </a:solidFill>
                <a:latin typeface="Times New Roman" pitchFamily="-110" charset="0"/>
                <a:ea typeface="+mn-ea"/>
                <a:cs typeface="+mn-cs"/>
              </a:rPr>
              <a:t>load mem(C), reg(2);</a:t>
            </a:r>
          </a:p>
          <a:p>
            <a:r>
              <a:rPr kumimoji="1" lang="en-US" sz="1200" kern="1200" baseline="0" dirty="0">
                <a:solidFill>
                  <a:schemeClr val="tx1"/>
                </a:solidFill>
                <a:latin typeface="Times New Roman" pitchFamily="-110" charset="0"/>
                <a:ea typeface="+mn-ea"/>
                <a:cs typeface="+mn-cs"/>
              </a:rPr>
              <a:t>add reg(1), reg(2), reg(3);</a:t>
            </a:r>
          </a:p>
          <a:p>
            <a:r>
              <a:rPr kumimoji="1" lang="en-US" sz="1200" kern="1200" baseline="0" dirty="0">
                <a:solidFill>
                  <a:schemeClr val="tx1"/>
                </a:solidFill>
                <a:latin typeface="Times New Roman" pitchFamily="-110" charset="0"/>
                <a:ea typeface="+mn-ea"/>
                <a:cs typeface="+mn-cs"/>
              </a:rPr>
              <a:t>store reg(3), mem (A)</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Because of the nature of the RISC architecture (discussed in Chapter 15),</a:t>
            </a:r>
          </a:p>
          <a:p>
            <a:r>
              <a:rPr kumimoji="1" lang="en-US" sz="1200" kern="1200" baseline="0" dirty="0">
                <a:solidFill>
                  <a:schemeClr val="tx1"/>
                </a:solidFill>
                <a:latin typeface="Times New Roman" pitchFamily="-110" charset="0"/>
                <a:ea typeface="+mn-ea"/>
                <a:cs typeface="+mn-cs"/>
              </a:rPr>
              <a:t>both machines may execute the original high-level language instruction in about the</a:t>
            </a:r>
          </a:p>
          <a:p>
            <a:r>
              <a:rPr kumimoji="1" lang="en-US" sz="1200" kern="1200" baseline="0" dirty="0">
                <a:solidFill>
                  <a:schemeClr val="tx1"/>
                </a:solidFill>
                <a:latin typeface="Times New Roman" pitchFamily="-110" charset="0"/>
                <a:ea typeface="+mn-ea"/>
                <a:cs typeface="+mn-cs"/>
              </a:rPr>
              <a:t>same time. If this example is representative of the two machines, then if the CISC</a:t>
            </a:r>
          </a:p>
          <a:p>
            <a:r>
              <a:rPr kumimoji="1" lang="en-US" sz="1200" kern="1200" baseline="0" dirty="0">
                <a:solidFill>
                  <a:schemeClr val="tx1"/>
                </a:solidFill>
                <a:latin typeface="Times New Roman" pitchFamily="-110" charset="0"/>
                <a:ea typeface="+mn-ea"/>
                <a:cs typeface="+mn-cs"/>
              </a:rPr>
              <a:t>machine is rated at 1 MIPS, the RISC machine would be rated at 4 MIPS. But both</a:t>
            </a:r>
          </a:p>
          <a:p>
            <a:r>
              <a:rPr kumimoji="1" lang="en-US" sz="1200" kern="1200" baseline="0" dirty="0">
                <a:solidFill>
                  <a:schemeClr val="tx1"/>
                </a:solidFill>
                <a:latin typeface="Times New Roman" pitchFamily="-110" charset="0"/>
                <a:ea typeface="+mn-ea"/>
                <a:cs typeface="+mn-cs"/>
              </a:rPr>
              <a:t>do the same amount of high-level language work in the same amount of time.</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Further, the performance of a given processor on a given program may not be</a:t>
            </a:r>
          </a:p>
          <a:p>
            <a:r>
              <a:rPr kumimoji="1" lang="en-US" sz="1200" kern="1200" baseline="0" dirty="0">
                <a:solidFill>
                  <a:schemeClr val="tx1"/>
                </a:solidFill>
                <a:latin typeface="Times New Roman" pitchFamily="-110" charset="0"/>
                <a:ea typeface="+mn-ea"/>
                <a:cs typeface="+mn-cs"/>
              </a:rPr>
              <a:t>useful in determining how that processor will perform on a very different type of</a:t>
            </a:r>
          </a:p>
          <a:p>
            <a:r>
              <a:rPr kumimoji="1" lang="en-US" sz="1200" kern="1200" baseline="0" dirty="0">
                <a:solidFill>
                  <a:schemeClr val="tx1"/>
                </a:solidFill>
                <a:latin typeface="Times New Roman" pitchFamily="-110" charset="0"/>
                <a:ea typeface="+mn-ea"/>
                <a:cs typeface="+mn-cs"/>
              </a:rPr>
              <a:t>application. Accordingly, beginning in the late 1980s and early 1990s, industry and</a:t>
            </a:r>
          </a:p>
          <a:p>
            <a:r>
              <a:rPr kumimoji="1" lang="en-US" sz="1200" kern="1200" baseline="0" dirty="0">
                <a:solidFill>
                  <a:schemeClr val="tx1"/>
                </a:solidFill>
                <a:latin typeface="Times New Roman" pitchFamily="-110" charset="0"/>
                <a:ea typeface="+mn-ea"/>
                <a:cs typeface="+mn-cs"/>
              </a:rPr>
              <a:t>academic interest shifted to measuring the performance of systems using a set of</a:t>
            </a:r>
          </a:p>
          <a:p>
            <a:r>
              <a:rPr kumimoji="1" lang="en-US" sz="1200" kern="1200" baseline="0" dirty="0">
                <a:solidFill>
                  <a:schemeClr val="tx1"/>
                </a:solidFill>
                <a:latin typeface="Times New Roman" pitchFamily="-110" charset="0"/>
                <a:ea typeface="+mn-ea"/>
                <a:cs typeface="+mn-cs"/>
              </a:rPr>
              <a:t>benchmark programs. The same set of programs can be run on different machines</a:t>
            </a:r>
          </a:p>
          <a:p>
            <a:r>
              <a:rPr kumimoji="1" lang="en-US" sz="1200" kern="1200" baseline="0" dirty="0">
                <a:solidFill>
                  <a:schemeClr val="tx1"/>
                </a:solidFill>
                <a:latin typeface="Times New Roman" pitchFamily="-110" charset="0"/>
                <a:ea typeface="+mn-ea"/>
                <a:cs typeface="+mn-cs"/>
              </a:rPr>
              <a:t>and the execution times compared.</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60</a:t>
            </a:fld>
            <a:endParaRPr lang="en-US" dirty="0"/>
          </a:p>
        </p:txBody>
      </p:sp>
    </p:spTree>
    <p:extLst>
      <p:ext uri="{BB962C8B-B14F-4D97-AF65-F5344CB8AC3E}">
        <p14:creationId xmlns:p14="http://schemas.microsoft.com/office/powerpoint/2010/main" val="527941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110" charset="0"/>
                <a:ea typeface="+mn-ea"/>
                <a:cs typeface="+mn-cs"/>
              </a:rPr>
              <a:t>[WEIC90] lists the following as desirable characteristics of a benchmark</a:t>
            </a:r>
          </a:p>
          <a:p>
            <a:r>
              <a:rPr kumimoji="1" lang="en-US" sz="1200" kern="1200" baseline="0" dirty="0">
                <a:solidFill>
                  <a:schemeClr val="tx1"/>
                </a:solidFill>
                <a:latin typeface="Times New Roman" pitchFamily="-110" charset="0"/>
                <a:ea typeface="+mn-ea"/>
                <a:cs typeface="+mn-cs"/>
              </a:rPr>
              <a:t>program:</a:t>
            </a:r>
          </a:p>
          <a:p>
            <a:endParaRPr kumimoji="1" lang="en-US" sz="1200" b="1" kern="1200" baseline="0" dirty="0">
              <a:solidFill>
                <a:schemeClr val="tx1"/>
              </a:solidFill>
              <a:latin typeface="Times New Roman" pitchFamily="-110" charset="0"/>
              <a:ea typeface="+mn-ea"/>
              <a:cs typeface="+mn-cs"/>
            </a:endParaRPr>
          </a:p>
          <a:p>
            <a:r>
              <a:rPr kumimoji="1" lang="en-US" sz="1200" b="0" kern="1200" baseline="0" dirty="0">
                <a:solidFill>
                  <a:schemeClr val="tx1"/>
                </a:solidFill>
                <a:latin typeface="Times New Roman" pitchFamily="-110" charset="0"/>
                <a:ea typeface="+mn-ea"/>
                <a:cs typeface="+mn-cs"/>
              </a:rPr>
              <a:t>1. It is written in a high-level language, making it portable across different</a:t>
            </a:r>
          </a:p>
          <a:p>
            <a:r>
              <a:rPr kumimoji="1" lang="en-US" sz="1200" b="0" kern="1200" baseline="0" dirty="0">
                <a:solidFill>
                  <a:schemeClr val="tx1"/>
                </a:solidFill>
                <a:latin typeface="Times New Roman" pitchFamily="-110" charset="0"/>
                <a:ea typeface="+mn-ea"/>
                <a:cs typeface="+mn-cs"/>
              </a:rPr>
              <a:t>machines.</a:t>
            </a:r>
          </a:p>
          <a:p>
            <a:endParaRPr kumimoji="1" lang="en-US" sz="1200" b="1" kern="1200" baseline="0" dirty="0">
              <a:solidFill>
                <a:schemeClr val="tx1"/>
              </a:solidFill>
              <a:latin typeface="Times New Roman" pitchFamily="-110" charset="0"/>
              <a:ea typeface="+mn-ea"/>
              <a:cs typeface="+mn-cs"/>
            </a:endParaRPr>
          </a:p>
          <a:p>
            <a:r>
              <a:rPr kumimoji="1" lang="en-US" sz="1200" b="0" kern="1200" baseline="0" dirty="0">
                <a:solidFill>
                  <a:schemeClr val="tx1"/>
                </a:solidFill>
                <a:latin typeface="Times New Roman" pitchFamily="-110" charset="0"/>
                <a:ea typeface="+mn-ea"/>
                <a:cs typeface="+mn-cs"/>
              </a:rPr>
              <a:t>2. It is representative of a particular kind of programming style, such as systems</a:t>
            </a:r>
          </a:p>
          <a:p>
            <a:r>
              <a:rPr kumimoji="1" lang="en-US" sz="1200" kern="1200" baseline="0" dirty="0">
                <a:solidFill>
                  <a:schemeClr val="tx1"/>
                </a:solidFill>
                <a:latin typeface="Times New Roman" pitchFamily="-110" charset="0"/>
                <a:ea typeface="+mn-ea"/>
                <a:cs typeface="+mn-cs"/>
              </a:rPr>
              <a:t>programming, numerical programming, or commercial programming.</a:t>
            </a:r>
          </a:p>
          <a:p>
            <a:endParaRPr kumimoji="1" lang="en-US" sz="1200" b="1" kern="1200" baseline="0" dirty="0">
              <a:solidFill>
                <a:schemeClr val="tx1"/>
              </a:solidFill>
              <a:latin typeface="Times New Roman" pitchFamily="-110" charset="0"/>
              <a:ea typeface="+mn-ea"/>
              <a:cs typeface="+mn-cs"/>
            </a:endParaRPr>
          </a:p>
          <a:p>
            <a:r>
              <a:rPr kumimoji="1" lang="en-US" sz="1200" b="0" kern="1200" baseline="0" dirty="0">
                <a:solidFill>
                  <a:schemeClr val="tx1"/>
                </a:solidFill>
                <a:latin typeface="Times New Roman" pitchFamily="-110" charset="0"/>
                <a:ea typeface="+mn-ea"/>
                <a:cs typeface="+mn-cs"/>
              </a:rPr>
              <a:t>3. It can be measured easily.</a:t>
            </a:r>
          </a:p>
          <a:p>
            <a:endParaRPr kumimoji="1" lang="en-US" sz="1200" b="1" kern="1200" baseline="0" dirty="0">
              <a:solidFill>
                <a:schemeClr val="tx1"/>
              </a:solidFill>
              <a:latin typeface="Times New Roman" pitchFamily="-110" charset="0"/>
              <a:ea typeface="+mn-ea"/>
              <a:cs typeface="+mn-cs"/>
            </a:endParaRPr>
          </a:p>
          <a:p>
            <a:r>
              <a:rPr kumimoji="1" lang="en-US" sz="1200" b="0" kern="1200" baseline="0" dirty="0">
                <a:solidFill>
                  <a:schemeClr val="tx1"/>
                </a:solidFill>
                <a:latin typeface="Times New Roman" pitchFamily="-110" charset="0"/>
                <a:ea typeface="+mn-ea"/>
                <a:cs typeface="+mn-cs"/>
              </a:rPr>
              <a:t>4. It has wide distribution.</a:t>
            </a:r>
          </a:p>
          <a:p>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61</a:t>
            </a:fld>
            <a:endParaRPr lang="en-US" dirty="0"/>
          </a:p>
        </p:txBody>
      </p:sp>
    </p:spTree>
    <p:extLst>
      <p:ext uri="{BB962C8B-B14F-4D97-AF65-F5344CB8AC3E}">
        <p14:creationId xmlns:p14="http://schemas.microsoft.com/office/powerpoint/2010/main" val="26999079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110" charset="0"/>
                <a:ea typeface="+mn-ea"/>
                <a:cs typeface="+mn-cs"/>
              </a:rPr>
              <a:t>When considering system performance, computer system designers look for</a:t>
            </a:r>
          </a:p>
          <a:p>
            <a:r>
              <a:rPr kumimoji="1" lang="en-US" sz="1200" kern="1200" baseline="0" dirty="0">
                <a:solidFill>
                  <a:schemeClr val="tx1"/>
                </a:solidFill>
                <a:latin typeface="Times New Roman" pitchFamily="-110" charset="0"/>
                <a:ea typeface="+mn-ea"/>
                <a:cs typeface="+mn-cs"/>
              </a:rPr>
              <a:t>ways to improve performance by improvement in technology or change in</a:t>
            </a:r>
          </a:p>
          <a:p>
            <a:r>
              <a:rPr kumimoji="1" lang="en-US" sz="1200" kern="1200" baseline="0" dirty="0">
                <a:solidFill>
                  <a:schemeClr val="tx1"/>
                </a:solidFill>
                <a:latin typeface="Times New Roman" pitchFamily="-110" charset="0"/>
                <a:ea typeface="+mn-ea"/>
                <a:cs typeface="+mn-cs"/>
              </a:rPr>
              <a:t>design. Examples include the use of parallel processors, the use of a memory</a:t>
            </a:r>
          </a:p>
          <a:p>
            <a:r>
              <a:rPr kumimoji="1" lang="en-US" sz="1200" kern="1200" baseline="0" dirty="0">
                <a:solidFill>
                  <a:schemeClr val="tx1"/>
                </a:solidFill>
                <a:latin typeface="Times New Roman" pitchFamily="-110" charset="0"/>
                <a:ea typeface="+mn-ea"/>
                <a:cs typeface="+mn-cs"/>
              </a:rPr>
              <a:t>cache hierarchy, and speedup in memory access time and I/O transfer rate</a:t>
            </a:r>
          </a:p>
          <a:p>
            <a:r>
              <a:rPr kumimoji="1" lang="en-US" sz="1200" kern="1200" baseline="0" dirty="0">
                <a:solidFill>
                  <a:schemeClr val="tx1"/>
                </a:solidFill>
                <a:latin typeface="Times New Roman" pitchFamily="-110" charset="0"/>
                <a:ea typeface="+mn-ea"/>
                <a:cs typeface="+mn-cs"/>
              </a:rPr>
              <a:t>due to technology improvements. In all of these cases, it is important to note</a:t>
            </a:r>
          </a:p>
          <a:p>
            <a:r>
              <a:rPr kumimoji="1" lang="en-US" sz="1200" kern="1200" baseline="0" dirty="0">
                <a:solidFill>
                  <a:schemeClr val="tx1"/>
                </a:solidFill>
                <a:latin typeface="Times New Roman" pitchFamily="-110" charset="0"/>
                <a:ea typeface="+mn-ea"/>
                <a:cs typeface="+mn-cs"/>
              </a:rPr>
              <a:t>that a speedup in one aspect of the technology or design does not result in a</a:t>
            </a:r>
          </a:p>
          <a:p>
            <a:r>
              <a:rPr kumimoji="1" lang="en-US" sz="1200" kern="1200" baseline="0" dirty="0">
                <a:solidFill>
                  <a:schemeClr val="tx1"/>
                </a:solidFill>
                <a:latin typeface="Times New Roman" pitchFamily="-110" charset="0"/>
                <a:ea typeface="+mn-ea"/>
                <a:cs typeface="+mn-cs"/>
              </a:rPr>
              <a:t>corresponding improvement in performance. This limitation is succinctly</a:t>
            </a:r>
          </a:p>
          <a:p>
            <a:r>
              <a:rPr kumimoji="1" lang="en-US" sz="1200" kern="1200" baseline="0" dirty="0">
                <a:solidFill>
                  <a:schemeClr val="tx1"/>
                </a:solidFill>
                <a:latin typeface="Times New Roman" pitchFamily="-110" charset="0"/>
                <a:ea typeface="+mn-ea"/>
                <a:cs typeface="+mn-cs"/>
              </a:rPr>
              <a:t>expressed by Amdahl’s law.</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Amdahl’s law was first proposed by Gene Amdahl in [AMDA67] and deals</a:t>
            </a:r>
          </a:p>
          <a:p>
            <a:r>
              <a:rPr kumimoji="1" lang="en-US" sz="1200" kern="1200" baseline="0" dirty="0">
                <a:solidFill>
                  <a:schemeClr val="tx1"/>
                </a:solidFill>
                <a:latin typeface="Times New Roman" pitchFamily="-110" charset="0"/>
                <a:ea typeface="+mn-ea"/>
                <a:cs typeface="+mn-cs"/>
              </a:rPr>
              <a:t>with the potential speedup of a program using multiple processors compared to a</a:t>
            </a:r>
          </a:p>
          <a:p>
            <a:r>
              <a:rPr kumimoji="1" lang="en-US" sz="1200" kern="1200" baseline="0" dirty="0">
                <a:solidFill>
                  <a:schemeClr val="tx1"/>
                </a:solidFill>
                <a:latin typeface="Times New Roman" pitchFamily="-110" charset="0"/>
                <a:ea typeface="+mn-ea"/>
                <a:cs typeface="+mn-cs"/>
              </a:rPr>
              <a:t>single processor.</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Amdahl’s law illustrates the problems facing industry in the development of multi-core</a:t>
            </a:r>
          </a:p>
          <a:p>
            <a:r>
              <a:rPr kumimoji="1" lang="en-US" sz="1200" kern="1200" baseline="0" dirty="0">
                <a:solidFill>
                  <a:schemeClr val="tx1"/>
                </a:solidFill>
                <a:latin typeface="Times New Roman" pitchFamily="-110" charset="0"/>
                <a:ea typeface="+mn-ea"/>
                <a:cs typeface="+mn-cs"/>
              </a:rPr>
              <a:t>machines with an ever-growing number of cores: The software that runs on such</a:t>
            </a:r>
          </a:p>
          <a:p>
            <a:r>
              <a:rPr kumimoji="1" lang="en-US" sz="1200" kern="1200" baseline="0" dirty="0">
                <a:solidFill>
                  <a:schemeClr val="tx1"/>
                </a:solidFill>
                <a:latin typeface="Times New Roman" pitchFamily="-110" charset="0"/>
                <a:ea typeface="+mn-ea"/>
                <a:cs typeface="+mn-cs"/>
              </a:rPr>
              <a:t>machines must be adapted to a highly parallel execution environment to exploit the</a:t>
            </a:r>
          </a:p>
          <a:p>
            <a:r>
              <a:rPr kumimoji="1" lang="en-US" sz="1200" kern="1200" baseline="0" dirty="0">
                <a:solidFill>
                  <a:schemeClr val="tx1"/>
                </a:solidFill>
                <a:latin typeface="Times New Roman" pitchFamily="-110" charset="0"/>
                <a:ea typeface="+mn-ea"/>
                <a:cs typeface="+mn-cs"/>
              </a:rPr>
              <a:t>power of parallel processing.</a:t>
            </a:r>
            <a:endParaRPr lang="en-US" sz="1200" baseline="0" dirty="0">
              <a:latin typeface="TimesTen-Roman"/>
            </a:endParaRPr>
          </a:p>
        </p:txBody>
      </p:sp>
      <p:sp>
        <p:nvSpPr>
          <p:cNvPr id="4" name="Slide Number Placeholder 3"/>
          <p:cNvSpPr>
            <a:spLocks noGrp="1"/>
          </p:cNvSpPr>
          <p:nvPr>
            <p:ph type="sldNum" sz="quarter" idx="10"/>
          </p:nvPr>
        </p:nvSpPr>
        <p:spPr/>
        <p:txBody>
          <a:bodyPr/>
          <a:lstStyle/>
          <a:p>
            <a:fld id="{FDEEBCE0-4A34-3647-9307-E59F6D6CD745}" type="slidenum">
              <a:rPr lang="en-US" smtClean="0"/>
              <a:pPr/>
              <a:t>62</a:t>
            </a:fld>
            <a:endParaRPr lang="en-US" dirty="0"/>
          </a:p>
        </p:txBody>
      </p:sp>
    </p:spTree>
    <p:extLst>
      <p:ext uri="{BB962C8B-B14F-4D97-AF65-F5344CB8AC3E}">
        <p14:creationId xmlns:p14="http://schemas.microsoft.com/office/powerpoint/2010/main" val="21733238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kumimoji="1" lang="en-US" sz="1200" kern="1200" baseline="0" dirty="0">
                <a:solidFill>
                  <a:schemeClr val="tx1"/>
                </a:solidFill>
                <a:latin typeface="Times New Roman" pitchFamily="-110" charset="0"/>
                <a:ea typeface="+mn-ea"/>
                <a:cs typeface="+mn-cs"/>
              </a:rPr>
              <a:t>Consider a program running on a single processor such that a fraction</a:t>
            </a:r>
          </a:p>
          <a:p>
            <a:r>
              <a:rPr kumimoji="1" lang="en-US" sz="1200" kern="1200" baseline="0" dirty="0">
                <a:solidFill>
                  <a:schemeClr val="tx1"/>
                </a:solidFill>
                <a:latin typeface="Times New Roman" pitchFamily="-110" charset="0"/>
                <a:ea typeface="+mn-ea"/>
                <a:cs typeface="+mn-cs"/>
              </a:rPr>
              <a:t>(1 – </a:t>
            </a:r>
            <a:r>
              <a:rPr kumimoji="1" lang="en-US" sz="1200" i="1" kern="1200" baseline="0" dirty="0">
                <a:solidFill>
                  <a:schemeClr val="tx1"/>
                </a:solidFill>
                <a:latin typeface="Times New Roman" pitchFamily="-110" charset="0"/>
                <a:ea typeface="+mn-ea"/>
                <a:cs typeface="+mn-cs"/>
              </a:rPr>
              <a:t>f) </a:t>
            </a:r>
            <a:r>
              <a:rPr kumimoji="1" lang="en-US" sz="1200" i="0" kern="1200" baseline="0" dirty="0">
                <a:solidFill>
                  <a:schemeClr val="tx1"/>
                </a:solidFill>
                <a:latin typeface="Times New Roman" pitchFamily="-110" charset="0"/>
                <a:ea typeface="+mn-ea"/>
                <a:cs typeface="+mn-cs"/>
              </a:rPr>
              <a:t>of the execution time involves code that is inherently serial and a fraction</a:t>
            </a:r>
          </a:p>
          <a:p>
            <a:r>
              <a:rPr kumimoji="1" lang="en-US" sz="1200" i="0" kern="1200" baseline="0" dirty="0">
                <a:solidFill>
                  <a:schemeClr val="tx1"/>
                </a:solidFill>
                <a:latin typeface="Times New Roman" pitchFamily="-110" charset="0"/>
                <a:ea typeface="+mn-ea"/>
                <a:cs typeface="+mn-cs"/>
              </a:rPr>
              <a:t>f that involves code that is infinitely parallelizable with no scheduling overhead</a:t>
            </a:r>
            <a:r>
              <a:rPr kumimoji="1" lang="en-US" sz="1200" i="1" kern="1200" baseline="0" dirty="0">
                <a:solidFill>
                  <a:schemeClr val="tx1"/>
                </a:solidFill>
                <a:latin typeface="Times New Roman" pitchFamily="-110" charset="0"/>
                <a:ea typeface="+mn-ea"/>
                <a:cs typeface="+mn-cs"/>
              </a:rPr>
              <a:t>.</a:t>
            </a:r>
          </a:p>
          <a:p>
            <a:r>
              <a:rPr kumimoji="1" lang="en-US" sz="1200" kern="1200" baseline="0" dirty="0">
                <a:solidFill>
                  <a:schemeClr val="tx1"/>
                </a:solidFill>
                <a:latin typeface="Times New Roman" pitchFamily="-110" charset="0"/>
                <a:ea typeface="+mn-ea"/>
                <a:cs typeface="+mn-cs"/>
              </a:rPr>
              <a:t>Let </a:t>
            </a:r>
            <a:r>
              <a:rPr kumimoji="1" lang="en-US" sz="1200" i="1" kern="1200" baseline="0" dirty="0">
                <a:solidFill>
                  <a:schemeClr val="tx1"/>
                </a:solidFill>
                <a:latin typeface="Times New Roman" pitchFamily="-110" charset="0"/>
                <a:ea typeface="+mn-ea"/>
                <a:cs typeface="+mn-cs"/>
              </a:rPr>
              <a:t>T </a:t>
            </a:r>
            <a:r>
              <a:rPr kumimoji="1" lang="en-US" sz="1200" i="0" kern="1200" baseline="0" dirty="0">
                <a:solidFill>
                  <a:schemeClr val="tx1"/>
                </a:solidFill>
                <a:latin typeface="Times New Roman" pitchFamily="-110" charset="0"/>
                <a:ea typeface="+mn-ea"/>
                <a:cs typeface="+mn-cs"/>
              </a:rPr>
              <a:t>be the total execution time of the program using a single processor. Then the</a:t>
            </a:r>
          </a:p>
          <a:p>
            <a:r>
              <a:rPr kumimoji="1" lang="en-US" sz="1200" kern="1200" baseline="0" dirty="0">
                <a:solidFill>
                  <a:schemeClr val="tx1"/>
                </a:solidFill>
                <a:latin typeface="Times New Roman" pitchFamily="-110" charset="0"/>
                <a:ea typeface="+mn-ea"/>
                <a:cs typeface="+mn-cs"/>
              </a:rPr>
              <a:t>speedup using a parallel processor with </a:t>
            </a:r>
            <a:r>
              <a:rPr kumimoji="1" lang="en-US" sz="1200" i="1" kern="1200" baseline="0" dirty="0">
                <a:solidFill>
                  <a:schemeClr val="tx1"/>
                </a:solidFill>
                <a:latin typeface="Times New Roman" pitchFamily="-110" charset="0"/>
                <a:ea typeface="+mn-ea"/>
                <a:cs typeface="+mn-cs"/>
              </a:rPr>
              <a:t>N </a:t>
            </a:r>
            <a:r>
              <a:rPr kumimoji="1" lang="en-US" sz="1200" i="0" kern="1200" baseline="0" dirty="0">
                <a:solidFill>
                  <a:schemeClr val="tx1"/>
                </a:solidFill>
                <a:latin typeface="Times New Roman" pitchFamily="-110" charset="0"/>
                <a:ea typeface="+mn-ea"/>
                <a:cs typeface="+mn-cs"/>
              </a:rPr>
              <a:t>processors that fully exploits the parallel</a:t>
            </a:r>
          </a:p>
          <a:p>
            <a:r>
              <a:rPr kumimoji="1" lang="en-US" sz="1200" kern="1200" baseline="0" dirty="0">
                <a:solidFill>
                  <a:schemeClr val="tx1"/>
                </a:solidFill>
                <a:latin typeface="Times New Roman" pitchFamily="-110" charset="0"/>
                <a:ea typeface="+mn-ea"/>
                <a:cs typeface="+mn-cs"/>
              </a:rPr>
              <a:t>portion of the program is as follows:</a:t>
            </a:r>
          </a:p>
          <a:p>
            <a:r>
              <a:rPr kumimoji="1" lang="en-US" sz="1200" kern="1200" baseline="0" dirty="0">
                <a:solidFill>
                  <a:schemeClr val="tx1"/>
                </a:solidFill>
                <a:latin typeface="Times New Roman" pitchFamily="-110" charset="0"/>
                <a:ea typeface="+mn-ea"/>
                <a:cs typeface="+mn-cs"/>
              </a:rPr>
              <a:t>Speedup =</a:t>
            </a:r>
          </a:p>
          <a:p>
            <a:r>
              <a:rPr kumimoji="1" lang="en-US" sz="1200" u="sng" kern="1200" baseline="0" dirty="0">
                <a:solidFill>
                  <a:schemeClr val="tx1"/>
                </a:solidFill>
                <a:latin typeface="Times New Roman" pitchFamily="-110" charset="0"/>
                <a:ea typeface="+mn-ea"/>
                <a:cs typeface="+mn-cs"/>
              </a:rPr>
              <a:t>Time to execute program on a single processor</a:t>
            </a:r>
          </a:p>
          <a:p>
            <a:r>
              <a:rPr kumimoji="1" lang="en-US" sz="1200" kern="1200" baseline="0" dirty="0">
                <a:solidFill>
                  <a:schemeClr val="tx1"/>
                </a:solidFill>
                <a:latin typeface="Times New Roman" pitchFamily="-110" charset="0"/>
                <a:ea typeface="+mn-ea"/>
                <a:cs typeface="+mn-cs"/>
              </a:rPr>
              <a:t>Time to execute program on </a:t>
            </a:r>
            <a:r>
              <a:rPr kumimoji="1" lang="en-US" sz="1200" i="1" kern="1200" baseline="0" dirty="0">
                <a:solidFill>
                  <a:schemeClr val="tx1"/>
                </a:solidFill>
                <a:latin typeface="Times New Roman" pitchFamily="-110" charset="0"/>
                <a:ea typeface="+mn-ea"/>
                <a:cs typeface="+mn-cs"/>
              </a:rPr>
              <a:t>N parallel processors</a:t>
            </a:r>
          </a:p>
          <a:p>
            <a:r>
              <a:rPr kumimoji="1" lang="en-US" sz="1200" kern="1200" baseline="0" dirty="0">
                <a:solidFill>
                  <a:schemeClr val="tx1"/>
                </a:solidFill>
                <a:latin typeface="Times New Roman" pitchFamily="-110" charset="0"/>
                <a:ea typeface="+mn-ea"/>
                <a:cs typeface="+mn-cs"/>
              </a:rPr>
              <a:t>=</a:t>
            </a:r>
            <a:r>
              <a:rPr kumimoji="1" lang="en-US" sz="1200" i="1" u="sng" kern="1200" baseline="0" dirty="0">
                <a:solidFill>
                  <a:schemeClr val="tx1"/>
                </a:solidFill>
                <a:latin typeface="Times New Roman" pitchFamily="-110" charset="0"/>
                <a:ea typeface="+mn-ea"/>
                <a:cs typeface="+mn-cs"/>
              </a:rPr>
              <a:t>T(1 - f) + Tf</a:t>
            </a:r>
          </a:p>
          <a:p>
            <a:r>
              <a:rPr kumimoji="1" lang="en-US" sz="1200" i="1" kern="1200" baseline="0" dirty="0">
                <a:solidFill>
                  <a:schemeClr val="tx1"/>
                </a:solidFill>
                <a:latin typeface="Times New Roman" pitchFamily="-110" charset="0"/>
                <a:ea typeface="+mn-ea"/>
                <a:cs typeface="+mn-cs"/>
              </a:rPr>
              <a:t>T(1 - f) +</a:t>
            </a:r>
            <a:r>
              <a:rPr kumimoji="1" lang="en-US" sz="1200" i="1" u="sng" kern="1200" baseline="0" dirty="0">
                <a:solidFill>
                  <a:schemeClr val="tx1"/>
                </a:solidFill>
                <a:latin typeface="Times New Roman" pitchFamily="-110" charset="0"/>
                <a:ea typeface="+mn-ea"/>
                <a:cs typeface="+mn-cs"/>
              </a:rPr>
              <a:t>Tf</a:t>
            </a:r>
          </a:p>
          <a:p>
            <a:r>
              <a:rPr kumimoji="1" lang="en-US" sz="1200" i="1" kern="1200" baseline="0" dirty="0">
                <a:solidFill>
                  <a:schemeClr val="tx1"/>
                </a:solidFill>
                <a:latin typeface="Times New Roman" pitchFamily="-110" charset="0"/>
                <a:ea typeface="+mn-ea"/>
                <a:cs typeface="+mn-cs"/>
              </a:rPr>
              <a:t>              N</a:t>
            </a:r>
          </a:p>
          <a:p>
            <a:r>
              <a:rPr kumimoji="1" lang="en-US" sz="1200" kern="1200" baseline="0" dirty="0">
                <a:solidFill>
                  <a:schemeClr val="tx1"/>
                </a:solidFill>
                <a:latin typeface="Times New Roman" pitchFamily="-110" charset="0"/>
                <a:ea typeface="+mn-ea"/>
                <a:cs typeface="+mn-cs"/>
              </a:rPr>
              <a:t>=  </a:t>
            </a:r>
            <a:r>
              <a:rPr kumimoji="1" lang="en-US" sz="1200" u="sng" kern="1200" baseline="0" dirty="0">
                <a:solidFill>
                  <a:schemeClr val="tx1"/>
                </a:solidFill>
                <a:latin typeface="Times New Roman" pitchFamily="-110" charset="0"/>
                <a:ea typeface="+mn-ea"/>
                <a:cs typeface="+mn-cs"/>
              </a:rPr>
              <a:t>   1          </a:t>
            </a:r>
          </a:p>
          <a:p>
            <a:r>
              <a:rPr kumimoji="1" lang="en-US" sz="1200" kern="1200" baseline="0" dirty="0">
                <a:solidFill>
                  <a:schemeClr val="tx1"/>
                </a:solidFill>
                <a:latin typeface="Times New Roman" pitchFamily="-110" charset="0"/>
                <a:ea typeface="+mn-ea"/>
                <a:cs typeface="+mn-cs"/>
              </a:rPr>
              <a:t>(1 - </a:t>
            </a:r>
            <a:r>
              <a:rPr kumimoji="1" lang="en-US" sz="1200" i="1" kern="1200" baseline="0" dirty="0">
                <a:solidFill>
                  <a:schemeClr val="tx1"/>
                </a:solidFill>
                <a:latin typeface="Times New Roman" pitchFamily="-110" charset="0"/>
                <a:ea typeface="+mn-ea"/>
                <a:cs typeface="+mn-cs"/>
              </a:rPr>
              <a:t>f) +</a:t>
            </a:r>
            <a:r>
              <a:rPr kumimoji="1" lang="en-US" sz="1200" i="1" u="sng" kern="1200" baseline="0" dirty="0">
                <a:solidFill>
                  <a:schemeClr val="tx1"/>
                </a:solidFill>
                <a:latin typeface="Times New Roman" pitchFamily="-110" charset="0"/>
                <a:ea typeface="+mn-ea"/>
                <a:cs typeface="+mn-cs"/>
              </a:rPr>
              <a:t>f</a:t>
            </a:r>
          </a:p>
          <a:p>
            <a:r>
              <a:rPr kumimoji="1" lang="en-US" sz="1200" i="1" kern="1200" baseline="0" dirty="0">
                <a:solidFill>
                  <a:schemeClr val="tx1"/>
                </a:solidFill>
                <a:latin typeface="Times New Roman" pitchFamily="-110" charset="0"/>
                <a:ea typeface="+mn-ea"/>
                <a:cs typeface="+mn-cs"/>
              </a:rPr>
              <a:t>          N</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This equation is illustrated in Figure 2.14. Two important conclusions can be</a:t>
            </a:r>
          </a:p>
          <a:p>
            <a:r>
              <a:rPr kumimoji="1" lang="en-US" sz="1200" kern="1200" baseline="0" dirty="0">
                <a:solidFill>
                  <a:schemeClr val="tx1"/>
                </a:solidFill>
                <a:latin typeface="Times New Roman" pitchFamily="-110" charset="0"/>
                <a:ea typeface="+mn-ea"/>
                <a:cs typeface="+mn-cs"/>
              </a:rPr>
              <a:t>drawn:</a:t>
            </a:r>
          </a:p>
          <a:p>
            <a:endParaRPr kumimoji="1" lang="en-US" sz="1200" b="1" kern="1200" baseline="0" dirty="0">
              <a:solidFill>
                <a:schemeClr val="tx1"/>
              </a:solidFill>
              <a:latin typeface="Times New Roman" pitchFamily="-110" charset="0"/>
              <a:ea typeface="+mn-ea"/>
              <a:cs typeface="+mn-cs"/>
            </a:endParaRPr>
          </a:p>
          <a:p>
            <a:r>
              <a:rPr kumimoji="1" lang="en-US" sz="1200" b="0" kern="1200" baseline="0" dirty="0">
                <a:solidFill>
                  <a:schemeClr val="tx1"/>
                </a:solidFill>
                <a:latin typeface="Times New Roman" pitchFamily="-110" charset="0"/>
                <a:ea typeface="+mn-ea"/>
                <a:cs typeface="+mn-cs"/>
              </a:rPr>
              <a:t>1. When </a:t>
            </a:r>
            <a:r>
              <a:rPr kumimoji="1" lang="en-US" sz="1200" b="0" i="1" kern="1200" baseline="0" dirty="0">
                <a:solidFill>
                  <a:schemeClr val="tx1"/>
                </a:solidFill>
                <a:latin typeface="Times New Roman" pitchFamily="-110" charset="0"/>
                <a:ea typeface="+mn-ea"/>
                <a:cs typeface="+mn-cs"/>
              </a:rPr>
              <a:t>f is small, the use of parallel processors has little effect.</a:t>
            </a:r>
          </a:p>
          <a:p>
            <a:endParaRPr kumimoji="1" lang="en-US" sz="1200" b="0" kern="1200" baseline="0" dirty="0">
              <a:solidFill>
                <a:schemeClr val="tx1"/>
              </a:solidFill>
              <a:latin typeface="Times New Roman" pitchFamily="-110" charset="0"/>
              <a:ea typeface="+mn-ea"/>
              <a:cs typeface="+mn-cs"/>
            </a:endParaRPr>
          </a:p>
          <a:p>
            <a:r>
              <a:rPr kumimoji="1" lang="en-US" sz="1200" b="0" kern="1200" baseline="0" dirty="0">
                <a:solidFill>
                  <a:schemeClr val="tx1"/>
                </a:solidFill>
                <a:latin typeface="Times New Roman" pitchFamily="-110" charset="0"/>
                <a:ea typeface="+mn-ea"/>
                <a:cs typeface="+mn-cs"/>
              </a:rPr>
              <a:t>2. As </a:t>
            </a:r>
            <a:r>
              <a:rPr kumimoji="1" lang="en-US" sz="1200" b="0" i="1" kern="1200" baseline="0" dirty="0">
                <a:solidFill>
                  <a:schemeClr val="tx1"/>
                </a:solidFill>
                <a:latin typeface="Times New Roman" pitchFamily="-110" charset="0"/>
                <a:ea typeface="+mn-ea"/>
                <a:cs typeface="+mn-cs"/>
              </a:rPr>
              <a:t>N approaches infinity, speedup is bound by 1/(1 – f), so that there are</a:t>
            </a:r>
          </a:p>
          <a:p>
            <a:r>
              <a:rPr kumimoji="1" lang="en-US" sz="1200" kern="1200" baseline="0" dirty="0">
                <a:solidFill>
                  <a:schemeClr val="tx1"/>
                </a:solidFill>
                <a:latin typeface="Times New Roman" pitchFamily="-110" charset="0"/>
                <a:ea typeface="+mn-ea"/>
                <a:cs typeface="+mn-cs"/>
              </a:rPr>
              <a:t>diminishing returns for using more processors.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These conclusions are too pessimistic, an assertion first put forward in</a:t>
            </a:r>
          </a:p>
          <a:p>
            <a:r>
              <a:rPr kumimoji="1" lang="en-US" sz="1200" kern="1200" baseline="0" dirty="0">
                <a:solidFill>
                  <a:schemeClr val="tx1"/>
                </a:solidFill>
                <a:latin typeface="Times New Roman" pitchFamily="-110" charset="0"/>
                <a:ea typeface="+mn-ea"/>
                <a:cs typeface="+mn-cs"/>
              </a:rPr>
              <a:t>[GUST88]. For example, a server can maintain multiple threads or multiple tasks</a:t>
            </a:r>
          </a:p>
          <a:p>
            <a:r>
              <a:rPr kumimoji="1" lang="en-US" sz="1200" kern="1200" baseline="0" dirty="0">
                <a:solidFill>
                  <a:schemeClr val="tx1"/>
                </a:solidFill>
                <a:latin typeface="Times New Roman" pitchFamily="-110" charset="0"/>
                <a:ea typeface="+mn-ea"/>
                <a:cs typeface="+mn-cs"/>
              </a:rPr>
              <a:t>to handle multiple clients and execute the threads or tasks in parallel up to the limit</a:t>
            </a:r>
          </a:p>
          <a:p>
            <a:r>
              <a:rPr kumimoji="1" lang="en-US" sz="1200" kern="1200" baseline="0" dirty="0">
                <a:solidFill>
                  <a:schemeClr val="tx1"/>
                </a:solidFill>
                <a:latin typeface="Times New Roman" pitchFamily="-110" charset="0"/>
                <a:ea typeface="+mn-ea"/>
                <a:cs typeface="+mn-cs"/>
              </a:rPr>
              <a:t>of the number of processors. Many database applications involve computations on</a:t>
            </a:r>
          </a:p>
          <a:p>
            <a:r>
              <a:rPr kumimoji="1" lang="en-US" sz="1200" kern="1200" baseline="0" dirty="0">
                <a:solidFill>
                  <a:schemeClr val="tx1"/>
                </a:solidFill>
                <a:latin typeface="Times New Roman" pitchFamily="-110" charset="0"/>
                <a:ea typeface="+mn-ea"/>
                <a:cs typeface="+mn-cs"/>
              </a:rPr>
              <a:t>massive amounts of data that can be split up into multiple parallel tasks.</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63</a:t>
            </a:fld>
            <a:endParaRPr lang="en-US" dirty="0"/>
          </a:p>
        </p:txBody>
      </p:sp>
    </p:spTree>
    <p:extLst>
      <p:ext uri="{BB962C8B-B14F-4D97-AF65-F5344CB8AC3E}">
        <p14:creationId xmlns:p14="http://schemas.microsoft.com/office/powerpoint/2010/main" val="40508240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kumimoji="1" lang="en-US" sz="1200" kern="1200" baseline="0" dirty="0">
                <a:solidFill>
                  <a:schemeClr val="tx1"/>
                </a:solidFill>
                <a:latin typeface="Times New Roman" pitchFamily="-110" charset="0"/>
                <a:ea typeface="+mn-ea"/>
                <a:cs typeface="+mn-cs"/>
              </a:rPr>
              <a:t>A fundamental and simple relation with broad applications is Little’s Law</a:t>
            </a:r>
          </a:p>
          <a:p>
            <a:r>
              <a:rPr kumimoji="1" lang="en-US" sz="1200" kern="1200" baseline="0" dirty="0">
                <a:solidFill>
                  <a:schemeClr val="tx1"/>
                </a:solidFill>
                <a:latin typeface="Times New Roman" pitchFamily="-110" charset="0"/>
                <a:ea typeface="+mn-ea"/>
                <a:cs typeface="+mn-cs"/>
              </a:rPr>
              <a:t>[LITT61, LITT11]. We can apply it to almost any system that is statistically in</a:t>
            </a:r>
          </a:p>
          <a:p>
            <a:r>
              <a:rPr kumimoji="1" lang="en-US" sz="1200" kern="1200" baseline="0" dirty="0">
                <a:solidFill>
                  <a:schemeClr val="tx1"/>
                </a:solidFill>
                <a:latin typeface="Times New Roman" pitchFamily="-110" charset="0"/>
                <a:ea typeface="+mn-ea"/>
                <a:cs typeface="+mn-cs"/>
              </a:rPr>
              <a:t>steady state, and in which there is no leakage. </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Using queuing theory terminology, Little’s Law applies to a queuing system.</a:t>
            </a:r>
          </a:p>
          <a:p>
            <a:r>
              <a:rPr kumimoji="1" lang="en-US" sz="1200" kern="1200" baseline="0" dirty="0">
                <a:solidFill>
                  <a:schemeClr val="tx1"/>
                </a:solidFill>
                <a:latin typeface="Times New Roman" pitchFamily="-110" charset="0"/>
                <a:ea typeface="+mn-ea"/>
                <a:cs typeface="+mn-cs"/>
              </a:rPr>
              <a:t>The central element of the system is a server, which provides some service to items.</a:t>
            </a:r>
          </a:p>
          <a:p>
            <a:r>
              <a:rPr kumimoji="1" lang="en-US" sz="1200" kern="1200" baseline="0" dirty="0">
                <a:solidFill>
                  <a:schemeClr val="tx1"/>
                </a:solidFill>
                <a:latin typeface="Times New Roman" pitchFamily="-110" charset="0"/>
                <a:ea typeface="+mn-ea"/>
                <a:cs typeface="+mn-cs"/>
              </a:rPr>
              <a:t>Items from some population of items arrive at the system to be served. If the server</a:t>
            </a:r>
          </a:p>
          <a:p>
            <a:r>
              <a:rPr kumimoji="1" lang="en-US" sz="1200" kern="1200" baseline="0" dirty="0">
                <a:solidFill>
                  <a:schemeClr val="tx1"/>
                </a:solidFill>
                <a:latin typeface="Times New Roman" pitchFamily="-110" charset="0"/>
                <a:ea typeface="+mn-ea"/>
                <a:cs typeface="+mn-cs"/>
              </a:rPr>
              <a:t>is idle, an item is served immediately. Otherwise, an arriving item joins a waiting</a:t>
            </a:r>
          </a:p>
          <a:p>
            <a:r>
              <a:rPr kumimoji="1" lang="en-US" sz="1200" kern="1200" baseline="0" dirty="0">
                <a:solidFill>
                  <a:schemeClr val="tx1"/>
                </a:solidFill>
                <a:latin typeface="Times New Roman" pitchFamily="-110" charset="0"/>
                <a:ea typeface="+mn-ea"/>
                <a:cs typeface="+mn-cs"/>
              </a:rPr>
              <a:t>line, or queue. There can be a single queue for a single server, a single queue for</a:t>
            </a:r>
          </a:p>
          <a:p>
            <a:r>
              <a:rPr kumimoji="1" lang="en-US" sz="1200" kern="1200" baseline="0" dirty="0">
                <a:solidFill>
                  <a:schemeClr val="tx1"/>
                </a:solidFill>
                <a:latin typeface="Times New Roman" pitchFamily="-110" charset="0"/>
                <a:ea typeface="+mn-ea"/>
                <a:cs typeface="+mn-cs"/>
              </a:rPr>
              <a:t>multiple servers, or multiples queues, one for each of multiple servers. When a</a:t>
            </a:r>
          </a:p>
          <a:p>
            <a:r>
              <a:rPr kumimoji="1" lang="en-US" sz="1200" kern="1200" baseline="0" dirty="0">
                <a:solidFill>
                  <a:schemeClr val="tx1"/>
                </a:solidFill>
                <a:latin typeface="Times New Roman" pitchFamily="-110" charset="0"/>
                <a:ea typeface="+mn-ea"/>
                <a:cs typeface="+mn-cs"/>
              </a:rPr>
              <a:t>server has completed serving an item, the item departs. If there are items waiting in</a:t>
            </a:r>
          </a:p>
          <a:p>
            <a:r>
              <a:rPr kumimoji="1" lang="en-US" sz="1200" kern="1200" baseline="0" dirty="0">
                <a:solidFill>
                  <a:schemeClr val="tx1"/>
                </a:solidFill>
                <a:latin typeface="Times New Roman" pitchFamily="-110" charset="0"/>
                <a:ea typeface="+mn-ea"/>
                <a:cs typeface="+mn-cs"/>
              </a:rPr>
              <a:t>the queue, one is immediately dispatched to the server. The server in this model can</a:t>
            </a:r>
          </a:p>
          <a:p>
            <a:r>
              <a:rPr kumimoji="1" lang="en-US" sz="1200" kern="1200" baseline="0" dirty="0">
                <a:solidFill>
                  <a:schemeClr val="tx1"/>
                </a:solidFill>
                <a:latin typeface="Times New Roman" pitchFamily="-110" charset="0"/>
                <a:ea typeface="+mn-ea"/>
                <a:cs typeface="+mn-cs"/>
              </a:rPr>
              <a:t>represent anything that performs some function or service for a collection of items.</a:t>
            </a:r>
          </a:p>
          <a:p>
            <a:r>
              <a:rPr kumimoji="1" lang="en-US" sz="1200" kern="1200" baseline="0" dirty="0">
                <a:solidFill>
                  <a:schemeClr val="tx1"/>
                </a:solidFill>
                <a:latin typeface="Times New Roman" pitchFamily="-110" charset="0"/>
                <a:ea typeface="+mn-ea"/>
                <a:cs typeface="+mn-cs"/>
              </a:rPr>
              <a:t>Examples: A processor provides service to processes; a transmission line provides a</a:t>
            </a:r>
          </a:p>
          <a:p>
            <a:r>
              <a:rPr kumimoji="1" lang="en-US" sz="1200" kern="1200" baseline="0" dirty="0">
                <a:solidFill>
                  <a:schemeClr val="tx1"/>
                </a:solidFill>
                <a:latin typeface="Times New Roman" pitchFamily="-110" charset="0"/>
                <a:ea typeface="+mn-ea"/>
                <a:cs typeface="+mn-cs"/>
              </a:rPr>
              <a:t>transmission service to packets or frames of data; and an I/O device provides a read</a:t>
            </a:r>
          </a:p>
          <a:p>
            <a:r>
              <a:rPr kumimoji="1" lang="en-US" sz="1200" kern="1200" baseline="0" dirty="0">
                <a:solidFill>
                  <a:schemeClr val="tx1"/>
                </a:solidFill>
                <a:latin typeface="Times New Roman" pitchFamily="-110" charset="0"/>
                <a:ea typeface="+mn-ea"/>
                <a:cs typeface="+mn-cs"/>
              </a:rPr>
              <a:t>or write service for I/O requests.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 average number of items in a queuing system equals the average rate at which items arrive multiplied by the average time that an item spends in the system. This relationship requires very few assumptions. We do not need to know what the service time distribution is, what</a:t>
            </a:r>
          </a:p>
          <a:p>
            <a:r>
              <a:rPr kumimoji="1" lang="en-US" sz="1200" kern="1200" baseline="0" dirty="0">
                <a:solidFill>
                  <a:schemeClr val="tx1"/>
                </a:solidFill>
                <a:latin typeface="Times New Roman" pitchFamily="-110" charset="0"/>
                <a:ea typeface="+mn-ea"/>
                <a:cs typeface="+mn-cs"/>
              </a:rPr>
              <a:t>the distribution of arrival times is, or the order or priority in which items are served.</a:t>
            </a:r>
          </a:p>
          <a:p>
            <a:r>
              <a:rPr kumimoji="1" lang="en-US" sz="1200" kern="1200" baseline="0" dirty="0">
                <a:solidFill>
                  <a:schemeClr val="tx1"/>
                </a:solidFill>
                <a:latin typeface="Times New Roman" pitchFamily="-110" charset="0"/>
                <a:ea typeface="+mn-ea"/>
                <a:cs typeface="+mn-cs"/>
              </a:rPr>
              <a:t>Because of its simplicity and generality, Little’s Law is extremely useful and has</a:t>
            </a:r>
          </a:p>
          <a:p>
            <a:r>
              <a:rPr kumimoji="1" lang="en-US" sz="1200" kern="1200" baseline="0" dirty="0">
                <a:solidFill>
                  <a:schemeClr val="tx1"/>
                </a:solidFill>
                <a:latin typeface="Times New Roman" pitchFamily="-110" charset="0"/>
                <a:ea typeface="+mn-ea"/>
                <a:cs typeface="+mn-cs"/>
              </a:rPr>
              <a:t>experienced somewhat of a revival due to the interest in performance problems</a:t>
            </a:r>
          </a:p>
          <a:p>
            <a:r>
              <a:rPr kumimoji="1" lang="en-US" sz="1200" kern="1200" baseline="0" dirty="0">
                <a:solidFill>
                  <a:schemeClr val="tx1"/>
                </a:solidFill>
                <a:latin typeface="Times New Roman" pitchFamily="-110" charset="0"/>
                <a:ea typeface="+mn-ea"/>
                <a:cs typeface="+mn-cs"/>
              </a:rPr>
              <a:t>related to multi-core computers.</a:t>
            </a:r>
          </a:p>
        </p:txBody>
      </p:sp>
      <p:sp>
        <p:nvSpPr>
          <p:cNvPr id="4" name="Slide Number Placeholder 3"/>
          <p:cNvSpPr>
            <a:spLocks noGrp="1"/>
          </p:cNvSpPr>
          <p:nvPr>
            <p:ph type="sldNum" sz="quarter" idx="10"/>
          </p:nvPr>
        </p:nvSpPr>
        <p:spPr/>
        <p:txBody>
          <a:bodyPr/>
          <a:lstStyle/>
          <a:p>
            <a:fld id="{FDEEBCE0-4A34-3647-9307-E59F6D6CD745}" type="slidenum">
              <a:rPr lang="en-US" smtClean="0"/>
              <a:pPr/>
              <a:t>64</a:t>
            </a:fld>
            <a:endParaRPr lang="en-US" dirty="0"/>
          </a:p>
        </p:txBody>
      </p:sp>
    </p:spTree>
    <p:extLst>
      <p:ext uri="{BB962C8B-B14F-4D97-AF65-F5344CB8AC3E}">
        <p14:creationId xmlns:p14="http://schemas.microsoft.com/office/powerpoint/2010/main" val="40371238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2598D2-2ED8-8547-B4B7-C382E9B8AC9E}" type="slidenum">
              <a:rPr lang="en-US"/>
              <a:pPr/>
              <a:t>65</a:t>
            </a:fld>
            <a:endParaRPr lang="en-US" dirty="0"/>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r>
              <a:rPr lang="en-GB" dirty="0"/>
              <a:t>Chapter 2 summary.</a:t>
            </a:r>
          </a:p>
        </p:txBody>
      </p:sp>
    </p:spTree>
    <p:extLst>
      <p:ext uri="{BB962C8B-B14F-4D97-AF65-F5344CB8AC3E}">
        <p14:creationId xmlns:p14="http://schemas.microsoft.com/office/powerpoint/2010/main" val="1260424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8FD58E-35E8-E546-955F-066F4D125A80}" type="slidenum">
              <a:rPr lang="en-US"/>
              <a:pPr/>
              <a:t>8</a:t>
            </a:fld>
            <a:endParaRPr lang="en-US" dirty="0"/>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r>
              <a:rPr kumimoji="1" lang="en-GB" sz="1200" kern="1200" dirty="0" err="1">
                <a:solidFill>
                  <a:schemeClr val="tx1"/>
                </a:solidFill>
                <a:effectLst/>
                <a:latin typeface="Times New Roman" pitchFamily="-110" charset="0"/>
                <a:ea typeface="+mn-ea"/>
                <a:cs typeface="+mn-cs"/>
              </a:rPr>
              <a:t>Bộ</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nhớ</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của</a:t>
            </a:r>
            <a:r>
              <a:rPr kumimoji="1" lang="en-GB" sz="1200" kern="1200" dirty="0">
                <a:solidFill>
                  <a:schemeClr val="tx1"/>
                </a:solidFill>
                <a:effectLst/>
                <a:latin typeface="Times New Roman" pitchFamily="-110" charset="0"/>
                <a:ea typeface="+mn-ea"/>
                <a:cs typeface="+mn-cs"/>
              </a:rPr>
              <a:t> IAS </a:t>
            </a:r>
            <a:r>
              <a:rPr kumimoji="1" lang="en-GB" sz="1200" kern="1200" dirty="0" err="1">
                <a:solidFill>
                  <a:schemeClr val="tx1"/>
                </a:solidFill>
                <a:effectLst/>
                <a:latin typeface="Times New Roman" pitchFamily="-110" charset="0"/>
                <a:ea typeface="+mn-ea"/>
                <a:cs typeface="+mn-cs"/>
              </a:rPr>
              <a:t>bao</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gồm</a:t>
            </a:r>
            <a:r>
              <a:rPr kumimoji="1" lang="en-GB" sz="1200" kern="1200" dirty="0">
                <a:solidFill>
                  <a:schemeClr val="tx1"/>
                </a:solidFill>
                <a:effectLst/>
                <a:latin typeface="Times New Roman" pitchFamily="-110" charset="0"/>
                <a:ea typeface="+mn-ea"/>
                <a:cs typeface="+mn-cs"/>
              </a:rPr>
              <a:t> 1000 ô </a:t>
            </a:r>
            <a:r>
              <a:rPr kumimoji="1" lang="en-GB" sz="1200" kern="1200" dirty="0" err="1">
                <a:solidFill>
                  <a:schemeClr val="tx1"/>
                </a:solidFill>
                <a:effectLst/>
                <a:latin typeface="Times New Roman" pitchFamily="-110" charset="0"/>
                <a:ea typeface="+mn-ea"/>
                <a:cs typeface="+mn-cs"/>
              </a:rPr>
              <a:t>nhớ</a:t>
            </a:r>
            <a:endParaRPr kumimoji="1" lang="en-GB" sz="1200" kern="1200" dirty="0">
              <a:solidFill>
                <a:schemeClr val="tx1"/>
              </a:solidFill>
              <a:effectLst/>
              <a:latin typeface="Times New Roman" pitchFamily="-110" charset="0"/>
              <a:ea typeface="+mn-ea"/>
              <a:cs typeface="+mn-cs"/>
            </a:endParaRPr>
          </a:p>
          <a:p>
            <a:r>
              <a:rPr kumimoji="1" lang="en-GB" sz="1200" kern="1200" dirty="0" err="1">
                <a:solidFill>
                  <a:schemeClr val="tx1"/>
                </a:solidFill>
                <a:effectLst/>
                <a:latin typeface="Times New Roman" pitchFamily="-110" charset="0"/>
                <a:ea typeface="+mn-ea"/>
                <a:cs typeface="+mn-cs"/>
              </a:rPr>
              <a:t>Mỗi</a:t>
            </a:r>
            <a:r>
              <a:rPr kumimoji="1" lang="en-GB" sz="1200" kern="1200" dirty="0">
                <a:solidFill>
                  <a:schemeClr val="tx1"/>
                </a:solidFill>
                <a:effectLst/>
                <a:latin typeface="Times New Roman" pitchFamily="-110" charset="0"/>
                <a:ea typeface="+mn-ea"/>
                <a:cs typeface="+mn-cs"/>
              </a:rPr>
              <a:t> ô </a:t>
            </a:r>
            <a:r>
              <a:rPr kumimoji="1" lang="en-GB" sz="1200" kern="1200" dirty="0" err="1">
                <a:solidFill>
                  <a:schemeClr val="tx1"/>
                </a:solidFill>
                <a:effectLst/>
                <a:latin typeface="Times New Roman" pitchFamily="-110" charset="0"/>
                <a:ea typeface="+mn-ea"/>
                <a:cs typeface="+mn-cs"/>
              </a:rPr>
              <a:t>nhớ</a:t>
            </a:r>
            <a:r>
              <a:rPr kumimoji="1" lang="en-GB" sz="1200" kern="1200" dirty="0">
                <a:solidFill>
                  <a:schemeClr val="tx1"/>
                </a:solidFill>
                <a:effectLst/>
                <a:latin typeface="Times New Roman" pitchFamily="-110" charset="0"/>
                <a:ea typeface="+mn-ea"/>
                <a:cs typeface="+mn-cs"/>
              </a:rPr>
              <a:t> 40 bit </a:t>
            </a:r>
            <a:r>
              <a:rPr kumimoji="1" lang="en-GB" sz="1200" kern="1200" dirty="0" err="1">
                <a:solidFill>
                  <a:schemeClr val="tx1"/>
                </a:solidFill>
                <a:effectLst/>
                <a:latin typeface="Times New Roman" pitchFamily="-110" charset="0"/>
                <a:ea typeface="+mn-ea"/>
                <a:cs typeface="+mn-cs"/>
              </a:rPr>
              <a:t>nhị</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phân</a:t>
            </a:r>
            <a:r>
              <a:rPr kumimoji="1" lang="en-GB" sz="1200" kern="1200" dirty="0">
                <a:solidFill>
                  <a:schemeClr val="tx1"/>
                </a:solidFill>
                <a:effectLst/>
                <a:latin typeface="Times New Roman" pitchFamily="-110" charset="0"/>
                <a:ea typeface="+mn-ea"/>
                <a:cs typeface="+mn-cs"/>
              </a:rPr>
              <a:t>. </a:t>
            </a:r>
          </a:p>
          <a:p>
            <a:r>
              <a:rPr kumimoji="1" lang="en-GB" sz="1200" kern="1200" dirty="0" err="1">
                <a:solidFill>
                  <a:schemeClr val="tx1"/>
                </a:solidFill>
                <a:effectLst/>
                <a:latin typeface="Times New Roman" pitchFamily="-110" charset="0"/>
                <a:ea typeface="+mn-ea"/>
                <a:cs typeface="+mn-cs"/>
              </a:rPr>
              <a:t>Lưu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trữ</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dữ</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liệu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và</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câu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lệnh</a:t>
            </a:r>
            <a:endParaRPr kumimoji="1" lang="en-GB" sz="1200" kern="1200" dirty="0">
              <a:solidFill>
                <a:schemeClr val="tx1"/>
              </a:solidFill>
              <a:effectLst/>
              <a:latin typeface="Times New Roman" pitchFamily="-110" charset="0"/>
              <a:ea typeface="+mn-ea"/>
              <a:cs typeface="+mn-cs"/>
            </a:endParaRPr>
          </a:p>
          <a:p>
            <a:r>
              <a:rPr kumimoji="1" lang="en-GB" sz="1200" kern="1200" dirty="0" err="1">
                <a:solidFill>
                  <a:schemeClr val="tx1"/>
                </a:solidFill>
                <a:effectLst/>
                <a:latin typeface="Times New Roman" pitchFamily="-110" charset="0"/>
                <a:ea typeface="+mn-ea"/>
                <a:cs typeface="+mn-cs"/>
              </a:rPr>
              <a:t>Dữ</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liệu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dạng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số</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được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biểu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diễn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dưới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dạng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nhị</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phân</a:t>
            </a:r>
            <a:r>
              <a:rPr kumimoji="1" lang="en-GB" sz="1200" kern="1200" dirty="0">
                <a:solidFill>
                  <a:schemeClr val="tx1"/>
                </a:solidFill>
                <a:effectLst/>
                <a:latin typeface="Times New Roman" pitchFamily="-110" charset="0"/>
                <a:ea typeface="+mn-ea"/>
                <a:cs typeface="+mn-cs"/>
              </a:rPr>
              <a:t>: 1 bit </a:t>
            </a:r>
            <a:r>
              <a:rPr kumimoji="1" lang="en-GB" sz="1200" kern="1200" dirty="0" err="1">
                <a:solidFill>
                  <a:schemeClr val="tx1"/>
                </a:solidFill>
                <a:effectLst/>
                <a:latin typeface="Times New Roman" pitchFamily="-110" charset="0"/>
                <a:ea typeface="+mn-ea"/>
                <a:cs typeface="+mn-cs"/>
              </a:rPr>
              <a:t>dấu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và</a:t>
            </a:r>
            <a:r>
              <a:rPr kumimoji="1" lang="en-GB" sz="1200" kern="1200" dirty="0">
                <a:solidFill>
                  <a:schemeClr val="tx1"/>
                </a:solidFill>
                <a:effectLst/>
                <a:latin typeface="Times New Roman" pitchFamily="-110" charset="0"/>
                <a:ea typeface="+mn-ea"/>
                <a:cs typeface="+mn-cs"/>
              </a:rPr>
              <a:t> 39 bit </a:t>
            </a:r>
            <a:r>
              <a:rPr kumimoji="1" lang="en-GB" sz="1200" kern="1200" dirty="0" err="1">
                <a:solidFill>
                  <a:schemeClr val="tx1"/>
                </a:solidFill>
                <a:effectLst/>
                <a:latin typeface="Times New Roman" pitchFamily="-110" charset="0"/>
                <a:ea typeface="+mn-ea"/>
                <a:cs typeface="+mn-cs"/>
              </a:rPr>
              <a:t>số</a:t>
            </a:r>
            <a:r>
              <a:rPr kumimoji="1" lang="en-GB" sz="1200" kern="1200" dirty="0">
                <a:solidFill>
                  <a:schemeClr val="tx1"/>
                </a:solidFill>
                <a:effectLst/>
                <a:latin typeface="Times New Roman" pitchFamily="-110" charset="0"/>
                <a:ea typeface="+mn-ea"/>
                <a:cs typeface="+mn-cs"/>
              </a:rPr>
              <a:t>.</a:t>
            </a:r>
          </a:p>
          <a:p>
            <a:r>
              <a:rPr kumimoji="1" lang="en-GB" sz="1200" kern="1200" dirty="0" err="1">
                <a:solidFill>
                  <a:schemeClr val="tx1"/>
                </a:solidFill>
                <a:effectLst/>
                <a:latin typeface="Times New Roman" pitchFamily="-110" charset="0"/>
                <a:ea typeface="+mn-ea"/>
                <a:cs typeface="+mn-cs"/>
              </a:rPr>
              <a:t>Lệnh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biểu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diễn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bằng</a:t>
            </a:r>
            <a:r>
              <a:rPr kumimoji="1" lang="en-GB" sz="1200" kern="1200" dirty="0">
                <a:solidFill>
                  <a:schemeClr val="tx1"/>
                </a:solidFill>
                <a:effectLst/>
                <a:latin typeface="Times New Roman" pitchFamily="-110" charset="0"/>
                <a:ea typeface="+mn-ea"/>
                <a:cs typeface="+mn-cs"/>
              </a:rPr>
              <a:t> 1 </a:t>
            </a:r>
            <a:r>
              <a:rPr kumimoji="1" lang="en-GB" sz="1200" kern="1200" dirty="0" err="1">
                <a:solidFill>
                  <a:schemeClr val="tx1"/>
                </a:solidFill>
                <a:effectLst/>
                <a:latin typeface="Times New Roman" pitchFamily="-110" charset="0"/>
                <a:ea typeface="+mn-ea"/>
                <a:cs typeface="+mn-cs"/>
              </a:rPr>
              <a:t>mã</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nhị</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phân</a:t>
            </a:r>
            <a:r>
              <a:rPr kumimoji="1" lang="en-GB" sz="1200" kern="1200" dirty="0">
                <a:solidFill>
                  <a:schemeClr val="tx1"/>
                </a:solidFill>
                <a:effectLst/>
                <a:latin typeface="Times New Roman" pitchFamily="-110" charset="0"/>
                <a:ea typeface="+mn-ea"/>
                <a:cs typeface="+mn-cs"/>
              </a:rPr>
              <a:t>: 20  bit (1 </a:t>
            </a:r>
            <a:r>
              <a:rPr kumimoji="1" lang="en-GB" sz="1200" kern="1200" dirty="0" err="1">
                <a:solidFill>
                  <a:schemeClr val="tx1"/>
                </a:solidFill>
                <a:effectLst/>
                <a:latin typeface="Times New Roman" pitchFamily="-110" charset="0"/>
                <a:ea typeface="+mn-ea"/>
                <a:cs typeface="+mn-cs"/>
              </a:rPr>
              <a:t>từ</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chứa</a:t>
            </a:r>
            <a:r>
              <a:rPr kumimoji="1" lang="en-GB" sz="1200" kern="1200" dirty="0">
                <a:solidFill>
                  <a:schemeClr val="tx1"/>
                </a:solidFill>
                <a:effectLst/>
                <a:latin typeface="Times New Roman" pitchFamily="-110" charset="0"/>
                <a:ea typeface="+mn-ea"/>
                <a:cs typeface="+mn-cs"/>
              </a:rPr>
              <a:t> 2 </a:t>
            </a:r>
            <a:r>
              <a:rPr kumimoji="1" lang="en-GB" sz="1200" kern="1200" dirty="0" err="1">
                <a:solidFill>
                  <a:schemeClr val="tx1"/>
                </a:solidFill>
                <a:effectLst/>
                <a:latin typeface="Times New Roman" pitchFamily="-110" charset="0"/>
                <a:ea typeface="+mn-ea"/>
                <a:cs typeface="+mn-cs"/>
              </a:rPr>
              <a:t>lệnh</a:t>
            </a:r>
            <a:r>
              <a:rPr kumimoji="1" lang="en-GB" sz="1200" kern="1200" dirty="0">
                <a:solidFill>
                  <a:schemeClr val="tx1"/>
                </a:solidFill>
                <a:effectLst/>
                <a:latin typeface="Times New Roman" pitchFamily="-110" charset="0"/>
                <a:ea typeface="+mn-ea"/>
                <a:cs typeface="+mn-cs"/>
              </a:rPr>
              <a:t>): 8 bit </a:t>
            </a:r>
            <a:r>
              <a:rPr kumimoji="1" lang="en-GB" sz="1200" kern="1200" dirty="0" err="1">
                <a:solidFill>
                  <a:schemeClr val="tx1"/>
                </a:solidFill>
                <a:effectLst/>
                <a:latin typeface="Times New Roman" pitchFamily="-110" charset="0"/>
                <a:ea typeface="+mn-ea"/>
                <a:cs typeface="+mn-cs"/>
              </a:rPr>
              <a:t>opcode</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cho</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biết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thao</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tác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thực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hiện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và</a:t>
            </a:r>
            <a:r>
              <a:rPr kumimoji="1" lang="en-GB" sz="1200" kern="1200" dirty="0">
                <a:solidFill>
                  <a:schemeClr val="tx1"/>
                </a:solidFill>
                <a:effectLst/>
                <a:latin typeface="Times New Roman" pitchFamily="-110" charset="0"/>
                <a:ea typeface="+mn-ea"/>
                <a:cs typeface="+mn-cs"/>
              </a:rPr>
              <a:t>  12 bit </a:t>
            </a:r>
            <a:r>
              <a:rPr kumimoji="1" lang="en-GB" sz="1200" kern="1200" dirty="0" err="1">
                <a:solidFill>
                  <a:schemeClr val="tx1"/>
                </a:solidFill>
                <a:effectLst/>
                <a:latin typeface="Times New Roman" pitchFamily="-110" charset="0"/>
                <a:ea typeface="+mn-ea"/>
                <a:cs typeface="+mn-cs"/>
              </a:rPr>
              <a:t>địa</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chỉ</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đến</a:t>
            </a:r>
            <a:r>
              <a:rPr kumimoji="1" lang="en-GB" sz="1200" kern="1200" dirty="0">
                <a:solidFill>
                  <a:schemeClr val="tx1"/>
                </a:solidFill>
                <a:effectLst/>
                <a:latin typeface="Times New Roman" pitchFamily="-110" charset="0"/>
                <a:ea typeface="+mn-ea"/>
                <a:cs typeface="+mn-cs"/>
              </a:rPr>
              <a:t> 1 </a:t>
            </a:r>
            <a:r>
              <a:rPr kumimoji="1" lang="en-GB" sz="1200" kern="1200" dirty="0" err="1">
                <a:solidFill>
                  <a:schemeClr val="tx1"/>
                </a:solidFill>
                <a:effectLst/>
                <a:latin typeface="Times New Roman" pitchFamily="-110" charset="0"/>
                <a:ea typeface="+mn-ea"/>
                <a:cs typeface="+mn-cs"/>
              </a:rPr>
              <a:t>từ</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trong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bộ</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nhớ</a:t>
            </a:r>
            <a:r>
              <a:rPr kumimoji="1" lang="en-GB" sz="1200" kern="1200" dirty="0">
                <a:solidFill>
                  <a:schemeClr val="tx1"/>
                </a:solidFill>
                <a:effectLst/>
                <a:latin typeface="Times New Roman" pitchFamily="-110" charset="0"/>
                <a:ea typeface="+mn-ea"/>
                <a:cs typeface="+mn-cs"/>
              </a:rPr>
              <a:t> (0-999)</a:t>
            </a:r>
          </a:p>
          <a:p>
            <a:endParaRPr kumimoji="1" lang="en-US" sz="1200" kern="1200" baseline="0" dirty="0">
              <a:solidFill>
                <a:schemeClr val="tx1"/>
              </a:solidFill>
              <a:latin typeface="Times New Roman" pitchFamily="-110" charset="0"/>
              <a:ea typeface="+mn-ea"/>
              <a:cs typeface="+mn-cs"/>
            </a:endParaRPr>
          </a:p>
        </p:txBody>
      </p:sp>
    </p:spTree>
    <p:extLst>
      <p:ext uri="{BB962C8B-B14F-4D97-AF65-F5344CB8AC3E}">
        <p14:creationId xmlns:p14="http://schemas.microsoft.com/office/powerpoint/2010/main" val="3469621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3D0444-46A2-EF4D-AFA4-665D9B0D8B4E}" type="slidenum">
              <a:rPr lang="en-US"/>
              <a:pPr/>
              <a:t>9</a:t>
            </a:fld>
            <a:endParaRPr lang="en-US" dirty="0"/>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110" charset="0"/>
                <a:ea typeface="+mn-ea"/>
                <a:cs typeface="+mn-cs"/>
              </a:rPr>
              <a:t>CU </a:t>
            </a:r>
            <a:r>
              <a:rPr kumimoji="1" lang="en-US" sz="1200" kern="1200" baseline="0" dirty="0" err="1">
                <a:solidFill>
                  <a:schemeClr val="tx1"/>
                </a:solidFill>
                <a:latin typeface="Times New Roman" pitchFamily="-110" charset="0"/>
                <a:ea typeface="+mn-ea"/>
                <a:cs typeface="+mn-cs"/>
              </a:rPr>
              <a:t>và</a:t>
            </a:r>
            <a:r>
              <a:rPr kumimoji="1" lang="en-US" sz="1200" kern="1200" baseline="0" dirty="0">
                <a:solidFill>
                  <a:schemeClr val="tx1"/>
                </a:solidFill>
                <a:latin typeface="Times New Roman" pitchFamily="-110" charset="0"/>
                <a:ea typeface="+mn-ea"/>
                <a:cs typeface="+mn-cs"/>
              </a:rPr>
              <a:t> ALU </a:t>
            </a:r>
            <a:r>
              <a:rPr kumimoji="1" lang="en-US" sz="1200" kern="1200" baseline="0" dirty="0" err="1">
                <a:solidFill>
                  <a:schemeClr val="tx1"/>
                </a:solidFill>
                <a:latin typeface="Times New Roman" pitchFamily="-110" charset="0"/>
                <a:ea typeface="+mn-ea"/>
                <a:cs typeface="+mn-cs"/>
              </a:rPr>
              <a:t>đều</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cần</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có</a:t>
            </a:r>
            <a:r>
              <a:rPr kumimoji="1" lang="en-US" sz="1200" kern="1200" baseline="0" dirty="0">
                <a:solidFill>
                  <a:schemeClr val="tx1"/>
                </a:solidFill>
                <a:latin typeface="Times New Roman" pitchFamily="-110" charset="0"/>
                <a:ea typeface="+mn-ea"/>
                <a:cs typeface="+mn-cs"/>
              </a:rPr>
              <a:t> </a:t>
            </a:r>
            <a:r>
              <a:rPr kumimoji="1" lang="en-US" sz="1200" kern="1200" baseline="0" dirty="0" err="1">
                <a:solidFill>
                  <a:schemeClr val="tx1"/>
                </a:solidFill>
                <a:latin typeface="Times New Roman" pitchFamily="-110" charset="0"/>
                <a:ea typeface="+mn-ea"/>
                <a:cs typeface="+mn-cs"/>
              </a:rPr>
              <a:t>các</a:t>
            </a:r>
            <a:r>
              <a:rPr kumimoji="1" lang="en-US" sz="1200" kern="1200" baseline="0" dirty="0">
                <a:solidFill>
                  <a:schemeClr val="tx1"/>
                </a:solidFill>
                <a:latin typeface="Times New Roman" pitchFamily="-110" charset="0"/>
                <a:ea typeface="+mn-ea"/>
                <a:cs typeface="+mn-cs"/>
              </a:rPr>
              <a:t> register</a:t>
            </a:r>
            <a:endParaRPr lang="en-GB" dirty="0"/>
          </a:p>
        </p:txBody>
      </p:sp>
    </p:spTree>
    <p:extLst>
      <p:ext uri="{BB962C8B-B14F-4D97-AF65-F5344CB8AC3E}">
        <p14:creationId xmlns:p14="http://schemas.microsoft.com/office/powerpoint/2010/main" val="4042849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 </a:t>
            </a:r>
            <a:r>
              <a:rPr kumimoji="1" lang="en-US" sz="1200" b="1" kern="1200" baseline="0" dirty="0">
                <a:solidFill>
                  <a:schemeClr val="tx1"/>
                </a:solidFill>
                <a:latin typeface="Times New Roman" pitchFamily="-110" charset="0"/>
                <a:ea typeface="+mn-ea"/>
                <a:cs typeface="+mn-cs"/>
              </a:rPr>
              <a:t>Memory buffer register (MBR): </a:t>
            </a:r>
            <a:r>
              <a:rPr kumimoji="1" lang="en-US" sz="1200" b="0" kern="1200" baseline="0" dirty="0">
                <a:solidFill>
                  <a:schemeClr val="tx1"/>
                </a:solidFill>
                <a:latin typeface="Times New Roman" pitchFamily="-110" charset="0"/>
                <a:ea typeface="+mn-ea"/>
                <a:cs typeface="+mn-cs"/>
              </a:rPr>
              <a:t>Contains a word to be stored in memory or sent</a:t>
            </a:r>
          </a:p>
          <a:p>
            <a:r>
              <a:rPr kumimoji="1" lang="en-US" sz="1200" kern="1200" baseline="0" dirty="0">
                <a:solidFill>
                  <a:schemeClr val="tx1"/>
                </a:solidFill>
                <a:latin typeface="Times New Roman" pitchFamily="-110" charset="0"/>
                <a:ea typeface="+mn-ea"/>
                <a:cs typeface="+mn-cs"/>
              </a:rPr>
              <a:t>to the I/O unit, or is used to receive a word from memory or from the I/O unit.</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Memory address register (MAR): </a:t>
            </a:r>
            <a:r>
              <a:rPr kumimoji="1" lang="en-US" sz="1200" b="0" kern="1200" baseline="0" dirty="0">
                <a:solidFill>
                  <a:schemeClr val="tx1"/>
                </a:solidFill>
                <a:latin typeface="Times New Roman" pitchFamily="-110" charset="0"/>
                <a:ea typeface="+mn-ea"/>
                <a:cs typeface="+mn-cs"/>
              </a:rPr>
              <a:t>Specifies the address in memory of the word</a:t>
            </a:r>
          </a:p>
          <a:p>
            <a:r>
              <a:rPr kumimoji="1" lang="en-US" sz="1200" kern="1200" baseline="0" dirty="0">
                <a:solidFill>
                  <a:schemeClr val="tx1"/>
                </a:solidFill>
                <a:latin typeface="Times New Roman" pitchFamily="-110" charset="0"/>
                <a:ea typeface="+mn-ea"/>
                <a:cs typeface="+mn-cs"/>
              </a:rPr>
              <a:t>to be written from or read into the MBR.</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Instruction register (IR ): </a:t>
            </a:r>
            <a:r>
              <a:rPr kumimoji="1" lang="en-US" sz="1200" b="0" kern="1200" baseline="0" dirty="0">
                <a:solidFill>
                  <a:schemeClr val="tx1"/>
                </a:solidFill>
                <a:latin typeface="Times New Roman" pitchFamily="-110" charset="0"/>
                <a:ea typeface="+mn-ea"/>
                <a:cs typeface="+mn-cs"/>
              </a:rPr>
              <a:t>Contains the 8-bit opcode instruction being executed.</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Instruction buffer register (IBR): </a:t>
            </a:r>
            <a:r>
              <a:rPr kumimoji="1" lang="en-US" sz="1200" b="0" kern="1200" baseline="0" dirty="0">
                <a:solidFill>
                  <a:schemeClr val="tx1"/>
                </a:solidFill>
                <a:latin typeface="Times New Roman" pitchFamily="-110" charset="0"/>
                <a:ea typeface="+mn-ea"/>
                <a:cs typeface="+mn-cs"/>
              </a:rPr>
              <a:t>Employed to hold temporarily the right-hand</a:t>
            </a:r>
          </a:p>
          <a:p>
            <a:r>
              <a:rPr kumimoji="1" lang="en-US" sz="1200" kern="1200" baseline="0" dirty="0">
                <a:solidFill>
                  <a:schemeClr val="tx1"/>
                </a:solidFill>
                <a:latin typeface="Times New Roman" pitchFamily="-110" charset="0"/>
                <a:ea typeface="+mn-ea"/>
                <a:cs typeface="+mn-cs"/>
              </a:rPr>
              <a:t>instruction from a word in memory.</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Program counter (PC): </a:t>
            </a:r>
            <a:r>
              <a:rPr kumimoji="1" lang="en-US" sz="1200" b="0" kern="1200" baseline="0" dirty="0">
                <a:solidFill>
                  <a:schemeClr val="tx1"/>
                </a:solidFill>
                <a:latin typeface="Times New Roman" pitchFamily="-110" charset="0"/>
                <a:ea typeface="+mn-ea"/>
                <a:cs typeface="+mn-cs"/>
              </a:rPr>
              <a:t>Contains the address of the next instruction pair to be</a:t>
            </a:r>
          </a:p>
          <a:p>
            <a:r>
              <a:rPr kumimoji="1" lang="en-US" sz="1200" kern="1200" baseline="0" dirty="0">
                <a:solidFill>
                  <a:schemeClr val="tx1"/>
                </a:solidFill>
                <a:latin typeface="Times New Roman" pitchFamily="-110" charset="0"/>
                <a:ea typeface="+mn-ea"/>
                <a:cs typeface="+mn-cs"/>
              </a:rPr>
              <a:t>fetched from memory.</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Accumulator (AC) and multiplier quotient (MQ): </a:t>
            </a:r>
            <a:r>
              <a:rPr kumimoji="1" lang="en-US" sz="1200" b="0" kern="1200" baseline="0" dirty="0">
                <a:solidFill>
                  <a:schemeClr val="tx1"/>
                </a:solidFill>
                <a:latin typeface="Times New Roman" pitchFamily="-110" charset="0"/>
                <a:ea typeface="+mn-ea"/>
                <a:cs typeface="+mn-cs"/>
              </a:rPr>
              <a:t>Employed to hold temporarily</a:t>
            </a:r>
          </a:p>
          <a:p>
            <a:r>
              <a:rPr kumimoji="1" lang="en-US" sz="1200" kern="1200" baseline="0" dirty="0">
                <a:solidFill>
                  <a:schemeClr val="tx1"/>
                </a:solidFill>
                <a:latin typeface="Times New Roman" pitchFamily="-110" charset="0"/>
                <a:ea typeface="+mn-ea"/>
                <a:cs typeface="+mn-cs"/>
              </a:rPr>
              <a:t>operands and results of ALU operations. For example, the result of</a:t>
            </a:r>
          </a:p>
          <a:p>
            <a:r>
              <a:rPr kumimoji="1" lang="en-US" sz="1200" kern="1200" baseline="0" dirty="0">
                <a:solidFill>
                  <a:schemeClr val="tx1"/>
                </a:solidFill>
                <a:latin typeface="Times New Roman" pitchFamily="-110" charset="0"/>
                <a:ea typeface="+mn-ea"/>
                <a:cs typeface="+mn-cs"/>
              </a:rPr>
              <a:t>multiplying two 40-bit numbers is an 80-bit number; the most significant 40 bits</a:t>
            </a:r>
          </a:p>
          <a:p>
            <a:r>
              <a:rPr kumimoji="1" lang="en-US" sz="1200" kern="1200" baseline="0" dirty="0">
                <a:solidFill>
                  <a:schemeClr val="tx1"/>
                </a:solidFill>
                <a:latin typeface="Times New Roman" pitchFamily="-110" charset="0"/>
                <a:ea typeface="+mn-ea"/>
                <a:cs typeface="+mn-cs"/>
              </a:rPr>
              <a:t>are stored in the AC and the least significant in the MQ.</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10</a:t>
            </a:fld>
            <a:endParaRPr lang="en-US" dirty="0"/>
          </a:p>
        </p:txBody>
      </p:sp>
    </p:spTree>
    <p:extLst>
      <p:ext uri="{BB962C8B-B14F-4D97-AF65-F5344CB8AC3E}">
        <p14:creationId xmlns:p14="http://schemas.microsoft.com/office/powerpoint/2010/main" val="898415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GB" sz="1200" kern="1200" dirty="0">
                <a:solidFill>
                  <a:schemeClr val="tx1"/>
                </a:solidFill>
                <a:effectLst/>
                <a:latin typeface="Times New Roman" pitchFamily="-110" charset="0"/>
                <a:ea typeface="+mn-ea"/>
                <a:cs typeface="+mn-cs"/>
              </a:rPr>
              <a:t>IAS </a:t>
            </a:r>
            <a:r>
              <a:rPr kumimoji="1" lang="en-GB" sz="1200" kern="1200" dirty="0" err="1">
                <a:solidFill>
                  <a:schemeClr val="tx1"/>
                </a:solidFill>
                <a:effectLst/>
                <a:latin typeface="Times New Roman" pitchFamily="-110" charset="0"/>
                <a:ea typeface="+mn-ea"/>
                <a:cs typeface="+mn-cs"/>
              </a:rPr>
              <a:t>hoạt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động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theo</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dạng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vòng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lệnh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Mỗi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vòng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gồm</a:t>
            </a:r>
            <a:r>
              <a:rPr kumimoji="1" lang="en-GB" sz="1200" kern="1200" dirty="0">
                <a:solidFill>
                  <a:schemeClr val="tx1"/>
                </a:solidFill>
                <a:effectLst/>
                <a:latin typeface="Times New Roman" pitchFamily="-110" charset="0"/>
                <a:ea typeface="+mn-ea"/>
                <a:cs typeface="+mn-cs"/>
              </a:rPr>
              <a:t> 2 </a:t>
            </a:r>
            <a:r>
              <a:rPr kumimoji="1" lang="en-GB" sz="1200" kern="1200" dirty="0" err="1">
                <a:solidFill>
                  <a:schemeClr val="tx1"/>
                </a:solidFill>
                <a:effectLst/>
                <a:latin typeface="Times New Roman" pitchFamily="-110" charset="0"/>
                <a:ea typeface="+mn-ea"/>
                <a:cs typeface="+mn-cs"/>
              </a:rPr>
              <a:t>vòng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nhỏ</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hơn</a:t>
            </a:r>
            <a:endParaRPr kumimoji="1" lang="en-GB" sz="1200" kern="1200" dirty="0">
              <a:solidFill>
                <a:schemeClr val="tx1"/>
              </a:solidFill>
              <a:effectLst/>
              <a:latin typeface="Times New Roman" pitchFamily="-110" charset="0"/>
              <a:ea typeface="+mn-ea"/>
              <a:cs typeface="+mn-cs"/>
            </a:endParaRPr>
          </a:p>
          <a:p>
            <a:r>
              <a:rPr kumimoji="1" lang="en-GB" sz="1200" kern="1200" dirty="0">
                <a:solidFill>
                  <a:schemeClr val="tx1"/>
                </a:solidFill>
                <a:effectLst/>
                <a:latin typeface="Times New Roman" pitchFamily="-110" charset="0"/>
                <a:ea typeface="+mn-ea"/>
                <a:cs typeface="+mn-cs"/>
              </a:rPr>
              <a:t>Chu </a:t>
            </a:r>
            <a:r>
              <a:rPr kumimoji="1" lang="en-GB" sz="1200" kern="1200" dirty="0" err="1">
                <a:solidFill>
                  <a:schemeClr val="tx1"/>
                </a:solidFill>
                <a:effectLst/>
                <a:latin typeface="Times New Roman" pitchFamily="-110" charset="0"/>
                <a:ea typeface="+mn-ea"/>
                <a:cs typeface="+mn-cs"/>
              </a:rPr>
              <a:t>trình</a:t>
            </a:r>
            <a:r>
              <a:rPr kumimoji="1" lang="en-GB" sz="1200" kern="1200" dirty="0">
                <a:solidFill>
                  <a:schemeClr val="tx1"/>
                </a:solidFill>
                <a:effectLst/>
                <a:latin typeface="Times New Roman" pitchFamily="-110" charset="0"/>
                <a:ea typeface="+mn-ea"/>
                <a:cs typeface="+mn-cs"/>
              </a:rPr>
              <a:t>  1: 1 </a:t>
            </a:r>
            <a:r>
              <a:rPr kumimoji="1" lang="en-GB" sz="1200" kern="1200" dirty="0" err="1">
                <a:solidFill>
                  <a:schemeClr val="tx1"/>
                </a:solidFill>
                <a:effectLst/>
                <a:latin typeface="Times New Roman" pitchFamily="-110" charset="0"/>
                <a:ea typeface="+mn-ea"/>
                <a:cs typeface="+mn-cs"/>
              </a:rPr>
              <a:t>lệnh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thực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hiện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mã</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lệnh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nạp</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vào</a:t>
            </a:r>
            <a:r>
              <a:rPr kumimoji="1" lang="en-GB" sz="1200" kern="1200" dirty="0">
                <a:solidFill>
                  <a:schemeClr val="tx1"/>
                </a:solidFill>
                <a:effectLst/>
                <a:latin typeface="Times New Roman" pitchFamily="-110" charset="0"/>
                <a:ea typeface="+mn-ea"/>
                <a:cs typeface="+mn-cs"/>
              </a:rPr>
              <a:t> IR,  </a:t>
            </a:r>
            <a:r>
              <a:rPr kumimoji="1" lang="en-GB" sz="1200" kern="1200" dirty="0" err="1">
                <a:solidFill>
                  <a:schemeClr val="tx1"/>
                </a:solidFill>
                <a:effectLst/>
                <a:latin typeface="Times New Roman" pitchFamily="-110" charset="0"/>
                <a:ea typeface="+mn-ea"/>
                <a:cs typeface="+mn-cs"/>
              </a:rPr>
              <a:t>đc</a:t>
            </a:r>
            <a:r>
              <a:rPr kumimoji="1" lang="en-GB" sz="1200" kern="1200" dirty="0">
                <a:solidFill>
                  <a:schemeClr val="tx1"/>
                </a:solidFill>
                <a:effectLst/>
                <a:latin typeface="Times New Roman" pitchFamily="-110" charset="0"/>
                <a:ea typeface="+mn-ea"/>
                <a:cs typeface="+mn-cs"/>
              </a:rPr>
              <a:t> DL </a:t>
            </a:r>
            <a:r>
              <a:rPr kumimoji="1" lang="en-GB" sz="1200" kern="1200" dirty="0" err="1">
                <a:solidFill>
                  <a:schemeClr val="tx1"/>
                </a:solidFill>
                <a:effectLst/>
                <a:latin typeface="Times New Roman" pitchFamily="-110" charset="0"/>
                <a:ea typeface="+mn-ea"/>
                <a:cs typeface="+mn-cs"/>
              </a:rPr>
              <a:t>nạp</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vào</a:t>
            </a:r>
            <a:r>
              <a:rPr kumimoji="1" lang="en-GB" sz="1200" kern="1200" dirty="0">
                <a:solidFill>
                  <a:schemeClr val="tx1"/>
                </a:solidFill>
                <a:effectLst/>
                <a:latin typeface="Times New Roman" pitchFamily="-110" charset="0"/>
                <a:ea typeface="+mn-ea"/>
                <a:cs typeface="+mn-cs"/>
              </a:rPr>
              <a:t> MAR. </a:t>
            </a:r>
            <a:r>
              <a:rPr kumimoji="1" lang="en-GB" sz="1200" kern="1200" dirty="0" err="1">
                <a:solidFill>
                  <a:schemeClr val="tx1"/>
                </a:solidFill>
                <a:effectLst/>
                <a:latin typeface="Times New Roman" pitchFamily="-110" charset="0"/>
                <a:ea typeface="+mn-ea"/>
                <a:cs typeface="+mn-cs"/>
              </a:rPr>
              <a:t>Lệnh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tiếp</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theo</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lấy</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từ</a:t>
            </a:r>
            <a:r>
              <a:rPr kumimoji="1" lang="en-GB" sz="1200" kern="1200" dirty="0">
                <a:solidFill>
                  <a:schemeClr val="tx1"/>
                </a:solidFill>
                <a:effectLst/>
                <a:latin typeface="Times New Roman" pitchFamily="-110" charset="0"/>
                <a:ea typeface="+mn-ea"/>
                <a:cs typeface="+mn-cs"/>
              </a:rPr>
              <a:t> IBR </a:t>
            </a:r>
            <a:r>
              <a:rPr kumimoji="1" lang="en-GB" sz="1200" kern="1200" dirty="0" err="1">
                <a:solidFill>
                  <a:schemeClr val="tx1"/>
                </a:solidFill>
                <a:effectLst/>
                <a:latin typeface="Times New Roman" pitchFamily="-110" charset="0"/>
                <a:ea typeface="+mn-ea"/>
                <a:cs typeface="+mn-cs"/>
              </a:rPr>
              <a:t>hoặc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sử</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dụng</a:t>
            </a:r>
            <a:r>
              <a:rPr kumimoji="1" lang="en-GB" sz="1200" kern="1200" dirty="0">
                <a:solidFill>
                  <a:schemeClr val="tx1"/>
                </a:solidFill>
                <a:effectLst/>
                <a:latin typeface="Times New Roman" pitchFamily="-110" charset="0"/>
                <a:ea typeface="+mn-ea"/>
                <a:cs typeface="+mn-cs"/>
              </a:rPr>
              <a:t> MAR </a:t>
            </a:r>
            <a:r>
              <a:rPr kumimoji="1" lang="en-GB" sz="1200" kern="1200" dirty="0" err="1">
                <a:solidFill>
                  <a:schemeClr val="tx1"/>
                </a:solidFill>
                <a:effectLst/>
                <a:latin typeface="Times New Roman" pitchFamily="-110" charset="0"/>
                <a:ea typeface="+mn-ea"/>
                <a:cs typeface="+mn-cs"/>
              </a:rPr>
              <a:t>lấy</a:t>
            </a:r>
            <a:r>
              <a:rPr kumimoji="1" lang="en-GB" sz="1200" kern="1200" dirty="0">
                <a:solidFill>
                  <a:schemeClr val="tx1"/>
                </a:solidFill>
                <a:effectLst/>
                <a:latin typeface="Times New Roman" pitchFamily="-110" charset="0"/>
                <a:ea typeface="+mn-ea"/>
                <a:cs typeface="+mn-cs"/>
              </a:rPr>
              <a:t> 1 </a:t>
            </a:r>
            <a:r>
              <a:rPr kumimoji="1" lang="en-GB" sz="1200" kern="1200" dirty="0" err="1">
                <a:solidFill>
                  <a:schemeClr val="tx1"/>
                </a:solidFill>
                <a:effectLst/>
                <a:latin typeface="Times New Roman" pitchFamily="-110" charset="0"/>
                <a:ea typeface="+mn-ea"/>
                <a:cs typeface="+mn-cs"/>
              </a:rPr>
              <a:t>từ</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vào</a:t>
            </a:r>
            <a:r>
              <a:rPr kumimoji="1" lang="en-GB" sz="1200" kern="1200" dirty="0">
                <a:solidFill>
                  <a:schemeClr val="tx1"/>
                </a:solidFill>
                <a:effectLst/>
                <a:latin typeface="Times New Roman" pitchFamily="-110" charset="0"/>
                <a:ea typeface="+mn-ea"/>
                <a:cs typeface="+mn-cs"/>
              </a:rPr>
              <a:t> MBR, </a:t>
            </a:r>
            <a:r>
              <a:rPr kumimoji="1" lang="en-GB" sz="1200" kern="1200" dirty="0" err="1">
                <a:solidFill>
                  <a:schemeClr val="tx1"/>
                </a:solidFill>
                <a:effectLst/>
                <a:latin typeface="Times New Roman" pitchFamily="-110" charset="0"/>
                <a:ea typeface="+mn-ea"/>
                <a:cs typeface="+mn-cs"/>
              </a:rPr>
              <a:t>từ</a:t>
            </a:r>
            <a:r>
              <a:rPr kumimoji="1" lang="en-GB" sz="1200" kern="1200" dirty="0">
                <a:solidFill>
                  <a:schemeClr val="tx1"/>
                </a:solidFill>
                <a:effectLst/>
                <a:latin typeface="Times New Roman" pitchFamily="-110" charset="0"/>
                <a:ea typeface="+mn-ea"/>
                <a:cs typeface="+mn-cs"/>
              </a:rPr>
              <a:t> MBR </a:t>
            </a:r>
            <a:r>
              <a:rPr kumimoji="1" lang="en-GB" sz="1200" kern="1200" dirty="0" err="1">
                <a:solidFill>
                  <a:schemeClr val="tx1"/>
                </a:solidFill>
                <a:effectLst/>
                <a:latin typeface="Times New Roman" pitchFamily="-110" charset="0"/>
                <a:ea typeface="+mn-ea"/>
                <a:cs typeface="+mn-cs"/>
              </a:rPr>
              <a:t>chuyển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vào</a:t>
            </a:r>
            <a:r>
              <a:rPr kumimoji="1" lang="en-GB" sz="1200" kern="1200" dirty="0">
                <a:solidFill>
                  <a:schemeClr val="tx1"/>
                </a:solidFill>
                <a:effectLst/>
                <a:latin typeface="Times New Roman" pitchFamily="-110" charset="0"/>
                <a:ea typeface="+mn-ea"/>
                <a:cs typeface="+mn-cs"/>
              </a:rPr>
              <a:t> IBR, IR, MAR</a:t>
            </a:r>
          </a:p>
          <a:p>
            <a:r>
              <a:rPr kumimoji="1" lang="en-GB" sz="1200" kern="1200" dirty="0" err="1">
                <a:solidFill>
                  <a:schemeClr val="tx1"/>
                </a:solidFill>
                <a:effectLst/>
                <a:latin typeface="Times New Roman" pitchFamily="-110" charset="0"/>
                <a:ea typeface="+mn-ea"/>
                <a:cs typeface="+mn-cs"/>
              </a:rPr>
              <a:t>Tại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sao</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lại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là</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đường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hướng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Các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hoạt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động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này</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được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điều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khiển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bằng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mạch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điện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tử</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và</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dẫn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đến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việc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sử</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dụng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đường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dẫn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dữ</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liệu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Để</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đơn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giản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hóa</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thiết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bị</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điện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tử</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chỉ</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có</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một</a:t>
            </a:r>
            <a:r>
              <a:rPr kumimoji="1" lang="en-GB" sz="1200" kern="1200" dirty="0">
                <a:solidFill>
                  <a:schemeClr val="tx1"/>
                </a:solidFill>
                <a:effectLst/>
                <a:latin typeface="Times New Roman" pitchFamily="-110" charset="0"/>
                <a:ea typeface="+mn-ea"/>
                <a:cs typeface="+mn-cs"/>
              </a:rPr>
              <a:t> thanh </a:t>
            </a:r>
            <a:r>
              <a:rPr kumimoji="1" lang="en-GB" sz="1200" kern="1200" dirty="0" err="1">
                <a:solidFill>
                  <a:schemeClr val="tx1"/>
                </a:solidFill>
                <a:effectLst/>
                <a:latin typeface="Times New Roman" pitchFamily="-110" charset="0"/>
                <a:ea typeface="+mn-ea"/>
                <a:cs typeface="+mn-cs"/>
              </a:rPr>
              <a:t>ghi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được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sử</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dụng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để</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xác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định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địa</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chỉ</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trong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bộ</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nhớ</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cho</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một</a:t>
            </a:r>
            <a:r>
              <a:rPr kumimoji="1" lang="en-GB" sz="1200" kern="1200" dirty="0">
                <a:solidFill>
                  <a:schemeClr val="tx1"/>
                </a:solidFill>
                <a:effectLst/>
                <a:latin typeface="Times New Roman" pitchFamily="-110" charset="0"/>
                <a:ea typeface="+mn-ea"/>
                <a:cs typeface="+mn-cs"/>
              </a:rPr>
              <a:t> thanh </a:t>
            </a:r>
            <a:r>
              <a:rPr kumimoji="1" lang="en-GB" sz="1200" kern="1200" dirty="0" err="1">
                <a:solidFill>
                  <a:schemeClr val="tx1"/>
                </a:solidFill>
                <a:effectLst/>
                <a:latin typeface="Times New Roman" pitchFamily="-110" charset="0"/>
                <a:ea typeface="+mn-ea"/>
                <a:cs typeface="+mn-cs"/>
              </a:rPr>
              <a:t>ghi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đọc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hoặc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ghi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và</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chỉ</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một</a:t>
            </a:r>
            <a:r>
              <a:rPr kumimoji="1" lang="en-GB" sz="1200" kern="1200" dirty="0">
                <a:solidFill>
                  <a:schemeClr val="tx1"/>
                </a:solidFill>
                <a:effectLst/>
                <a:latin typeface="Times New Roman" pitchFamily="-110" charset="0"/>
                <a:ea typeface="+mn-ea"/>
                <a:cs typeface="+mn-cs"/>
              </a:rPr>
              <a:t> thanh </a:t>
            </a:r>
            <a:r>
              <a:rPr kumimoji="1" lang="en-GB" sz="1200" kern="1200" dirty="0" err="1">
                <a:solidFill>
                  <a:schemeClr val="tx1"/>
                </a:solidFill>
                <a:effectLst/>
                <a:latin typeface="Times New Roman" pitchFamily="-110" charset="0"/>
                <a:ea typeface="+mn-ea"/>
                <a:cs typeface="+mn-cs"/>
              </a:rPr>
              <a:t>ghi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sử</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dụng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cho</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nguồn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hoặc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đích</a:t>
            </a:r>
            <a:r>
              <a:rPr kumimoji="1" lang="en-GB" sz="1200" kern="1200" dirty="0">
                <a:solidFill>
                  <a:schemeClr val="tx1"/>
                </a:solidFill>
                <a:effectLst/>
                <a:latin typeface="Times New Roman" pitchFamily="-110" charset="0"/>
                <a:ea typeface="+mn-ea"/>
                <a:cs typeface="+mn-cs"/>
              </a:rPr>
              <a:t>.</a:t>
            </a:r>
          </a:p>
          <a:p>
            <a:r>
              <a:rPr kumimoji="1" lang="en-GB" sz="1200" kern="1200" dirty="0" err="1">
                <a:solidFill>
                  <a:schemeClr val="tx1"/>
                </a:solidFill>
                <a:effectLst/>
                <a:latin typeface="Times New Roman" pitchFamily="-110" charset="0"/>
                <a:ea typeface="+mn-ea"/>
                <a:cs typeface="+mn-cs"/>
              </a:rPr>
              <a:t>Một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khi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opcode</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là</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trong</a:t>
            </a:r>
            <a:r>
              <a:rPr kumimoji="1" lang="en-GB" sz="1200" kern="1200" dirty="0">
                <a:solidFill>
                  <a:schemeClr val="tx1"/>
                </a:solidFill>
                <a:effectLst/>
                <a:latin typeface="Times New Roman" pitchFamily="-110" charset="0"/>
                <a:ea typeface="+mn-ea"/>
                <a:cs typeface="+mn-cs"/>
              </a:rPr>
              <a:t> IR, chu </a:t>
            </a:r>
            <a:r>
              <a:rPr kumimoji="1" lang="en-GB" sz="1200" kern="1200" dirty="0" err="1">
                <a:solidFill>
                  <a:schemeClr val="tx1"/>
                </a:solidFill>
                <a:effectLst/>
                <a:latin typeface="Times New Roman" pitchFamily="-110" charset="0"/>
                <a:ea typeface="+mn-ea"/>
                <a:cs typeface="+mn-cs"/>
              </a:rPr>
              <a:t>trình</a:t>
            </a:r>
            <a:r>
              <a:rPr kumimoji="1" lang="en-GB" sz="1200" kern="1200" dirty="0">
                <a:solidFill>
                  <a:schemeClr val="tx1"/>
                </a:solidFill>
                <a:effectLst/>
                <a:latin typeface="Times New Roman" pitchFamily="-110" charset="0"/>
                <a:ea typeface="+mn-ea"/>
                <a:cs typeface="+mn-cs"/>
              </a:rPr>
              <a:t> 2 </a:t>
            </a:r>
            <a:r>
              <a:rPr kumimoji="1" lang="en-GB" sz="1200" kern="1200" dirty="0" err="1">
                <a:solidFill>
                  <a:schemeClr val="tx1"/>
                </a:solidFill>
                <a:effectLst/>
                <a:latin typeface="Times New Roman" pitchFamily="-110" charset="0"/>
                <a:ea typeface="+mn-ea"/>
                <a:cs typeface="+mn-cs"/>
              </a:rPr>
              <a:t>được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thực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hiện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Mạch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điều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khiển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giải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mã</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opcode</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và</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thực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hiện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lệnh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bằng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cách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gửi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các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tín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hiệu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điều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khiển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thích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hợp</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để</a:t>
            </a:r>
            <a:r>
              <a:rPr kumimoji="1" lang="en-GB" sz="1200" kern="1200" dirty="0">
                <a:solidFill>
                  <a:schemeClr val="tx1"/>
                </a:solidFill>
                <a:effectLst/>
                <a:latin typeface="Times New Roman" pitchFamily="-110" charset="0"/>
                <a:ea typeface="+mn-ea"/>
                <a:cs typeface="+mn-cs"/>
              </a:rPr>
              <a:t> di </a:t>
            </a:r>
            <a:r>
              <a:rPr kumimoji="1" lang="en-GB" sz="1200" kern="1200" dirty="0" err="1">
                <a:solidFill>
                  <a:schemeClr val="tx1"/>
                </a:solidFill>
                <a:effectLst/>
                <a:latin typeface="Times New Roman" pitchFamily="-110" charset="0"/>
                <a:ea typeface="+mn-ea"/>
                <a:cs typeface="+mn-cs"/>
              </a:rPr>
              <a:t>chuyển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dữ</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liệu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được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hoặc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một</a:t>
            </a:r>
            <a:r>
              <a:rPr kumimoji="1" lang="en-GB" sz="1200" kern="1200" dirty="0">
                <a:solidFill>
                  <a:schemeClr val="tx1"/>
                </a:solidFill>
                <a:effectLst/>
                <a:latin typeface="Times New Roman" pitchFamily="-110" charset="0"/>
                <a:ea typeface="+mn-ea"/>
                <a:cs typeface="+mn-cs"/>
              </a:rPr>
              <a:t> cv </a:t>
            </a:r>
            <a:r>
              <a:rPr kumimoji="1" lang="en-GB" sz="1200" kern="1200" dirty="0" err="1">
                <a:solidFill>
                  <a:schemeClr val="tx1"/>
                </a:solidFill>
                <a:effectLst/>
                <a:latin typeface="Times New Roman" pitchFamily="-110" charset="0"/>
                <a:ea typeface="+mn-ea"/>
                <a:cs typeface="+mn-cs"/>
              </a:rPr>
              <a:t>được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thực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hiện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bởi</a:t>
            </a:r>
            <a:r>
              <a:rPr kumimoji="1" lang="en-GB" sz="1200" kern="1200" dirty="0">
                <a:solidFill>
                  <a:schemeClr val="tx1"/>
                </a:solidFill>
                <a:effectLst/>
                <a:latin typeface="Times New Roman" pitchFamily="-110" charset="0"/>
                <a:ea typeface="+mn-ea"/>
                <a:cs typeface="+mn-cs"/>
              </a:rPr>
              <a:t> ALU.</a:t>
            </a:r>
          </a:p>
          <a:p>
            <a:r>
              <a:rPr kumimoji="1" lang="en-GB" sz="1200" kern="1200" dirty="0" err="1">
                <a:solidFill>
                  <a:schemeClr val="tx1"/>
                </a:solidFill>
                <a:effectLst/>
                <a:latin typeface="Times New Roman" pitchFamily="-110" charset="0"/>
                <a:ea typeface="+mn-ea"/>
                <a:cs typeface="+mn-cs"/>
              </a:rPr>
              <a:t>Hình</a:t>
            </a:r>
            <a:r>
              <a:rPr kumimoji="1" lang="en-GB" sz="1200" kern="1200" dirty="0">
                <a:solidFill>
                  <a:schemeClr val="tx1"/>
                </a:solidFill>
                <a:effectLst/>
                <a:latin typeface="Times New Roman" pitchFamily="-110" charset="0"/>
                <a:ea typeface="+mn-ea"/>
                <a:cs typeface="+mn-cs"/>
              </a:rPr>
              <a:t> 2.4 </a:t>
            </a:r>
            <a:r>
              <a:rPr kumimoji="1" lang="en-GB" sz="1200" kern="1200" dirty="0" err="1">
                <a:solidFill>
                  <a:schemeClr val="tx1"/>
                </a:solidFill>
                <a:effectLst/>
                <a:latin typeface="Times New Roman" pitchFamily="-110" charset="0"/>
                <a:ea typeface="+mn-ea"/>
                <a:cs typeface="+mn-cs"/>
              </a:rPr>
              <a:t>cho</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thấy</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một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vài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ví</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dụ</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về</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thực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hiện</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lệnh</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của</a:t>
            </a:r>
            <a:r>
              <a:rPr kumimoji="1" lang="en-GB" sz="1200" kern="1200" dirty="0">
                <a:solidFill>
                  <a:schemeClr val="tx1"/>
                </a:solidFill>
                <a:effectLst/>
                <a:latin typeface="Times New Roman" pitchFamily="-110" charset="0"/>
                <a:ea typeface="+mn-ea"/>
                <a:cs typeface="+mn-cs"/>
              </a:rPr>
              <a:t> CU. </a:t>
            </a:r>
            <a:r>
              <a:rPr kumimoji="1" lang="en-GB" sz="1200" kern="1200" dirty="0" err="1">
                <a:solidFill>
                  <a:schemeClr val="tx1"/>
                </a:solidFill>
                <a:effectLst/>
                <a:latin typeface="Times New Roman" pitchFamily="-110" charset="0"/>
                <a:ea typeface="+mn-ea"/>
                <a:cs typeface="+mn-cs"/>
              </a:rPr>
              <a:t>Lưu</a:t>
            </a:r>
            <a:r>
              <a:rPr kumimoji="1" lang="en-GB" sz="1200" kern="1200" dirty="0">
                <a:solidFill>
                  <a:schemeClr val="tx1"/>
                </a:solidFill>
                <a:effectLst/>
                <a:latin typeface="Times New Roman" pitchFamily="-110" charset="0"/>
                <a:ea typeface="+mn-ea"/>
                <a:cs typeface="+mn-cs"/>
              </a:rPr>
              <a:t> ý </a:t>
            </a:r>
            <a:r>
              <a:rPr kumimoji="1" lang="en-GB" sz="1200" kern="1200" dirty="0" err="1">
                <a:solidFill>
                  <a:schemeClr val="tx1"/>
                </a:solidFill>
                <a:effectLst/>
                <a:latin typeface="Times New Roman" pitchFamily="-110" charset="0"/>
                <a:ea typeface="+mn-ea"/>
                <a:cs typeface="+mn-cs"/>
              </a:rPr>
              <a:t>rằng</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mỗi</a:t>
            </a:r>
            <a:r>
              <a:rPr kumimoji="1" lang="en-GB" sz="1200" kern="1200" dirty="0">
                <a:solidFill>
                  <a:schemeClr val="tx1"/>
                </a:solidFill>
                <a:effectLst/>
                <a:latin typeface="Times New Roman" pitchFamily="-110" charset="0"/>
                <a:ea typeface="+mn-ea"/>
                <a:cs typeface="+mn-cs"/>
              </a:rPr>
              <a:t> operation </a:t>
            </a:r>
            <a:r>
              <a:rPr kumimoji="1" lang="en-GB" sz="1200" kern="1200" dirty="0" err="1">
                <a:solidFill>
                  <a:schemeClr val="tx1"/>
                </a:solidFill>
                <a:effectLst/>
                <a:latin typeface="Times New Roman" pitchFamily="-110" charset="0"/>
                <a:ea typeface="+mn-ea"/>
                <a:cs typeface="+mn-cs"/>
              </a:rPr>
              <a:t>đòi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hỏi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nhiều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bước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Một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số</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khá</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phức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tạp</a:t>
            </a:r>
            <a:r>
              <a:rPr kumimoji="1" lang="en-GB" sz="1200" kern="1200" dirty="0">
                <a:solidFill>
                  <a:schemeClr val="tx1"/>
                </a:solidFill>
                <a:effectLst/>
                <a:latin typeface="Times New Roman" pitchFamily="-110" charset="0"/>
                <a:ea typeface="+mn-ea"/>
                <a:cs typeface="+mn-cs"/>
              </a:rPr>
              <a:t>. VD </a:t>
            </a:r>
            <a:r>
              <a:rPr kumimoji="1" lang="en-GB" sz="1200" kern="1200" dirty="0" err="1">
                <a:solidFill>
                  <a:schemeClr val="tx1"/>
                </a:solidFill>
                <a:effectLst/>
                <a:latin typeface="Times New Roman" pitchFamily="-110" charset="0"/>
                <a:ea typeface="+mn-ea"/>
                <a:cs typeface="+mn-cs"/>
              </a:rPr>
              <a:t>việc</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nhân</a:t>
            </a:r>
            <a:r>
              <a:rPr kumimoji="1" lang="en-GB" sz="1200" kern="1200" dirty="0">
                <a:solidFill>
                  <a:schemeClr val="tx1"/>
                </a:solidFill>
                <a:effectLst/>
                <a:latin typeface="Times New Roman" pitchFamily="-110" charset="0"/>
                <a:ea typeface="+mn-ea"/>
                <a:cs typeface="+mn-cs"/>
              </a:rPr>
              <a:t> 2 </a:t>
            </a:r>
            <a:r>
              <a:rPr kumimoji="1" lang="en-GB" sz="1200" kern="1200" dirty="0" err="1">
                <a:solidFill>
                  <a:schemeClr val="tx1"/>
                </a:solidFill>
                <a:effectLst/>
                <a:latin typeface="Times New Roman" pitchFamily="-110" charset="0"/>
                <a:ea typeface="+mn-ea"/>
                <a:cs typeface="+mn-cs"/>
              </a:rPr>
              <a:t>số</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cần</a:t>
            </a:r>
            <a:r>
              <a:rPr kumimoji="1" lang="en-GB" sz="1200" kern="1200" dirty="0">
                <a:solidFill>
                  <a:schemeClr val="tx1"/>
                </a:solidFill>
                <a:effectLst/>
                <a:latin typeface="Times New Roman" pitchFamily="-110" charset="0"/>
                <a:ea typeface="+mn-ea"/>
                <a:cs typeface="+mn-cs"/>
              </a:rPr>
              <a:t> 39 </a:t>
            </a:r>
            <a:r>
              <a:rPr kumimoji="1" lang="en-GB" sz="1200" kern="1200" dirty="0" err="1">
                <a:solidFill>
                  <a:schemeClr val="tx1"/>
                </a:solidFill>
                <a:effectLst/>
                <a:latin typeface="Times New Roman" pitchFamily="-110" charset="0"/>
                <a:ea typeface="+mn-ea"/>
                <a:cs typeface="+mn-cs"/>
              </a:rPr>
              <a:t>suboperations</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một</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cho</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mỗi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vị</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trí</a:t>
            </a:r>
            <a:r>
              <a:rPr kumimoji="1" lang="en-GB" sz="1200" kern="1200" dirty="0">
                <a:solidFill>
                  <a:schemeClr val="tx1"/>
                </a:solidFill>
                <a:effectLst/>
                <a:latin typeface="Times New Roman" pitchFamily="-110" charset="0"/>
                <a:ea typeface="+mn-ea"/>
                <a:cs typeface="+mn-cs"/>
              </a:rPr>
              <a:t> bit, </a:t>
            </a:r>
            <a:r>
              <a:rPr kumimoji="1" lang="en-GB" sz="1200" kern="1200" dirty="0" err="1">
                <a:solidFill>
                  <a:schemeClr val="tx1"/>
                </a:solidFill>
                <a:effectLst/>
                <a:latin typeface="Times New Roman" pitchFamily="-110" charset="0"/>
                <a:ea typeface="+mn-ea"/>
                <a:cs typeface="+mn-cs"/>
              </a:rPr>
              <a:t>ngoại</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trừ</a:t>
            </a:r>
            <a:r>
              <a:rPr kumimoji="1" lang="en-GB" sz="1200" kern="1200" dirty="0">
                <a:solidFill>
                  <a:schemeClr val="tx1"/>
                </a:solidFill>
                <a:effectLst/>
                <a:latin typeface="Times New Roman" pitchFamily="-110" charset="0"/>
                <a:ea typeface="+mn-ea"/>
                <a:cs typeface="+mn-cs"/>
              </a:rPr>
              <a:t> bit </a:t>
            </a:r>
            <a:r>
              <a:rPr kumimoji="1" lang="en-GB" sz="1200" kern="1200" dirty="0" err="1">
                <a:solidFill>
                  <a:schemeClr val="tx1"/>
                </a:solidFill>
                <a:effectLst/>
                <a:latin typeface="Times New Roman" pitchFamily="-110" charset="0"/>
                <a:ea typeface="+mn-ea"/>
                <a:cs typeface="+mn-cs"/>
              </a:rPr>
              <a:t>dấu</a:t>
            </a:r>
            <a:r>
              <a:rPr kumimoji="1" lang="en-GB" sz="1200" kern="1200" dirty="0">
                <a:solidFill>
                  <a:schemeClr val="tx1"/>
                </a:solidFill>
                <a:effectLst/>
                <a:latin typeface="Times New Roman" pitchFamily="-110" charset="0"/>
                <a:ea typeface="+mn-ea"/>
                <a:cs typeface="+mn-cs"/>
              </a:rPr>
              <a:t> </a:t>
            </a:r>
            <a:r>
              <a:rPr kumimoji="1" lang="en-GB" sz="1200" kern="1200" dirty="0" err="1">
                <a:solidFill>
                  <a:schemeClr val="tx1"/>
                </a:solidFill>
                <a:effectLst/>
                <a:latin typeface="Times New Roman" pitchFamily="-110" charset="0"/>
                <a:ea typeface="+mn-ea"/>
                <a:cs typeface="+mn-cs"/>
              </a:rPr>
              <a:t>hiệu</a:t>
            </a:r>
            <a:r>
              <a:rPr kumimoji="1" lang="en-GB" sz="1200" kern="1200" dirty="0">
                <a:solidFill>
                  <a:schemeClr val="tx1"/>
                </a:solidFill>
                <a:effectLst/>
                <a:latin typeface="Times New Roman" pitchFamily="-110" charset="0"/>
                <a:ea typeface="+mn-ea"/>
                <a:cs typeface="+mn-cs"/>
              </a:rPr>
              <a:t>.</a:t>
            </a:r>
          </a:p>
        </p:txBody>
      </p:sp>
      <p:sp>
        <p:nvSpPr>
          <p:cNvPr id="4" name="Slide Number Placeholder 3"/>
          <p:cNvSpPr>
            <a:spLocks noGrp="1"/>
          </p:cNvSpPr>
          <p:nvPr>
            <p:ph type="sldNum" sz="quarter" idx="10"/>
          </p:nvPr>
        </p:nvSpPr>
        <p:spPr/>
        <p:txBody>
          <a:bodyPr/>
          <a:lstStyle/>
          <a:p>
            <a:fld id="{FDEEBCE0-4A34-3647-9307-E59F6D6CD745}" type="slidenum">
              <a:rPr lang="en-US" smtClean="0"/>
              <a:pPr/>
              <a:t>11</a:t>
            </a:fld>
            <a:endParaRPr lang="en-US" dirty="0"/>
          </a:p>
        </p:txBody>
      </p:sp>
    </p:spTree>
    <p:extLst>
      <p:ext uri="{BB962C8B-B14F-4D97-AF65-F5344CB8AC3E}">
        <p14:creationId xmlns:p14="http://schemas.microsoft.com/office/powerpoint/2010/main" val="1743138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lang="en-GB" dirty="0"/>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endParaRPr lang="en-GB"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5" name="Date Placeholder 4"/>
          <p:cNvSpPr>
            <a:spLocks noGrp="1"/>
          </p:cNvSpPr>
          <p:nvPr>
            <p:ph type="dt" sz="half" idx="10"/>
          </p:nvPr>
        </p:nvSpPr>
        <p:spPr/>
        <p:txBody>
          <a:bodyPr/>
          <a:lstStyle/>
          <a:p>
            <a:fld id="{1C04C4D9-B721-416B-8577-D7DEE36F49A6}" type="datetime1">
              <a:rPr lang="en-US"/>
              <a:pPr/>
              <a:t>9/13/2021</a:t>
            </a:fld>
            <a:endParaRPr/>
          </a:p>
        </p:txBody>
      </p:sp>
      <p:sp>
        <p:nvSpPr>
          <p:cNvPr id="6" name="Footer Placeholder 5"/>
          <p:cNvSpPr>
            <a:spLocks noGrp="1"/>
          </p:cNvSpPr>
          <p:nvPr>
            <p:ph type="ftr" sz="quarter" idx="11"/>
          </p:nvPr>
        </p:nvSpPr>
        <p:spPr/>
        <p:txBody>
          <a:bodyPr/>
          <a:lstStyle/>
          <a:p>
            <a:r>
              <a:t>
              </a:t>
            </a: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1B10C791-6992-4CCF-A244-B250C8BB22F1}" type="datetime1">
              <a:rPr lang="en-US"/>
              <a:pPr/>
              <a:t>9/13/2021</a:t>
            </a:fld>
            <a:endParaRPr/>
          </a:p>
        </p:txBody>
      </p:sp>
      <p:sp>
        <p:nvSpPr>
          <p:cNvPr id="4" name="Footer Placeholder 3"/>
          <p:cNvSpPr>
            <a:spLocks noGrp="1"/>
          </p:cNvSpPr>
          <p:nvPr>
            <p:ph type="ftr" sz="quarter" idx="11"/>
          </p:nvPr>
        </p:nvSpPr>
        <p:spPr/>
        <p:txBody>
          <a:bodyPr/>
          <a:lstStyle/>
          <a:p>
            <a:r>
              <a:t>
              </a:t>
            </a:r>
          </a:p>
        </p:txBody>
      </p:sp>
      <p:sp>
        <p:nvSpPr>
          <p:cNvPr id="5" name="Slide Number Placeholder 4"/>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fld id="{51420578-B892-4967-98F8-D0B4A045ADFD}" type="datetime1">
              <a:rPr lang="en-US"/>
              <a:pPr/>
              <a:t>9/13/2021</a:t>
            </a:fld>
            <a:endParaRPr/>
          </a:p>
        </p:txBody>
      </p:sp>
      <p:sp>
        <p:nvSpPr>
          <p:cNvPr id="3" name="Footer Placeholder 2"/>
          <p:cNvSpPr>
            <a:spLocks noGrp="1"/>
          </p:cNvSpPr>
          <p:nvPr>
            <p:ph type="ftr" sz="quarter" idx="11"/>
          </p:nvPr>
        </p:nvSpPr>
        <p:spPr/>
        <p:txBody>
          <a:bodyPr/>
          <a:lstStyle/>
          <a:p>
            <a:r>
              <a:t>
              </a:t>
            </a:r>
          </a:p>
        </p:txBody>
      </p:sp>
      <p:sp>
        <p:nvSpPr>
          <p:cNvPr id="4" name="Slide Number Placeholder 3"/>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381093" y="3733800"/>
            <a:ext cx="325526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CBDCDF1B-54EC-4432-8649-0FE40DD46F86}" type="datetime1">
              <a:rPr lang="en-US"/>
              <a:pPr/>
              <a:t>9/13/2021</a:t>
            </a:fld>
            <a:endParaRPr/>
          </a:p>
        </p:txBody>
      </p:sp>
      <p:sp>
        <p:nvSpPr>
          <p:cNvPr id="6" name="Footer Placeholder 5"/>
          <p:cNvSpPr>
            <a:spLocks noGrp="1"/>
          </p:cNvSpPr>
          <p:nvPr>
            <p:ph type="ftr" sz="quarter" idx="11"/>
          </p:nvPr>
        </p:nvSpPr>
        <p:spPr>
          <a:xfrm>
            <a:off x="3859305" y="6423585"/>
            <a:ext cx="3316941" cy="365125"/>
          </a:xfrm>
        </p:spPr>
        <p:txBody>
          <a:bodyPr/>
          <a:lstStyle/>
          <a:p>
            <a:r>
              <a:t>
              </a:t>
            </a: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4169404" y="3995737"/>
            <a:ext cx="3898272"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4CDA6A0B-D499-425D-9760-7E378B1D24E7}" type="datetime1">
              <a:rPr lang="en-US"/>
              <a:pPr/>
              <a:t>9/13/2021</a:t>
            </a:fld>
            <a:endParaRPr/>
          </a:p>
        </p:txBody>
      </p:sp>
      <p:sp>
        <p:nvSpPr>
          <p:cNvPr id="6" name="Footer Placeholder 5"/>
          <p:cNvSpPr>
            <a:spLocks noGrp="1"/>
          </p:cNvSpPr>
          <p:nvPr>
            <p:ph type="ftr" sz="quarter" idx="11"/>
          </p:nvPr>
        </p:nvSpPr>
        <p:spPr>
          <a:xfrm>
            <a:off x="4191000" y="6423585"/>
            <a:ext cx="3005138" cy="365125"/>
          </a:xfrm>
        </p:spPr>
        <p:txBody>
          <a:bodyPr/>
          <a:lstStyle/>
          <a:p>
            <a:r>
              <a:t>
              </a:t>
            </a: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181B2FE-6867-4DAE-B4E4-C2A1A38F9C0D}" type="datetime1">
              <a:rPr lang="en-US"/>
              <a:pPr/>
              <a:t>9/13/2021</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fld id="{5CBBBDE9-5D16-425E-B13A-2B2E02B8AFC8}" type="datetime1">
              <a:rPr lang="en-US"/>
              <a:pPr/>
              <a:t>9/13/2021</a:t>
            </a:fld>
            <a:endParaRPr/>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r>
              <a:t>
              </a:t>
            </a: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dirty="0"/>
              <a:t>Click icon to add picture</a:t>
            </a:r>
            <a:endParaRPr dirty="0"/>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fld id="{272344D9-246E-4D78-97F7-CDDE15C7C47A}" type="datetime1">
              <a:rPr lang="en-US"/>
              <a:pPr/>
              <a:t>9/13/2021</a:t>
            </a:fld>
            <a:endParaRPr/>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r>
              <a:t>
              </a:t>
            </a: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dirty="0"/>
              <a:t>Click icon to add picture</a:t>
            </a:r>
            <a:endParaRPr dirty="0"/>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dirty="0"/>
              <a:t>Click icon to add picture</a:t>
            </a:r>
            <a:endParaRPr dirty="0"/>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4953000" y="3995737"/>
            <a:ext cx="3108960"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546CB8D4-A311-4DB1-9E65-F6E7BA49F613}" type="datetime1">
              <a:rPr lang="en-US"/>
              <a:pPr/>
              <a:t>9/13/2021</a:t>
            </a:fld>
            <a:endParaRPr/>
          </a:p>
        </p:txBody>
      </p:sp>
      <p:sp>
        <p:nvSpPr>
          <p:cNvPr id="6" name="Footer Placeholder 5"/>
          <p:cNvSpPr>
            <a:spLocks noGrp="1"/>
          </p:cNvSpPr>
          <p:nvPr>
            <p:ph type="ftr" sz="quarter" idx="11"/>
          </p:nvPr>
        </p:nvSpPr>
        <p:spPr>
          <a:xfrm>
            <a:off x="4191000" y="6423585"/>
            <a:ext cx="3005138" cy="365125"/>
          </a:xfrm>
        </p:spPr>
        <p:txBody>
          <a:bodyPr/>
          <a:lstStyle/>
          <a:p>
            <a:r>
              <a:t>
              </a:t>
            </a: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dirty="0"/>
              <a:t>Click icon to add picture</a:t>
            </a:r>
            <a:endParaRPr dirty="0"/>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E401B973-48D0-47D2-BD1A-81DAC74A0928}" type="datetime1">
              <a:rPr lang="en-US"/>
              <a:pPr/>
              <a:t>9/13/2021</a:t>
            </a:fld>
            <a:endParaRPr/>
          </a:p>
        </p:txBody>
      </p:sp>
      <p:sp>
        <p:nvSpPr>
          <p:cNvPr id="5" name="Footer Placeholder 4"/>
          <p:cNvSpPr>
            <a:spLocks noGrp="1"/>
          </p:cNvSpPr>
          <p:nvPr>
            <p:ph type="ftr" sz="quarter" idx="11"/>
          </p:nvPr>
        </p:nvSpPr>
        <p:spPr/>
        <p:txBody>
          <a:bodyPr/>
          <a:lstStyle/>
          <a:p>
            <a:r>
              <a:t>
              </a:t>
            </a: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589870FB-149D-4255-9221-CF258F891615}" type="datetime1">
              <a:rPr lang="en-US"/>
              <a:pPr/>
              <a:t>9/13/2021</a:t>
            </a:fld>
            <a:endParaRPr/>
          </a:p>
        </p:txBody>
      </p:sp>
      <p:sp>
        <p:nvSpPr>
          <p:cNvPr id="5" name="Footer Placeholder 4"/>
          <p:cNvSpPr>
            <a:spLocks noGrp="1"/>
          </p:cNvSpPr>
          <p:nvPr>
            <p:ph type="ftr" sz="quarter" idx="11"/>
          </p:nvPr>
        </p:nvSpPr>
        <p:spPr/>
        <p:txBody>
          <a:bodyPr/>
          <a:lstStyle/>
          <a:p>
            <a:r>
              <a:t>
              </a:t>
            </a: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93714E26-7EC0-4FCC-8AD8-71E9EC27DEDB}" type="datetime1">
              <a:rPr lang="en-US"/>
              <a:pPr/>
              <a:t>9/13/2021</a:t>
            </a:fld>
            <a:endParaRPr/>
          </a:p>
        </p:txBody>
      </p:sp>
      <p:sp>
        <p:nvSpPr>
          <p:cNvPr id="5" name="Footer Placeholder 4"/>
          <p:cNvSpPr>
            <a:spLocks noGrp="1"/>
          </p:cNvSpPr>
          <p:nvPr>
            <p:ph type="ftr" sz="quarter" idx="11"/>
          </p:nvPr>
        </p:nvSpPr>
        <p:spPr/>
        <p:txBody>
          <a:bodyPr/>
          <a:lstStyle/>
          <a:p>
            <a:r>
              <a:t>
              </a:t>
            </a: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E75AD331-B61B-42C1-B285-1046175C3B63}" type="datetime1">
              <a:rPr lang="en-US"/>
              <a:pPr/>
              <a:t>9/13/2021</a:t>
            </a:fld>
            <a:endParaRPr/>
          </a:p>
        </p:txBody>
      </p:sp>
      <p:sp>
        <p:nvSpPr>
          <p:cNvPr id="5" name="Footer Placeholder 4"/>
          <p:cNvSpPr>
            <a:spLocks noGrp="1"/>
          </p:cNvSpPr>
          <p:nvPr>
            <p:ph type="ftr" sz="quarter" idx="11"/>
          </p:nvPr>
        </p:nvSpPr>
        <p:spPr/>
        <p:txBody>
          <a:bodyPr/>
          <a:lstStyle/>
          <a:p>
            <a:r>
              <a:t>
              </a:t>
            </a: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fld id="{642DA821-B647-4F8C-84A0-7D19D85CB385}" type="datetime1">
              <a:rPr lang="en-US"/>
              <a:pPr/>
              <a:t>9/13/2021</a:t>
            </a:fld>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t>
              </a:t>
            </a:r>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dirty="0"/>
              <a:t>Click icon to add picture</a:t>
            </a:r>
            <a:endParaRPr dirty="0"/>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dirty="0"/>
              <a:t>Click icon to add picture</a:t>
            </a:r>
            <a:endParaRPr dirty="0"/>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fld id="{B77F108C-2518-4D60-9FAF-6346FD9D7826}" type="datetime1">
              <a:rPr lang="en-US"/>
              <a:pPr/>
              <a:t>9/13/2021</a:t>
            </a:fld>
            <a:endParaRPr/>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r>
              <a:t>
              </a:t>
            </a:r>
          </a:p>
        </p:txBody>
      </p:sp>
      <p:sp>
        <p:nvSpPr>
          <p:cNvPr id="6" name="Slide Number Placeholder 5"/>
          <p:cNvSpPr>
            <a:spLocks noGrp="1"/>
          </p:cNvSpPr>
          <p:nvPr>
            <p:ph type="sldNum" sz="quarter" idx="12"/>
          </p:nvPr>
        </p:nvSpPr>
        <p:spPr>
          <a:xfrm>
            <a:off x="8305800" y="6248774"/>
            <a:ext cx="554038" cy="365125"/>
          </a:xfrm>
        </p:spPr>
        <p:txBody>
          <a:bodyPr/>
          <a:lstStyle/>
          <a:p>
            <a:fld id="{8AF02B71-8991-4516-A01E-F1A9ACD28BDC}" type="slidenum">
              <a:rPr/>
              <a:pPr/>
              <a:t>‹#›</a:t>
            </a:fld>
            <a:endParaRPr/>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DDE52B54-BC1D-466E-98B4-B0082340936C}" type="datetime1">
              <a:rPr lang="en-US"/>
              <a:pPr/>
              <a:t>9/13/2021</a:t>
            </a:fld>
            <a:endParaRPr/>
          </a:p>
        </p:txBody>
      </p:sp>
      <p:sp>
        <p:nvSpPr>
          <p:cNvPr id="6" name="Footer Placeholder 5"/>
          <p:cNvSpPr>
            <a:spLocks noGrp="1"/>
          </p:cNvSpPr>
          <p:nvPr>
            <p:ph type="ftr" sz="quarter" idx="11"/>
          </p:nvPr>
        </p:nvSpPr>
        <p:spPr/>
        <p:txBody>
          <a:bodyPr/>
          <a:lstStyle/>
          <a:p>
            <a:r>
              <a:t>
              </a:t>
            </a: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A1508C9F-E380-43A3-ADC1-0217F1EB7573}" type="datetime1">
              <a:rPr lang="en-US"/>
              <a:pPr/>
              <a:t>9/13/2021</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8AF02B71-8991-4516-A01E-F1A9ACD28BDC}" type="slidenum">
              <a:rPr/>
              <a:pPr/>
              <a:t>‹#›</a:t>
            </a:fld>
            <a:endParaRPr/>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2C868E7-101B-4C6B-9C4C-A85A7CD6FD99}" type="datetime1">
              <a:rPr lang="en-US"/>
              <a:pPr/>
              <a:t>9/13/2021</a:t>
            </a:fld>
            <a:endParaRPr/>
          </a:p>
        </p:txBody>
      </p:sp>
      <p:sp>
        <p:nvSpPr>
          <p:cNvPr id="6" name="Footer Placeholder 5"/>
          <p:cNvSpPr>
            <a:spLocks noGrp="1"/>
          </p:cNvSpPr>
          <p:nvPr>
            <p:ph type="ftr" sz="quarter" idx="11"/>
          </p:nvPr>
        </p:nvSpPr>
        <p:spPr/>
        <p:txBody>
          <a:bodyPr/>
          <a:lstStyle/>
          <a:p>
            <a:r>
              <a:t>
              </a:t>
            </a:r>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8AF02B71-8991-4516-A01E-F1A9ACD28BDC}" type="slidenum">
              <a:rPr/>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B0C83FD2-B255-4F2A-ACF3-B969FC717B42}" type="datetime1">
              <a:rPr lang="en-US"/>
              <a:pPr/>
              <a:t>9/13/2021</a:t>
            </a:fld>
            <a:endParaRPr/>
          </a:p>
        </p:txBody>
      </p:sp>
      <p:sp>
        <p:nvSpPr>
          <p:cNvPr id="6" name="Footer Placeholder 5"/>
          <p:cNvSpPr>
            <a:spLocks noGrp="1"/>
          </p:cNvSpPr>
          <p:nvPr>
            <p:ph type="ftr" sz="quarter" idx="11"/>
          </p:nvPr>
        </p:nvSpPr>
        <p:spPr/>
        <p:txBody>
          <a:bodyPr/>
          <a:lstStyle/>
          <a:p>
            <a:r>
              <a:t>
              </a:t>
            </a: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dirty="0"/>
              <a:t>Click to edit Master title style</a:t>
            </a:r>
            <a:endParaRPr dirty="0"/>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fld id="{7E6C1EDB-CE87-4BA6-95D9-AD3AE9C734F7}" type="datetime1">
              <a:rPr lang="en-US"/>
              <a:pPr/>
              <a:t>9/13/2021</a:t>
            </a:fld>
            <a:endParaRPr/>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r>
              <a:t>
              </a:t>
            </a:r>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8AF02B71-8991-4516-A01E-F1A9ACD28BDC}" type="slidenum">
              <a:rPr/>
              <a:pPr/>
              <a:t>‹#›</a:t>
            </a:fld>
            <a:endParaRPr/>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Lst>
  <p:txStyles>
    <p:titleStyle>
      <a:lvl1pPr algn="l" defTabSz="914400" rtl="0" eaLnBrk="1" latinLnBrk="0" hangingPunct="1">
        <a:spcBef>
          <a:spcPct val="0"/>
        </a:spcBef>
        <a:buNone/>
        <a:defRPr sz="3600" b="0" kern="1200">
          <a:solidFill>
            <a:schemeClr val="accent1"/>
          </a:solidFill>
          <a:latin typeface="Times New Roman"/>
          <a:ea typeface="+mj-ea"/>
          <a:cs typeface="Times New Roman"/>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Times New Roman"/>
          <a:ea typeface="+mn-ea"/>
          <a:cs typeface="Times New Roman"/>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Times New Roman"/>
          <a:ea typeface="+mn-ea"/>
          <a:cs typeface="Times New Roman"/>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Times New Roman"/>
          <a:ea typeface="+mn-ea"/>
          <a:cs typeface="Times New Roman"/>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Times New Roman"/>
          <a:ea typeface="+mn-ea"/>
          <a:cs typeface="Times New Roman"/>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Times New Roman"/>
          <a:ea typeface="+mn-ea"/>
          <a:cs typeface="Times New Roman"/>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13.wmf"/><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oleObject" Target="Macintosh%20HD:Users:kevinmclaughlin:Desktop:COA9e%20PPT+TestBank:COA9e%20Tables:T02-Evolution-Horizontal.doc!OLE_LINK4"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package" Target="../embeddings/Microsoft_Word_Document1.docx"/><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oleObject" Target="Macintosh%20HD:Users:kevinmclaughlin:Desktop:COA9e%20PPT+TestBank:COA9e%20Tables:T02-Evolution-Horizontal.doc!OLE_LINK5" TargetMode="External"/><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oleObject" Target="Macintosh%20HD:Users:kevinmclaughlin:Desktop:COA9e%20PPT+TestBank:COA9e%20Tables:T02-Evolution-Horizontal.doc!OLE_LINK6" TargetMode="Externa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40.xml"/><Relationship Id="rId1" Type="http://schemas.openxmlformats.org/officeDocument/2006/relationships/slideLayout" Target="../slideLayouts/slideLayout18.xml"/><Relationship Id="rId5" Type="http://schemas.openxmlformats.org/officeDocument/2006/relationships/image" Target="../media/image33.png"/><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2.xml"/><Relationship Id="rId1" Type="http://schemas.openxmlformats.org/officeDocument/2006/relationships/slideLayout" Target="../slideLayouts/slideLayout1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36.emf"/></Relationships>
</file>

<file path=ppt/slides/_rels/slide52.x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package" Target="../embeddings/Microsoft_Word_Document2.docx"/><Relationship Id="rId2" Type="http://schemas.openxmlformats.org/officeDocument/2006/relationships/notesSlide" Target="../notesSlides/notesSlide48.xml"/><Relationship Id="rId1" Type="http://schemas.openxmlformats.org/officeDocument/2006/relationships/slideLayout" Target="../slideLayouts/slideLayout20.xml"/><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package" Target="../embeddings/Microsoft_Word_Document3.docx"/><Relationship Id="rId2" Type="http://schemas.openxmlformats.org/officeDocument/2006/relationships/notesSlide" Target="../notesSlides/notesSlide51.xml"/><Relationship Id="rId1" Type="http://schemas.openxmlformats.org/officeDocument/2006/relationships/slideLayout" Target="../slideLayouts/slideLayout16.xml"/><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33400" y="4495800"/>
            <a:ext cx="6191157" cy="833718"/>
          </a:xfrm>
        </p:spPr>
        <p:txBody>
          <a:bodyPr>
            <a:noAutofit/>
          </a:bodyPr>
          <a:lstStyle/>
          <a:p>
            <a:r>
              <a:rPr lang="en-US" sz="5400" dirty="0" err="1">
                <a:effectLst>
                  <a:outerShdw blurRad="38100" dist="38100" dir="2700000" algn="tl">
                    <a:srgbClr val="000000">
                      <a:alpha val="43137"/>
                    </a:srgbClr>
                  </a:outerShdw>
                </a:effectLst>
              </a:rPr>
              <a:t>Chương</a:t>
            </a:r>
            <a:r>
              <a:rPr lang="en-US" sz="5400" dirty="0">
                <a:effectLst>
                  <a:outerShdw blurRad="38100" dist="38100" dir="2700000" algn="tl">
                    <a:srgbClr val="000000">
                      <a:alpha val="43137"/>
                    </a:srgbClr>
                  </a:outerShdw>
                </a:effectLst>
              </a:rPr>
              <a:t> 2</a:t>
            </a:r>
          </a:p>
        </p:txBody>
      </p:sp>
      <p:sp>
        <p:nvSpPr>
          <p:cNvPr id="11" name="Text Placeholder 10"/>
          <p:cNvSpPr>
            <a:spLocks noGrp="1"/>
          </p:cNvSpPr>
          <p:nvPr>
            <p:ph type="body" sz="half" idx="2"/>
          </p:nvPr>
        </p:nvSpPr>
        <p:spPr>
          <a:xfrm>
            <a:off x="304801" y="5486400"/>
            <a:ext cx="8610600" cy="838200"/>
          </a:xfrm>
        </p:spPr>
        <p:txBody>
          <a:bodyPr>
            <a:normAutofit/>
          </a:bodyPr>
          <a:lstStyle/>
          <a:p>
            <a:r>
              <a:rPr lang="en-US" sz="4400" dirty="0" err="1"/>
              <a:t>Lịch</a:t>
            </a:r>
            <a:r>
              <a:rPr lang="en-US" sz="4400" dirty="0"/>
              <a:t> </a:t>
            </a:r>
            <a:r>
              <a:rPr lang="en-US" sz="4400" dirty="0" err="1"/>
              <a:t>sử</a:t>
            </a:r>
            <a:r>
              <a:rPr lang="en-US" sz="4400" dirty="0"/>
              <a:t> </a:t>
            </a:r>
            <a:r>
              <a:rPr lang="en-US" sz="4400" dirty="0" err="1"/>
              <a:t>phát</a:t>
            </a:r>
            <a:r>
              <a:rPr lang="en-US" sz="4400" dirty="0"/>
              <a:t> </a:t>
            </a:r>
            <a:r>
              <a:rPr lang="en-US" sz="4400" dirty="0" err="1"/>
              <a:t>triển</a:t>
            </a:r>
            <a:r>
              <a:rPr lang="en-US" sz="4400" dirty="0"/>
              <a:t> </a:t>
            </a:r>
            <a:r>
              <a:rPr lang="en-US" sz="4400" dirty="0" err="1"/>
              <a:t>của</a:t>
            </a:r>
            <a:r>
              <a:rPr lang="en-US" sz="4400" dirty="0"/>
              <a:t> </a:t>
            </a:r>
            <a:r>
              <a:rPr lang="en-US" sz="4400" dirty="0" err="1"/>
              <a:t>máy</a:t>
            </a:r>
            <a:r>
              <a:rPr lang="en-US" sz="4400" dirty="0"/>
              <a:t> </a:t>
            </a:r>
            <a:r>
              <a:rPr lang="en-US" sz="4400" dirty="0" err="1"/>
              <a:t>tính</a:t>
            </a:r>
            <a:r>
              <a:rPr lang="en-US" sz="4400" dirty="0"/>
              <a:t> </a:t>
            </a:r>
          </a:p>
        </p:txBody>
      </p:sp>
      <p:sp>
        <p:nvSpPr>
          <p:cNvPr id="5" name="TextBox 4"/>
          <p:cNvSpPr txBox="1"/>
          <p:nvPr/>
        </p:nvSpPr>
        <p:spPr>
          <a:xfrm>
            <a:off x="5486400" y="1371600"/>
            <a:ext cx="2286000" cy="1938992"/>
          </a:xfrm>
          <a:prstGeom prst="rect">
            <a:avLst/>
          </a:prstGeom>
          <a:solidFill>
            <a:schemeClr val="accent3"/>
          </a:solidFill>
        </p:spPr>
        <p:txBody>
          <a:bodyPr wrap="square" rtlCol="0">
            <a:spAutoFit/>
          </a:bodyPr>
          <a:lstStyle/>
          <a:p>
            <a:endParaRPr lang="en-US" dirty="0"/>
          </a:p>
          <a:p>
            <a:endParaRPr lang="en-US" dirty="0"/>
          </a:p>
          <a:p>
            <a:endParaRPr lang="en-US" dirty="0"/>
          </a:p>
          <a:p>
            <a:endParaRPr lang="en-US" dirty="0"/>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lumMod val="10000"/>
            <a:lumOff val="9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3568" y="116632"/>
            <a:ext cx="8280920" cy="1368152"/>
          </a:xfrm>
        </p:spPr>
        <p:txBody>
          <a:bodyPr vert="horz"/>
          <a:lstStyle/>
          <a:p>
            <a:r>
              <a:rPr lang="en-GB" sz="4400" b="1"/>
              <a:t>IAS computer (tiếp)</a:t>
            </a:r>
            <a:br>
              <a:rPr lang="en-US" sz="4400" kern="2200">
                <a:solidFill>
                  <a:schemeClr val="accent3"/>
                </a:solidFill>
              </a:rPr>
            </a:br>
            <a:r>
              <a:rPr lang="en-US" sz="4000" kern="2200">
                <a:solidFill>
                  <a:schemeClr val="accent3"/>
                </a:solidFill>
              </a:rPr>
              <a:t>Các </a:t>
            </a:r>
            <a:r>
              <a:rPr lang="en-US" sz="4000" kern="2200" dirty="0" err="1">
                <a:solidFill>
                  <a:schemeClr val="accent3"/>
                </a:solidFill>
              </a:rPr>
              <a:t>loại</a:t>
            </a:r>
            <a:r>
              <a:rPr lang="en-US" sz="4000" kern="2200" dirty="0">
                <a:solidFill>
                  <a:schemeClr val="accent3"/>
                </a:solidFill>
              </a:rPr>
              <a:t> </a:t>
            </a:r>
            <a:r>
              <a:rPr lang="en-US" sz="4000" kern="2200" dirty="0" err="1">
                <a:solidFill>
                  <a:schemeClr val="accent3"/>
                </a:solidFill>
              </a:rPr>
              <a:t>thanh</a:t>
            </a:r>
            <a:r>
              <a:rPr lang="en-US" sz="4000" kern="2200" dirty="0">
                <a:solidFill>
                  <a:schemeClr val="accent3"/>
                </a:solidFill>
              </a:rPr>
              <a:t> </a:t>
            </a:r>
            <a:r>
              <a:rPr lang="en-US" sz="4000" kern="2200" dirty="0" err="1">
                <a:solidFill>
                  <a:schemeClr val="accent3"/>
                </a:solidFill>
              </a:rPr>
              <a:t>ghi</a:t>
            </a:r>
            <a:endParaRPr lang="en-US" sz="4000" kern="2200" dirty="0">
              <a:solidFill>
                <a:schemeClr val="accent3"/>
              </a:solidFill>
            </a:endParaRP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361720120"/>
              </p:ext>
            </p:extLst>
          </p:nvPr>
        </p:nvGraphicFramePr>
        <p:xfrm>
          <a:off x="467544" y="1556792"/>
          <a:ext cx="7467600"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10000"/>
            <a:lumOff val="90000"/>
          </a:schemeClr>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5867400" y="2590800"/>
            <a:ext cx="3276600" cy="1524000"/>
          </a:xfrm>
        </p:spPr>
        <p:txBody>
          <a:bodyPr/>
          <a:lstStyle/>
          <a:p>
            <a:pPr algn="ctr"/>
            <a:r>
              <a:rPr lang="en-US" dirty="0" err="1">
                <a:solidFill>
                  <a:schemeClr val="tx2"/>
                </a:solidFill>
                <a:effectLst>
                  <a:outerShdw blurRad="38100" dist="38100" dir="2700000" algn="tl">
                    <a:srgbClr val="000000">
                      <a:alpha val="43137"/>
                    </a:srgbClr>
                  </a:outerShdw>
                </a:effectLst>
              </a:rPr>
              <a:t>Hoạt</a:t>
            </a:r>
            <a:r>
              <a:rPr lang="en-US" dirty="0">
                <a:solidFill>
                  <a:schemeClr val="tx2"/>
                </a:solidFill>
                <a:effectLst>
                  <a:outerShdw blurRad="38100" dist="38100" dir="2700000" algn="tl">
                    <a:srgbClr val="000000">
                      <a:alpha val="43137"/>
                    </a:srgbClr>
                  </a:outerShdw>
                </a:effectLst>
              </a:rPr>
              <a:t> </a:t>
            </a:r>
            <a:r>
              <a:rPr lang="en-US" dirty="0" err="1">
                <a:solidFill>
                  <a:schemeClr val="tx2"/>
                </a:solidFill>
                <a:effectLst>
                  <a:outerShdw blurRad="38100" dist="38100" dir="2700000" algn="tl">
                    <a:srgbClr val="000000">
                      <a:alpha val="43137"/>
                    </a:srgbClr>
                  </a:outerShdw>
                </a:effectLst>
              </a:rPr>
              <a:t>động</a:t>
            </a:r>
            <a:br>
              <a:rPr lang="en-US" dirty="0">
                <a:solidFill>
                  <a:schemeClr val="tx2"/>
                </a:solidFill>
                <a:effectLst>
                  <a:outerShdw blurRad="38100" dist="38100" dir="2700000" algn="tl">
                    <a:srgbClr val="000000">
                      <a:alpha val="43137"/>
                    </a:srgbClr>
                  </a:outerShdw>
                </a:effectLst>
              </a:rPr>
            </a:br>
            <a:r>
              <a:rPr lang="en-US" dirty="0">
                <a:solidFill>
                  <a:schemeClr val="tx2"/>
                </a:solidFill>
                <a:effectLst>
                  <a:outerShdw blurRad="38100" dist="38100" dir="2700000" algn="tl">
                    <a:srgbClr val="000000">
                      <a:alpha val="43137"/>
                    </a:srgbClr>
                  </a:outerShdw>
                </a:effectLst>
              </a:rPr>
              <a:t>IAS</a:t>
            </a:r>
            <a:br>
              <a:rPr lang="en-US" dirty="0">
                <a:solidFill>
                  <a:schemeClr val="tx2"/>
                </a:solidFill>
                <a:effectLst>
                  <a:outerShdw blurRad="38100" dist="38100" dir="2700000" algn="tl">
                    <a:srgbClr val="000000">
                      <a:alpha val="43137"/>
                    </a:srgbClr>
                  </a:outerShdw>
                </a:effectLst>
              </a:rPr>
            </a:br>
            <a:endParaRPr lang="en-US" dirty="0">
              <a:solidFill>
                <a:schemeClr val="tx2"/>
              </a:solidFill>
              <a:effectLst>
                <a:outerShdw blurRad="38100" dist="38100" dir="2700000" algn="tl">
                  <a:srgbClr val="000000">
                    <a:alpha val="43137"/>
                  </a:srgbClr>
                </a:outerShdw>
              </a:effectLst>
            </a:endParaRPr>
          </a:p>
        </p:txBody>
      </p:sp>
      <p:sp useBgFill="1">
        <p:nvSpPr>
          <p:cNvPr id="5" name="TextBox 4"/>
          <p:cNvSpPr txBox="1"/>
          <p:nvPr/>
        </p:nvSpPr>
        <p:spPr>
          <a:xfrm>
            <a:off x="0" y="0"/>
            <a:ext cx="609600" cy="685800"/>
          </a:xfrm>
          <a:prstGeom prst="rect">
            <a:avLst/>
          </a:prstGeom>
        </p:spPr>
        <p:txBody>
          <a:bodyPr wrap="square" rtlCol="0">
            <a:spAutoFit/>
          </a:bodyPr>
          <a:lstStyle/>
          <a:p>
            <a:endParaRPr lang="en-US" dirty="0"/>
          </a:p>
        </p:txBody>
      </p:sp>
      <p:pic>
        <p:nvPicPr>
          <p:cNvPr id="2" name="Picture 1"/>
          <p:cNvPicPr>
            <a:picLocks noChangeAspect="1"/>
          </p:cNvPicPr>
          <p:nvPr/>
        </p:nvPicPr>
        <p:blipFill>
          <a:blip r:embed="rId3"/>
          <a:stretch>
            <a:fillRect/>
          </a:stretch>
        </p:blipFill>
        <p:spPr>
          <a:xfrm>
            <a:off x="323528" y="131653"/>
            <a:ext cx="5976664" cy="6696077"/>
          </a:xfrm>
          <a:prstGeom prst="rect">
            <a:avLst/>
          </a:prstGeom>
        </p:spPr>
      </p:pic>
    </p:spTree>
  </p:cSld>
  <p:clrMapOvr>
    <a:masterClrMapping/>
  </p:clrMapOvr>
  <p:transition spd="med">
    <p:wipe dir="d"/>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10000"/>
            <a:lumOff val="9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72200" y="3505200"/>
            <a:ext cx="2971800" cy="3352800"/>
          </a:xfrm>
        </p:spPr>
        <p:txBody>
          <a:bodyPr>
            <a:normAutofit/>
          </a:bodyPr>
          <a:lstStyle/>
          <a:p>
            <a:pPr algn="ctr"/>
            <a:r>
              <a:rPr lang="en-US" dirty="0" err="1">
                <a:effectLst>
                  <a:outerShdw blurRad="38100" dist="38100" dir="2700000" algn="tl">
                    <a:srgbClr val="000000">
                      <a:alpha val="43137"/>
                    </a:srgbClr>
                  </a:outerShdw>
                </a:effectLst>
              </a:rPr>
              <a:t>Tập</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lệnh</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trong</a:t>
            </a:r>
            <a:br>
              <a:rPr lang="en-US" dirty="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IAS</a:t>
            </a:r>
          </a:p>
        </p:txBody>
      </p:sp>
      <p:sp>
        <p:nvSpPr>
          <p:cNvPr id="55" name="TextBox 54"/>
          <p:cNvSpPr txBox="1"/>
          <p:nvPr/>
        </p:nvSpPr>
        <p:spPr>
          <a:xfrm>
            <a:off x="6400800" y="2362200"/>
            <a:ext cx="2362200" cy="646331"/>
          </a:xfrm>
          <a:prstGeom prst="rect">
            <a:avLst/>
          </a:prstGeom>
          <a:blipFill rotWithShape="1">
            <a:blip r:embed="rId3"/>
            <a:tile tx="0" ty="0" sx="100000" sy="100000" flip="none" algn="tl"/>
          </a:blipFill>
        </p:spPr>
        <p:txBody>
          <a:bodyPr wrap="square" rtlCol="0">
            <a:spAutoFit/>
          </a:bodyPr>
          <a:lstStyle/>
          <a:p>
            <a:pPr algn="ctr"/>
            <a:r>
              <a:rPr lang="en-US" sz="3600">
                <a:solidFill>
                  <a:schemeClr val="accent1"/>
                </a:solidFill>
                <a:effectLst>
                  <a:outerShdw blurRad="38100" dist="38100" dir="2700000" algn="tl">
                    <a:srgbClr val="000000">
                      <a:alpha val="43137"/>
                    </a:srgbClr>
                  </a:outerShdw>
                </a:effectLst>
                <a:latin typeface="+mj-lt"/>
                <a:ea typeface="+mj-ea"/>
                <a:cs typeface="+mj-cs"/>
              </a:rPr>
              <a:t>Bảng 2.1</a:t>
            </a:r>
            <a:endParaRPr lang="en-US" sz="3600" dirty="0">
              <a:solidFill>
                <a:schemeClr val="accent1"/>
              </a:solidFill>
              <a:effectLst>
                <a:outerShdw blurRad="38100" dist="38100" dir="2700000" algn="tl">
                  <a:srgbClr val="000000">
                    <a:alpha val="43137"/>
                  </a:srgbClr>
                </a:outerShdw>
              </a:effectLst>
              <a:latin typeface="+mj-lt"/>
              <a:ea typeface="+mj-ea"/>
              <a:cs typeface="+mj-cs"/>
            </a:endParaRPr>
          </a:p>
        </p:txBody>
      </p:sp>
      <p:sp>
        <p:nvSpPr>
          <p:cNvPr id="56" name="TextBox 55"/>
          <p:cNvSpPr txBox="1"/>
          <p:nvPr/>
        </p:nvSpPr>
        <p:spPr>
          <a:xfrm>
            <a:off x="0" y="6858000"/>
            <a:ext cx="9144000" cy="381000"/>
          </a:xfrm>
          <a:prstGeom prst="rect">
            <a:avLst/>
          </a:prstGeom>
          <a:solidFill>
            <a:schemeClr val="bg1">
              <a:lumMod val="65000"/>
            </a:schemeClr>
          </a:solidFill>
        </p:spPr>
        <p:txBody>
          <a:bodyPr wrap="square" rtlCol="0">
            <a:spAutoFit/>
          </a:bodyPr>
          <a:lstStyle/>
          <a:p>
            <a:endParaRPr lang="en-US" dirty="0"/>
          </a:p>
        </p:txBody>
      </p:sp>
      <p:sp>
        <p:nvSpPr>
          <p:cNvPr id="6" name="TextBox 5"/>
          <p:cNvSpPr txBox="1"/>
          <p:nvPr/>
        </p:nvSpPr>
        <p:spPr>
          <a:xfrm>
            <a:off x="533400" y="6550223"/>
            <a:ext cx="4876800" cy="307777"/>
          </a:xfrm>
          <a:prstGeom prst="rect">
            <a:avLst/>
          </a:prstGeom>
          <a:noFill/>
        </p:spPr>
        <p:txBody>
          <a:bodyPr wrap="square" rtlCol="0">
            <a:spAutoFit/>
          </a:bodyPr>
          <a:lstStyle/>
          <a:p>
            <a:pPr algn="ctr"/>
            <a:r>
              <a:rPr lang="en-US" sz="1400" dirty="0">
                <a:latin typeface="+mn-lt"/>
              </a:rPr>
              <a:t>Table 2.1 The IAS Instruction Set</a:t>
            </a:r>
          </a:p>
        </p:txBody>
      </p:sp>
      <p:pic>
        <p:nvPicPr>
          <p:cNvPr id="3" name="Picture 2"/>
          <p:cNvPicPr>
            <a:picLocks noChangeAspect="1"/>
          </p:cNvPicPr>
          <p:nvPr/>
        </p:nvPicPr>
        <p:blipFill>
          <a:blip r:embed="rId4"/>
          <a:stretch>
            <a:fillRect/>
          </a:stretch>
        </p:blipFill>
        <p:spPr>
          <a:xfrm>
            <a:off x="154875" y="785812"/>
            <a:ext cx="6048375" cy="467677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10000"/>
            <a:lumOff val="9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72200" y="3505200"/>
            <a:ext cx="2971800" cy="3352800"/>
          </a:xfrm>
        </p:spPr>
        <p:txBody>
          <a:bodyPr>
            <a:normAutofit/>
          </a:bodyPr>
          <a:lstStyle/>
          <a:p>
            <a:pPr algn="ctr"/>
            <a:r>
              <a:rPr lang="en-US" dirty="0" err="1">
                <a:effectLst>
                  <a:outerShdw blurRad="38100" dist="38100" dir="2700000" algn="tl">
                    <a:srgbClr val="000000">
                      <a:alpha val="43137"/>
                    </a:srgbClr>
                  </a:outerShdw>
                </a:effectLst>
              </a:rPr>
              <a:t>Tập</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lệnh</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trong</a:t>
            </a:r>
            <a:br>
              <a:rPr lang="en-US">
                <a:effectLst>
                  <a:outerShdw blurRad="38100" dist="38100" dir="2700000" algn="tl">
                    <a:srgbClr val="000000">
                      <a:alpha val="43137"/>
                    </a:srgbClr>
                  </a:outerShdw>
                </a:effectLst>
              </a:rPr>
            </a:br>
            <a:r>
              <a:rPr lang="en-US">
                <a:effectLst>
                  <a:outerShdw blurRad="38100" dist="38100" dir="2700000" algn="tl">
                    <a:srgbClr val="000000">
                      <a:alpha val="43137"/>
                    </a:srgbClr>
                  </a:outerShdw>
                </a:effectLst>
              </a:rPr>
              <a:t>IAS (tiếp)</a:t>
            </a:r>
            <a:endParaRPr lang="en-US" dirty="0">
              <a:effectLst>
                <a:outerShdw blurRad="38100" dist="38100" dir="2700000" algn="tl">
                  <a:srgbClr val="000000">
                    <a:alpha val="43137"/>
                  </a:srgbClr>
                </a:outerShdw>
              </a:effectLst>
            </a:endParaRPr>
          </a:p>
        </p:txBody>
      </p:sp>
      <p:sp>
        <p:nvSpPr>
          <p:cNvPr id="55" name="TextBox 54"/>
          <p:cNvSpPr txBox="1"/>
          <p:nvPr/>
        </p:nvSpPr>
        <p:spPr>
          <a:xfrm>
            <a:off x="6400800" y="2362200"/>
            <a:ext cx="2362200" cy="646331"/>
          </a:xfrm>
          <a:prstGeom prst="rect">
            <a:avLst/>
          </a:prstGeom>
          <a:blipFill rotWithShape="1">
            <a:blip r:embed="rId3"/>
            <a:tile tx="0" ty="0" sx="100000" sy="100000" flip="none" algn="tl"/>
          </a:blipFill>
        </p:spPr>
        <p:txBody>
          <a:bodyPr wrap="square" rtlCol="0">
            <a:spAutoFit/>
          </a:bodyPr>
          <a:lstStyle/>
          <a:p>
            <a:pPr algn="ctr"/>
            <a:r>
              <a:rPr lang="en-US" sz="3600">
                <a:solidFill>
                  <a:schemeClr val="accent1"/>
                </a:solidFill>
                <a:effectLst>
                  <a:outerShdw blurRad="38100" dist="38100" dir="2700000" algn="tl">
                    <a:srgbClr val="000000">
                      <a:alpha val="43137"/>
                    </a:srgbClr>
                  </a:outerShdw>
                </a:effectLst>
                <a:latin typeface="+mj-lt"/>
                <a:ea typeface="+mj-ea"/>
                <a:cs typeface="+mj-cs"/>
              </a:rPr>
              <a:t>Bảng 2.1</a:t>
            </a:r>
            <a:endParaRPr lang="en-US" sz="3600" dirty="0">
              <a:solidFill>
                <a:schemeClr val="accent1"/>
              </a:solidFill>
              <a:effectLst>
                <a:outerShdw blurRad="38100" dist="38100" dir="2700000" algn="tl">
                  <a:srgbClr val="000000">
                    <a:alpha val="43137"/>
                  </a:srgbClr>
                </a:outerShdw>
              </a:effectLst>
              <a:latin typeface="+mj-lt"/>
              <a:ea typeface="+mj-ea"/>
              <a:cs typeface="+mj-cs"/>
            </a:endParaRPr>
          </a:p>
        </p:txBody>
      </p:sp>
      <p:sp>
        <p:nvSpPr>
          <p:cNvPr id="56" name="TextBox 55"/>
          <p:cNvSpPr txBox="1"/>
          <p:nvPr/>
        </p:nvSpPr>
        <p:spPr>
          <a:xfrm>
            <a:off x="0" y="6858000"/>
            <a:ext cx="9144000" cy="381000"/>
          </a:xfrm>
          <a:prstGeom prst="rect">
            <a:avLst/>
          </a:prstGeom>
          <a:solidFill>
            <a:schemeClr val="bg1">
              <a:lumMod val="65000"/>
            </a:schemeClr>
          </a:solidFill>
        </p:spPr>
        <p:txBody>
          <a:bodyPr wrap="square" rtlCol="0">
            <a:spAutoFit/>
          </a:bodyPr>
          <a:lstStyle/>
          <a:p>
            <a:endParaRPr lang="en-US" dirty="0"/>
          </a:p>
        </p:txBody>
      </p:sp>
      <p:sp>
        <p:nvSpPr>
          <p:cNvPr id="6" name="TextBox 5"/>
          <p:cNvSpPr txBox="1"/>
          <p:nvPr/>
        </p:nvSpPr>
        <p:spPr>
          <a:xfrm>
            <a:off x="533400" y="6550223"/>
            <a:ext cx="4876800" cy="307777"/>
          </a:xfrm>
          <a:prstGeom prst="rect">
            <a:avLst/>
          </a:prstGeom>
          <a:noFill/>
        </p:spPr>
        <p:txBody>
          <a:bodyPr wrap="square" rtlCol="0">
            <a:spAutoFit/>
          </a:bodyPr>
          <a:lstStyle/>
          <a:p>
            <a:pPr algn="ctr"/>
            <a:r>
              <a:rPr lang="en-US" sz="1400" dirty="0">
                <a:latin typeface="+mn-lt"/>
              </a:rPr>
              <a:t>Table 2.1 The IAS Instruction Set</a:t>
            </a:r>
          </a:p>
        </p:txBody>
      </p:sp>
      <p:pic>
        <p:nvPicPr>
          <p:cNvPr id="4" name="Picture 3"/>
          <p:cNvPicPr>
            <a:picLocks noChangeAspect="1"/>
          </p:cNvPicPr>
          <p:nvPr/>
        </p:nvPicPr>
        <p:blipFill>
          <a:blip r:embed="rId4"/>
          <a:stretch>
            <a:fillRect/>
          </a:stretch>
        </p:blipFill>
        <p:spPr>
          <a:xfrm>
            <a:off x="114300" y="1292073"/>
            <a:ext cx="6057900" cy="3981450"/>
          </a:xfrm>
          <a:prstGeom prst="rect">
            <a:avLst/>
          </a:prstGeom>
        </p:spPr>
      </p:pic>
    </p:spTree>
    <p:extLst>
      <p:ext uri="{BB962C8B-B14F-4D97-AF65-F5344CB8AC3E}">
        <p14:creationId xmlns:p14="http://schemas.microsoft.com/office/powerpoint/2010/main" val="225773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026"/>
          <p:cNvSpPr>
            <a:spLocks noGrp="1" noChangeArrowheads="1"/>
          </p:cNvSpPr>
          <p:nvPr>
            <p:ph type="title"/>
          </p:nvPr>
        </p:nvSpPr>
        <p:spPr/>
        <p:txBody>
          <a:bodyPr/>
          <a:lstStyle/>
          <a:p>
            <a:r>
              <a:rPr lang="en-US">
                <a:effectLst>
                  <a:outerShdw blurRad="38100" dist="38100" dir="2700000" algn="tl">
                    <a:srgbClr val="000000">
                      <a:alpha val="43137"/>
                    </a:srgbClr>
                  </a:outerShdw>
                </a:effectLst>
              </a:rPr>
              <a:t>3. Máy </a:t>
            </a:r>
            <a:r>
              <a:rPr lang="en-US" dirty="0" err="1">
                <a:effectLst>
                  <a:outerShdw blurRad="38100" dist="38100" dir="2700000" algn="tl">
                    <a:srgbClr val="000000">
                      <a:alpha val="43137"/>
                    </a:srgbClr>
                  </a:outerShdw>
                </a:effectLst>
              </a:rPr>
              <a:t>tính</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thương</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mại</a:t>
            </a:r>
            <a:endParaRPr lang="en-US" dirty="0">
              <a:effectLst>
                <a:outerShdw blurRad="38100" dist="38100" dir="2700000" algn="tl">
                  <a:srgbClr val="000000">
                    <a:alpha val="43137"/>
                  </a:srgbClr>
                </a:outerShdw>
              </a:effectLst>
            </a:endParaRPr>
          </a:p>
        </p:txBody>
      </p:sp>
      <p:sp>
        <p:nvSpPr>
          <p:cNvPr id="44035" name="Rectangle 1027"/>
          <p:cNvSpPr>
            <a:spLocks noGrp="1" noChangeArrowheads="1"/>
          </p:cNvSpPr>
          <p:nvPr>
            <p:ph idx="1"/>
          </p:nvPr>
        </p:nvSpPr>
        <p:spPr/>
        <p:txBody>
          <a:bodyPr>
            <a:normAutofit/>
          </a:bodyPr>
          <a:lstStyle/>
          <a:p>
            <a:r>
              <a:rPr lang="en-US" dirty="0"/>
              <a:t>1947 – Eckert and </a:t>
            </a:r>
            <a:r>
              <a:rPr lang="en-US" dirty="0" err="1"/>
              <a:t>Mauchly</a:t>
            </a:r>
            <a:r>
              <a:rPr lang="en-US" dirty="0"/>
              <a:t> </a:t>
            </a:r>
            <a:r>
              <a:rPr lang="en-US" dirty="0" err="1"/>
              <a:t>thành</a:t>
            </a:r>
            <a:r>
              <a:rPr lang="en-US" dirty="0"/>
              <a:t> </a:t>
            </a:r>
            <a:r>
              <a:rPr lang="en-US" dirty="0" err="1"/>
              <a:t>lập</a:t>
            </a:r>
            <a:r>
              <a:rPr lang="en-US" dirty="0"/>
              <a:t> </a:t>
            </a:r>
            <a:r>
              <a:rPr lang="en-US" dirty="0" err="1"/>
              <a:t>Công</a:t>
            </a:r>
            <a:r>
              <a:rPr lang="en-US" dirty="0"/>
              <a:t> </a:t>
            </a:r>
            <a:r>
              <a:rPr lang="en-US" dirty="0" err="1"/>
              <a:t>ty</a:t>
            </a:r>
            <a:r>
              <a:rPr lang="en-US" dirty="0"/>
              <a:t> </a:t>
            </a:r>
            <a:r>
              <a:rPr lang="en-US" dirty="0" err="1"/>
              <a:t>máy</a:t>
            </a:r>
            <a:r>
              <a:rPr lang="en-US" dirty="0"/>
              <a:t> </a:t>
            </a:r>
            <a:r>
              <a:rPr lang="en-US" dirty="0" err="1"/>
              <a:t>tính</a:t>
            </a:r>
            <a:r>
              <a:rPr lang="en-US" dirty="0"/>
              <a:t> Eckert-</a:t>
            </a:r>
            <a:r>
              <a:rPr lang="en-US" dirty="0" err="1"/>
              <a:t>Mauchly</a:t>
            </a:r>
            <a:r>
              <a:rPr lang="en-US" dirty="0"/>
              <a:t>  </a:t>
            </a:r>
            <a:r>
              <a:rPr lang="en-US" dirty="0" err="1"/>
              <a:t>để</a:t>
            </a:r>
            <a:r>
              <a:rPr lang="en-US" dirty="0"/>
              <a:t> </a:t>
            </a:r>
            <a:r>
              <a:rPr lang="en-US" dirty="0" err="1"/>
              <a:t>sản</a:t>
            </a:r>
            <a:r>
              <a:rPr lang="en-US" dirty="0"/>
              <a:t> </a:t>
            </a:r>
            <a:r>
              <a:rPr lang="en-US" dirty="0" err="1"/>
              <a:t>xuất</a:t>
            </a:r>
            <a:r>
              <a:rPr lang="en-US" dirty="0"/>
              <a:t> </a:t>
            </a:r>
            <a:r>
              <a:rPr lang="en-US" dirty="0" err="1"/>
              <a:t>máy</a:t>
            </a:r>
            <a:r>
              <a:rPr lang="en-US" dirty="0"/>
              <a:t> </a:t>
            </a:r>
            <a:r>
              <a:rPr lang="en-US" dirty="0" err="1"/>
              <a:t>tính</a:t>
            </a:r>
            <a:r>
              <a:rPr lang="en-US" dirty="0"/>
              <a:t> </a:t>
            </a:r>
            <a:r>
              <a:rPr lang="en-US" dirty="0" err="1"/>
              <a:t>thương</a:t>
            </a:r>
            <a:r>
              <a:rPr lang="en-US" dirty="0"/>
              <a:t> </a:t>
            </a:r>
            <a:r>
              <a:rPr lang="en-US" dirty="0" err="1"/>
              <a:t>mại</a:t>
            </a:r>
            <a:endParaRPr lang="en-US" dirty="0"/>
          </a:p>
          <a:p>
            <a:r>
              <a:rPr lang="en-US" dirty="0"/>
              <a:t>UNIVAC I (Universal Automatic Computer)</a:t>
            </a:r>
          </a:p>
          <a:p>
            <a:pPr lvl="1"/>
            <a:r>
              <a:rPr lang="en-US" dirty="0" err="1"/>
              <a:t>Là</a:t>
            </a:r>
            <a:r>
              <a:rPr lang="en-US" dirty="0"/>
              <a:t> </a:t>
            </a:r>
            <a:r>
              <a:rPr lang="en-US" dirty="0" err="1"/>
              <a:t>máy</a:t>
            </a:r>
            <a:r>
              <a:rPr lang="en-US" dirty="0"/>
              <a:t> </a:t>
            </a:r>
            <a:r>
              <a:rPr lang="en-US" dirty="0" err="1"/>
              <a:t>tính</a:t>
            </a:r>
            <a:r>
              <a:rPr lang="en-US" dirty="0"/>
              <a:t> </a:t>
            </a:r>
            <a:r>
              <a:rPr lang="en-US" dirty="0" err="1"/>
              <a:t>thương</a:t>
            </a:r>
            <a:r>
              <a:rPr lang="en-US" dirty="0"/>
              <a:t> </a:t>
            </a:r>
            <a:r>
              <a:rPr lang="en-US" dirty="0" err="1"/>
              <a:t>mại</a:t>
            </a:r>
            <a:r>
              <a:rPr lang="en-US" dirty="0"/>
              <a:t> </a:t>
            </a:r>
            <a:r>
              <a:rPr lang="en-US" dirty="0" err="1"/>
              <a:t>thành</a:t>
            </a:r>
            <a:r>
              <a:rPr lang="en-US" dirty="0"/>
              <a:t> </a:t>
            </a:r>
            <a:r>
              <a:rPr lang="en-US" dirty="0" err="1"/>
              <a:t>công</a:t>
            </a:r>
            <a:r>
              <a:rPr lang="en-US" dirty="0"/>
              <a:t> </a:t>
            </a:r>
            <a:r>
              <a:rPr lang="en-US" dirty="0" err="1"/>
              <a:t>đầu</a:t>
            </a:r>
            <a:r>
              <a:rPr lang="en-US" dirty="0"/>
              <a:t> </a:t>
            </a:r>
            <a:r>
              <a:rPr lang="en-US" dirty="0" err="1"/>
              <a:t>tiên</a:t>
            </a:r>
            <a:endParaRPr lang="en-US" dirty="0"/>
          </a:p>
          <a:p>
            <a:pPr lvl="1"/>
            <a:r>
              <a:rPr lang="en-US" dirty="0" err="1"/>
              <a:t>Được</a:t>
            </a:r>
            <a:r>
              <a:rPr lang="en-US" dirty="0"/>
              <a:t> </a:t>
            </a:r>
            <a:r>
              <a:rPr lang="en-US" dirty="0" err="1"/>
              <a:t>dùng</a:t>
            </a:r>
            <a:r>
              <a:rPr lang="en-US" dirty="0"/>
              <a:t> </a:t>
            </a:r>
            <a:r>
              <a:rPr lang="en-US" dirty="0" err="1"/>
              <a:t>cho</a:t>
            </a:r>
            <a:r>
              <a:rPr lang="en-US" dirty="0"/>
              <a:t> </a:t>
            </a:r>
            <a:r>
              <a:rPr lang="en-US" dirty="0" err="1"/>
              <a:t>cả</a:t>
            </a:r>
            <a:r>
              <a:rPr lang="en-US" dirty="0"/>
              <a:t> </a:t>
            </a:r>
            <a:r>
              <a:rPr lang="en-US" dirty="0" err="1"/>
              <a:t>các</a:t>
            </a:r>
            <a:r>
              <a:rPr lang="en-US" dirty="0"/>
              <a:t> </a:t>
            </a:r>
            <a:r>
              <a:rPr lang="en-US" dirty="0" err="1"/>
              <a:t>ứng</a:t>
            </a:r>
            <a:r>
              <a:rPr lang="en-US" dirty="0"/>
              <a:t> </a:t>
            </a:r>
            <a:r>
              <a:rPr lang="en-US" dirty="0" err="1"/>
              <a:t>dụng</a:t>
            </a:r>
            <a:r>
              <a:rPr lang="en-US" dirty="0"/>
              <a:t> </a:t>
            </a:r>
            <a:r>
              <a:rPr lang="en-US" dirty="0" err="1"/>
              <a:t>khoa</a:t>
            </a:r>
            <a:r>
              <a:rPr lang="en-US" dirty="0"/>
              <a:t> </a:t>
            </a:r>
            <a:r>
              <a:rPr lang="en-US" dirty="0" err="1"/>
              <a:t>học</a:t>
            </a:r>
            <a:r>
              <a:rPr lang="en-US" dirty="0"/>
              <a:t> </a:t>
            </a:r>
            <a:r>
              <a:rPr lang="en-US" dirty="0" err="1"/>
              <a:t>và</a:t>
            </a:r>
            <a:r>
              <a:rPr lang="en-US" dirty="0"/>
              <a:t> </a:t>
            </a:r>
            <a:r>
              <a:rPr lang="en-US" dirty="0" err="1"/>
              <a:t>thương</a:t>
            </a:r>
            <a:r>
              <a:rPr lang="en-US" dirty="0"/>
              <a:t> </a:t>
            </a:r>
            <a:r>
              <a:rPr lang="en-US" dirty="0" err="1"/>
              <a:t>mại</a:t>
            </a:r>
            <a:endParaRPr lang="en-US" dirty="0"/>
          </a:p>
          <a:p>
            <a:pPr lvl="1"/>
            <a:r>
              <a:rPr lang="en-US" dirty="0" err="1"/>
              <a:t>Uỷ</a:t>
            </a:r>
            <a:r>
              <a:rPr lang="en-US" dirty="0"/>
              <a:t> </a:t>
            </a:r>
            <a:r>
              <a:rPr lang="en-US" dirty="0" err="1"/>
              <a:t>quyền</a:t>
            </a:r>
            <a:r>
              <a:rPr lang="en-US" dirty="0"/>
              <a:t> </a:t>
            </a:r>
            <a:r>
              <a:rPr lang="en-US" dirty="0" err="1"/>
              <a:t>bởi</a:t>
            </a:r>
            <a:r>
              <a:rPr lang="en-US" dirty="0"/>
              <a:t> </a:t>
            </a:r>
            <a:r>
              <a:rPr lang="en-US" dirty="0" err="1"/>
              <a:t>Cục</a:t>
            </a:r>
            <a:r>
              <a:rPr lang="en-US" dirty="0"/>
              <a:t> </a:t>
            </a:r>
            <a:r>
              <a:rPr lang="en-US" dirty="0" err="1"/>
              <a:t>điều</a:t>
            </a:r>
            <a:r>
              <a:rPr lang="en-US" dirty="0"/>
              <a:t> </a:t>
            </a:r>
            <a:r>
              <a:rPr lang="en-US" dirty="0" err="1"/>
              <a:t>tra</a:t>
            </a:r>
            <a:r>
              <a:rPr lang="en-US" dirty="0"/>
              <a:t> </a:t>
            </a:r>
            <a:r>
              <a:rPr lang="en-US" dirty="0" err="1"/>
              <a:t>dân</a:t>
            </a:r>
            <a:r>
              <a:rPr lang="en-US" dirty="0"/>
              <a:t> </a:t>
            </a:r>
            <a:r>
              <a:rPr lang="en-US" dirty="0" err="1"/>
              <a:t>số</a:t>
            </a:r>
            <a:r>
              <a:rPr lang="en-US" dirty="0"/>
              <a:t> </a:t>
            </a:r>
            <a:r>
              <a:rPr lang="en-US" dirty="0" err="1"/>
              <a:t>Mỹ</a:t>
            </a:r>
            <a:r>
              <a:rPr lang="en-US" dirty="0"/>
              <a:t> </a:t>
            </a:r>
            <a:r>
              <a:rPr lang="en-US" dirty="0" err="1"/>
              <a:t>để</a:t>
            </a:r>
            <a:r>
              <a:rPr lang="en-US" dirty="0"/>
              <a:t> </a:t>
            </a:r>
            <a:r>
              <a:rPr lang="en-US" dirty="0" err="1"/>
              <a:t>tính</a:t>
            </a:r>
            <a:r>
              <a:rPr lang="en-US" dirty="0"/>
              <a:t> </a:t>
            </a:r>
            <a:r>
              <a:rPr lang="en-US" dirty="0" err="1"/>
              <a:t>toán</a:t>
            </a:r>
            <a:r>
              <a:rPr lang="en-US" dirty="0"/>
              <a:t> </a:t>
            </a:r>
            <a:r>
              <a:rPr lang="en-US" dirty="0" err="1"/>
              <a:t>vào</a:t>
            </a:r>
            <a:r>
              <a:rPr lang="en-US" dirty="0"/>
              <a:t> </a:t>
            </a:r>
            <a:r>
              <a:rPr lang="en-US" dirty="0" err="1"/>
              <a:t>năm</a:t>
            </a:r>
            <a:r>
              <a:rPr lang="en-US" dirty="0"/>
              <a:t> 1950</a:t>
            </a:r>
          </a:p>
          <a:p>
            <a:r>
              <a:rPr lang="en-US" dirty="0"/>
              <a:t>UNIVAC II – </a:t>
            </a:r>
            <a:r>
              <a:rPr lang="en-US" dirty="0" err="1"/>
              <a:t>hoàn</a:t>
            </a:r>
            <a:r>
              <a:rPr lang="en-US" dirty="0"/>
              <a:t> </a:t>
            </a:r>
            <a:r>
              <a:rPr lang="en-US" dirty="0" err="1"/>
              <a:t>thành</a:t>
            </a:r>
            <a:r>
              <a:rPr lang="en-US" dirty="0"/>
              <a:t> </a:t>
            </a:r>
            <a:r>
              <a:rPr lang="en-US" dirty="0" err="1"/>
              <a:t>vào</a:t>
            </a:r>
            <a:r>
              <a:rPr lang="en-US" dirty="0"/>
              <a:t> </a:t>
            </a:r>
            <a:r>
              <a:rPr lang="en-US" dirty="0" err="1"/>
              <a:t>cuối</a:t>
            </a:r>
            <a:r>
              <a:rPr lang="en-US" dirty="0"/>
              <a:t> </a:t>
            </a:r>
            <a:r>
              <a:rPr lang="en-US" dirty="0" err="1"/>
              <a:t>những</a:t>
            </a:r>
            <a:r>
              <a:rPr lang="en-US" dirty="0"/>
              <a:t> </a:t>
            </a:r>
            <a:r>
              <a:rPr lang="en-US" dirty="0" err="1"/>
              <a:t>năm</a:t>
            </a:r>
            <a:r>
              <a:rPr lang="en-US" dirty="0"/>
              <a:t> 1950</a:t>
            </a:r>
          </a:p>
          <a:p>
            <a:pPr lvl="1"/>
            <a:r>
              <a:rPr lang="en-US" dirty="0" err="1"/>
              <a:t>Có</a:t>
            </a:r>
            <a:r>
              <a:rPr lang="en-US" dirty="0"/>
              <a:t> dung </a:t>
            </a:r>
            <a:r>
              <a:rPr lang="en-US" dirty="0" err="1"/>
              <a:t>lượng</a:t>
            </a:r>
            <a:r>
              <a:rPr lang="en-US" dirty="0"/>
              <a:t> </a:t>
            </a:r>
            <a:r>
              <a:rPr lang="en-US" dirty="0" err="1"/>
              <a:t>bộ</a:t>
            </a:r>
            <a:r>
              <a:rPr lang="en-US" dirty="0"/>
              <a:t> </a:t>
            </a:r>
            <a:r>
              <a:rPr lang="en-US" dirty="0" err="1"/>
              <a:t>nhớ</a:t>
            </a:r>
            <a:r>
              <a:rPr lang="en-US" dirty="0"/>
              <a:t> </a:t>
            </a:r>
            <a:r>
              <a:rPr lang="en-US" dirty="0" err="1"/>
              <a:t>lớn</a:t>
            </a:r>
            <a:r>
              <a:rPr lang="en-US" dirty="0"/>
              <a:t> </a:t>
            </a:r>
            <a:r>
              <a:rPr lang="en-US" dirty="0" err="1"/>
              <a:t>hơn</a:t>
            </a:r>
            <a:r>
              <a:rPr lang="en-US" dirty="0"/>
              <a:t> </a:t>
            </a:r>
            <a:r>
              <a:rPr lang="en-US" dirty="0" err="1"/>
              <a:t>và</a:t>
            </a:r>
            <a:r>
              <a:rPr lang="en-US" dirty="0"/>
              <a:t> </a:t>
            </a:r>
            <a:r>
              <a:rPr lang="en-US" dirty="0" err="1"/>
              <a:t>hiệu</a:t>
            </a:r>
            <a:r>
              <a:rPr lang="en-US" dirty="0"/>
              <a:t> </a:t>
            </a:r>
            <a:r>
              <a:rPr lang="en-US" dirty="0" err="1"/>
              <a:t>suất</a:t>
            </a:r>
            <a:r>
              <a:rPr lang="en-US" dirty="0"/>
              <a:t> </a:t>
            </a:r>
            <a:r>
              <a:rPr lang="en-US" dirty="0" err="1"/>
              <a:t>cao</a:t>
            </a:r>
            <a:r>
              <a:rPr lang="en-US" dirty="0"/>
              <a:t> </a:t>
            </a:r>
            <a:r>
              <a:rPr lang="en-US" dirty="0" err="1"/>
              <a:t>hơn</a:t>
            </a:r>
            <a:endParaRPr lang="en-US" dirty="0"/>
          </a:p>
          <a:p>
            <a:pPr marL="228600" lvl="1">
              <a:spcBef>
                <a:spcPts val="2000"/>
              </a:spcBef>
              <a:buClr>
                <a:schemeClr val="accent1"/>
              </a:buClr>
            </a:pPr>
            <a:r>
              <a:rPr lang="en-US" sz="2054" dirty="0" err="1"/>
              <a:t>Tương</a:t>
            </a:r>
            <a:r>
              <a:rPr lang="en-US" sz="2054" dirty="0"/>
              <a:t> </a:t>
            </a:r>
            <a:r>
              <a:rPr lang="en-US" sz="2054" err="1"/>
              <a:t>thích</a:t>
            </a:r>
            <a:r>
              <a:rPr lang="en-US" sz="2054"/>
              <a:t> ngược: </a:t>
            </a:r>
            <a:r>
              <a:rPr lang="vi-VN" sz="2054"/>
              <a:t>các chương trình viết cho các máy cũ có thể được thực hiện trên máy mới</a:t>
            </a:r>
            <a:endParaRPr lang="en-US" sz="2054" dirty="0"/>
          </a:p>
        </p:txBody>
      </p:sp>
      <p:sp>
        <p:nvSpPr>
          <p:cNvPr id="4" name="Text Placeholder 3"/>
          <p:cNvSpPr>
            <a:spLocks noGrp="1"/>
          </p:cNvSpPr>
          <p:nvPr>
            <p:ph type="body" sz="half" idx="4294967295"/>
          </p:nvPr>
        </p:nvSpPr>
        <p:spPr>
          <a:xfrm>
            <a:off x="1066800" y="1130300"/>
            <a:ext cx="6283325" cy="774700"/>
          </a:xfrm>
        </p:spPr>
        <p:txBody>
          <a:bodyPr/>
          <a:lstStyle/>
          <a:p>
            <a:pPr>
              <a:buNone/>
            </a:pPr>
            <a:r>
              <a:rPr lang="en-US" sz="3000" b="1"/>
              <a:t>UNIVAC</a:t>
            </a:r>
            <a:endParaRPr lang="en-US" sz="3000" b="1" dirty="0"/>
          </a:p>
        </p:txBody>
      </p:sp>
      <p:pic>
        <p:nvPicPr>
          <p:cNvPr id="6" name="Picture 5"/>
          <p:cNvPicPr>
            <a:picLocks noChangeAspect="1"/>
          </p:cNvPicPr>
          <p:nvPr/>
        </p:nvPicPr>
        <p:blipFill>
          <a:blip r:embed="rId3"/>
          <a:stretch>
            <a:fillRect/>
          </a:stretch>
        </p:blipFill>
        <p:spPr>
          <a:xfrm>
            <a:off x="7560425" y="228600"/>
            <a:ext cx="1583575" cy="20574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stretch>
            <a:fillRect/>
          </a:stretch>
        </p:blipFill>
        <p:spPr>
          <a:xfrm>
            <a:off x="4724400" y="4800600"/>
            <a:ext cx="1861899" cy="1773237"/>
          </a:xfrm>
          <a:prstGeom prst="rect">
            <a:avLst/>
          </a:prstGeom>
        </p:spPr>
      </p:pic>
      <p:sp>
        <p:nvSpPr>
          <p:cNvPr id="2" name="Content Placeholder 1"/>
          <p:cNvSpPr>
            <a:spLocks noGrp="1"/>
          </p:cNvSpPr>
          <p:nvPr>
            <p:ph idx="1"/>
          </p:nvPr>
        </p:nvSpPr>
        <p:spPr/>
        <p:txBody>
          <a:bodyPr/>
          <a:lstStyle/>
          <a:p>
            <a:pPr>
              <a:lnSpc>
                <a:spcPct val="90000"/>
              </a:lnSpc>
              <a:buClr>
                <a:schemeClr val="bg1"/>
              </a:buClr>
            </a:pPr>
            <a:r>
              <a:rPr lang="en-US" sz="1900">
                <a:solidFill>
                  <a:schemeClr val="tx1"/>
                </a:solidFill>
              </a:rPr>
              <a:t>Từng là hãng sản xuất thiết bị đục lỗ thẻ.</a:t>
            </a:r>
          </a:p>
          <a:p>
            <a:pPr>
              <a:lnSpc>
                <a:spcPct val="90000"/>
              </a:lnSpc>
              <a:buClr>
                <a:schemeClr val="bg1"/>
              </a:buClr>
            </a:pPr>
            <a:r>
              <a:rPr lang="en-US" sz="1900">
                <a:solidFill>
                  <a:schemeClr val="tx1"/>
                </a:solidFill>
              </a:rPr>
              <a:t>Chế tạo máy tính điện tử lưu trữ - chương trình đầu tiên (701) vào năm 1953: c</a:t>
            </a:r>
            <a:r>
              <a:rPr lang="en-US" sz="1700">
                <a:solidFill>
                  <a:schemeClr val="tx1"/>
                </a:solidFill>
              </a:rPr>
              <a:t>hủ yếu dành cho các ứng dụng khoa học</a:t>
            </a:r>
          </a:p>
          <a:p>
            <a:pPr marL="228600" lvl="1">
              <a:lnSpc>
                <a:spcPct val="90000"/>
              </a:lnSpc>
              <a:spcBef>
                <a:spcPts val="2000"/>
              </a:spcBef>
              <a:buClr>
                <a:schemeClr val="bg1"/>
              </a:buClr>
            </a:pPr>
            <a:r>
              <a:rPr lang="en-US" sz="1900">
                <a:solidFill>
                  <a:schemeClr val="tx1"/>
                </a:solidFill>
              </a:rPr>
              <a:t>Dòng sản phẩm 702 được giới thiệu vào năm 1955: t</a:t>
            </a:r>
            <a:r>
              <a:rPr lang="en-US" sz="1700">
                <a:solidFill>
                  <a:schemeClr val="tx1"/>
                </a:solidFill>
              </a:rPr>
              <a:t>ính năng phần cứng làm nó phù hợp với các ứng dụng kinh doanh</a:t>
            </a:r>
          </a:p>
          <a:p>
            <a:pPr marL="228600" lvl="1">
              <a:lnSpc>
                <a:spcPct val="90000"/>
              </a:lnSpc>
              <a:spcBef>
                <a:spcPts val="2000"/>
              </a:spcBef>
              <a:buClr>
                <a:schemeClr val="bg1"/>
              </a:buClr>
            </a:pPr>
            <a:r>
              <a:rPr lang="en-US" sz="1946">
                <a:solidFill>
                  <a:schemeClr val="tx1"/>
                </a:solidFill>
              </a:rPr>
              <a:t>Loạt máy tính thế hệ 700/7000 đã giúp IBM là nhà sản xuất máy tính thống trị áp đảo</a:t>
            </a:r>
          </a:p>
          <a:p>
            <a:pPr marL="685800" lvl="1">
              <a:lnSpc>
                <a:spcPct val="90000"/>
              </a:lnSpc>
              <a:buClr>
                <a:schemeClr val="bg1"/>
              </a:buClr>
            </a:pPr>
            <a:endParaRPr lang="en-US" sz="1700">
              <a:solidFill>
                <a:schemeClr val="tx1"/>
              </a:solidFill>
            </a:endParaRPr>
          </a:p>
          <a:p>
            <a:endParaRPr lang="en-GB">
              <a:solidFill>
                <a:schemeClr val="tx1"/>
              </a:solidFill>
            </a:endParaRPr>
          </a:p>
        </p:txBody>
      </p:sp>
      <p:sp>
        <p:nvSpPr>
          <p:cNvPr id="7" name="Rectangle 1026"/>
          <p:cNvSpPr txBox="1">
            <a:spLocks noChangeArrowheads="1"/>
          </p:cNvSpPr>
          <p:nvPr/>
        </p:nvSpPr>
        <p:spPr>
          <a:xfrm>
            <a:off x="650874" y="636494"/>
            <a:ext cx="7556313" cy="1116106"/>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3600" b="0" kern="1200">
                <a:solidFill>
                  <a:schemeClr val="accent1"/>
                </a:solidFill>
                <a:latin typeface="Times New Roman"/>
                <a:ea typeface="+mj-ea"/>
                <a:cs typeface="Times New Roman"/>
              </a:defRPr>
            </a:lvl1pPr>
          </a:lstStyle>
          <a:p>
            <a:pPr fontAlgn="auto">
              <a:spcAft>
                <a:spcPts val="0"/>
              </a:spcAft>
            </a:pPr>
            <a:r>
              <a:rPr lang="en-US">
                <a:effectLst>
                  <a:outerShdw blurRad="38100" dist="38100" dir="2700000" algn="tl">
                    <a:srgbClr val="000000">
                      <a:alpha val="43137"/>
                    </a:srgbClr>
                  </a:outerShdw>
                </a:effectLst>
              </a:rPr>
              <a:t>3. Máy tính thương mại (tiếp)</a:t>
            </a:r>
          </a:p>
          <a:p>
            <a:pPr fontAlgn="auto">
              <a:spcAft>
                <a:spcPts val="0"/>
              </a:spcAft>
            </a:pPr>
            <a:r>
              <a:rPr lang="en-US">
                <a:effectLst>
                  <a:outerShdw blurRad="38100" dist="38100" dir="2700000" algn="tl">
                    <a:srgbClr val="000000">
                      <a:alpha val="43137"/>
                    </a:srgbClr>
                  </a:outerShdw>
                </a:effectLst>
              </a:rPr>
              <a:t>     IBM</a:t>
            </a:r>
          </a:p>
          <a:p>
            <a:pPr fontAlgn="auto">
              <a:spcAft>
                <a:spcPts val="0"/>
              </a:spcAft>
            </a:pPr>
            <a:endParaRPr lang="en-US" dirty="0">
              <a:effectLst>
                <a:outerShdw blurRad="38100" dist="38100" dir="2700000" algn="tl">
                  <a:srgbClr val="000000">
                    <a:alpha val="43137"/>
                  </a:srgbClr>
                </a:outerShdw>
              </a:effectLst>
            </a:endParaRPr>
          </a:p>
        </p:txBody>
      </p:sp>
    </p:spTree>
  </p:cSld>
  <p:clrMapOvr>
    <a:masterClrMapping/>
  </p:clrMapOvr>
  <p:transition spd="med">
    <p:pull dir="l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idx="1"/>
          </p:nvPr>
        </p:nvSpPr>
        <p:spPr>
          <a:xfrm>
            <a:off x="533400" y="2057400"/>
            <a:ext cx="7556313" cy="4419600"/>
          </a:xfrm>
        </p:spPr>
        <p:txBody>
          <a:bodyPr>
            <a:normAutofit/>
          </a:bodyPr>
          <a:lstStyle/>
          <a:p>
            <a:pPr marL="0" lvl="1" indent="0">
              <a:spcBef>
                <a:spcPts val="2000"/>
              </a:spcBef>
              <a:buClr>
                <a:schemeClr val="accent1"/>
              </a:buClr>
              <a:buNone/>
            </a:pPr>
            <a:r>
              <a:rPr lang="en-GB" sz="2000"/>
              <a:t>Sự ra đời của transistor (linh kiện bán dẫn): là một thiết bị rắn làm từ silicon</a:t>
            </a:r>
          </a:p>
          <a:p>
            <a:pPr marL="0" lvl="1" indent="0">
              <a:spcBef>
                <a:spcPts val="2000"/>
              </a:spcBef>
              <a:buClr>
                <a:schemeClr val="accent1"/>
              </a:buClr>
              <a:buNone/>
            </a:pPr>
            <a:r>
              <a:rPr lang="en-GB" sz="2000"/>
              <a:t>Đặc điểm:</a:t>
            </a:r>
          </a:p>
          <a:p>
            <a:pPr marL="457200" lvl="2">
              <a:spcBef>
                <a:spcPts val="2000"/>
              </a:spcBef>
            </a:pPr>
            <a:r>
              <a:rPr lang="en-GB" sz="2000"/>
              <a:t>Nhỏ </a:t>
            </a:r>
            <a:r>
              <a:rPr lang="en-GB" sz="2000" dirty="0" err="1"/>
              <a:t>gọn</a:t>
            </a:r>
            <a:endParaRPr lang="en-GB" sz="2000" dirty="0"/>
          </a:p>
          <a:p>
            <a:pPr marL="457200" lvl="2">
              <a:spcBef>
                <a:spcPts val="2000"/>
              </a:spcBef>
            </a:pPr>
            <a:r>
              <a:rPr lang="en-GB" sz="2000" dirty="0" err="1"/>
              <a:t>Giá</a:t>
            </a:r>
            <a:r>
              <a:rPr lang="en-GB" sz="2000" dirty="0"/>
              <a:t> </a:t>
            </a:r>
            <a:r>
              <a:rPr lang="en-GB" sz="2000" dirty="0" err="1"/>
              <a:t>thành</a:t>
            </a:r>
            <a:r>
              <a:rPr lang="en-GB" sz="2000" dirty="0"/>
              <a:t> </a:t>
            </a:r>
            <a:r>
              <a:rPr lang="en-GB" sz="2000" dirty="0" err="1"/>
              <a:t>rẻ</a:t>
            </a:r>
            <a:endParaRPr lang="en-GB" sz="2000" dirty="0"/>
          </a:p>
          <a:p>
            <a:pPr marL="457200" lvl="2">
              <a:spcBef>
                <a:spcPts val="2000"/>
              </a:spcBef>
            </a:pPr>
            <a:r>
              <a:rPr lang="en-GB" sz="2000" dirty="0" err="1"/>
              <a:t>Tản</a:t>
            </a:r>
            <a:r>
              <a:rPr lang="en-GB" sz="2000" dirty="0"/>
              <a:t> </a:t>
            </a:r>
            <a:r>
              <a:rPr lang="en-GB" sz="2000" dirty="0" err="1"/>
              <a:t>nhiệt</a:t>
            </a:r>
            <a:r>
              <a:rPr lang="en-GB" sz="2000" dirty="0"/>
              <a:t> </a:t>
            </a:r>
            <a:r>
              <a:rPr lang="en-GB" sz="2000" dirty="0" err="1"/>
              <a:t>ít</a:t>
            </a:r>
            <a:r>
              <a:rPr lang="en-GB" sz="2000" dirty="0"/>
              <a:t> </a:t>
            </a:r>
            <a:r>
              <a:rPr lang="en-GB" sz="2000" dirty="0" err="1"/>
              <a:t>hơn</a:t>
            </a:r>
            <a:r>
              <a:rPr lang="en-GB" sz="2000" dirty="0"/>
              <a:t> </a:t>
            </a:r>
            <a:r>
              <a:rPr lang="en-GB" sz="2000" dirty="0" err="1"/>
              <a:t>ống</a:t>
            </a:r>
            <a:r>
              <a:rPr lang="en-GB" sz="2000" dirty="0"/>
              <a:t> Vacuum</a:t>
            </a:r>
          </a:p>
          <a:p>
            <a:pPr marL="228600" lvl="1">
              <a:spcBef>
                <a:spcPts val="2000"/>
              </a:spcBef>
              <a:buClr>
                <a:schemeClr val="accent1"/>
              </a:buClr>
            </a:pPr>
            <a:r>
              <a:rPr lang="en-GB" sz="2000"/>
              <a:t>Được </a:t>
            </a:r>
            <a:r>
              <a:rPr lang="en-GB" sz="2000" dirty="0" err="1"/>
              <a:t>phát</a:t>
            </a:r>
            <a:r>
              <a:rPr lang="en-GB" sz="2000" dirty="0"/>
              <a:t> minh </a:t>
            </a:r>
            <a:r>
              <a:rPr lang="en-GB" sz="2000" dirty="0" err="1"/>
              <a:t>bởi</a:t>
            </a:r>
            <a:r>
              <a:rPr lang="en-GB" sz="2000" dirty="0"/>
              <a:t> Bell Labs </a:t>
            </a:r>
            <a:r>
              <a:rPr lang="en-GB" sz="2000" dirty="0" err="1"/>
              <a:t>vào</a:t>
            </a:r>
            <a:r>
              <a:rPr lang="en-GB" sz="2000" dirty="0"/>
              <a:t> </a:t>
            </a:r>
            <a:r>
              <a:rPr lang="en-GB" sz="2000" dirty="0" err="1"/>
              <a:t>năm</a:t>
            </a:r>
            <a:r>
              <a:rPr lang="en-GB" sz="2000" dirty="0"/>
              <a:t> 1947</a:t>
            </a:r>
          </a:p>
          <a:p>
            <a:pPr marL="228600" lvl="1">
              <a:spcBef>
                <a:spcPts val="2000"/>
              </a:spcBef>
              <a:buClr>
                <a:schemeClr val="accent1"/>
              </a:buClr>
            </a:pPr>
            <a:r>
              <a:rPr lang="en-GB" sz="2000" dirty="0" err="1"/>
              <a:t>Mãi</a:t>
            </a:r>
            <a:r>
              <a:rPr lang="en-GB" sz="2000" dirty="0"/>
              <a:t> </a:t>
            </a:r>
            <a:r>
              <a:rPr lang="en-GB" sz="2000" dirty="0" err="1"/>
              <a:t>đến</a:t>
            </a:r>
            <a:r>
              <a:rPr lang="en-GB" sz="2000" dirty="0"/>
              <a:t> </a:t>
            </a:r>
            <a:r>
              <a:rPr lang="en-GB" sz="2000" dirty="0" err="1"/>
              <a:t>cuối</a:t>
            </a:r>
            <a:r>
              <a:rPr lang="en-GB" sz="2000" dirty="0"/>
              <a:t> </a:t>
            </a:r>
            <a:r>
              <a:rPr lang="en-GB" sz="2000" dirty="0" err="1"/>
              <a:t>những</a:t>
            </a:r>
            <a:r>
              <a:rPr lang="en-GB" sz="2000" dirty="0"/>
              <a:t> </a:t>
            </a:r>
            <a:r>
              <a:rPr lang="en-GB" sz="2000" dirty="0" err="1"/>
              <a:t>năm</a:t>
            </a:r>
            <a:r>
              <a:rPr lang="en-GB" sz="2000" dirty="0"/>
              <a:t> 1950, </a:t>
            </a:r>
            <a:r>
              <a:rPr lang="en-GB" sz="2000" dirty="0" err="1"/>
              <a:t>máy</a:t>
            </a:r>
            <a:r>
              <a:rPr lang="en-GB" sz="2000" dirty="0"/>
              <a:t> </a:t>
            </a:r>
            <a:r>
              <a:rPr lang="en-GB" sz="2000" dirty="0" err="1"/>
              <a:t>tính</a:t>
            </a:r>
            <a:r>
              <a:rPr lang="en-GB" sz="2000" dirty="0"/>
              <a:t> </a:t>
            </a:r>
            <a:r>
              <a:rPr lang="en-GB" sz="2000" dirty="0" err="1"/>
              <a:t>bán</a:t>
            </a:r>
            <a:r>
              <a:rPr lang="en-GB" sz="2000" dirty="0"/>
              <a:t> </a:t>
            </a:r>
            <a:r>
              <a:rPr lang="en-GB" sz="2000" dirty="0" err="1"/>
              <a:t>dẫn</a:t>
            </a:r>
            <a:r>
              <a:rPr lang="en-GB" sz="2000" dirty="0"/>
              <a:t> </a:t>
            </a:r>
            <a:r>
              <a:rPr lang="en-GB" sz="2000" dirty="0" err="1"/>
              <a:t>hoàn</a:t>
            </a:r>
            <a:r>
              <a:rPr lang="en-GB" sz="2000" dirty="0"/>
              <a:t> </a:t>
            </a:r>
            <a:r>
              <a:rPr lang="en-GB" sz="2000" dirty="0" err="1"/>
              <a:t>toàn</a:t>
            </a:r>
            <a:r>
              <a:rPr lang="en-GB" sz="2000" dirty="0"/>
              <a:t> </a:t>
            </a:r>
            <a:r>
              <a:rPr lang="en-GB" sz="2000" dirty="0" err="1"/>
              <a:t>mới</a:t>
            </a:r>
            <a:r>
              <a:rPr lang="en-GB" sz="2000" dirty="0"/>
              <a:t> </a:t>
            </a:r>
            <a:r>
              <a:rPr lang="en-GB" sz="2000" dirty="0" err="1"/>
              <a:t>chính</a:t>
            </a:r>
            <a:r>
              <a:rPr lang="en-GB" sz="2000" dirty="0"/>
              <a:t> </a:t>
            </a:r>
            <a:r>
              <a:rPr lang="en-GB" sz="2000" dirty="0" err="1"/>
              <a:t>thức</a:t>
            </a:r>
            <a:r>
              <a:rPr lang="en-GB" sz="2000" dirty="0"/>
              <a:t> </a:t>
            </a:r>
            <a:r>
              <a:rPr lang="en-GB" sz="2000" dirty="0" err="1"/>
              <a:t>đưa</a:t>
            </a:r>
            <a:r>
              <a:rPr lang="en-GB" sz="2000" dirty="0"/>
              <a:t> </a:t>
            </a:r>
            <a:r>
              <a:rPr lang="en-GB" sz="2000" dirty="0" err="1"/>
              <a:t>vào</a:t>
            </a:r>
            <a:r>
              <a:rPr lang="en-GB" sz="2000" dirty="0"/>
              <a:t> </a:t>
            </a:r>
            <a:r>
              <a:rPr lang="en-GB" sz="2000" dirty="0" err="1"/>
              <a:t>thị</a:t>
            </a:r>
            <a:r>
              <a:rPr lang="en-GB" sz="2000" dirty="0"/>
              <a:t> </a:t>
            </a:r>
            <a:r>
              <a:rPr lang="en-GB" sz="2000" dirty="0" err="1"/>
              <a:t>trường</a:t>
            </a:r>
            <a:r>
              <a:rPr lang="en-GB" sz="2000" dirty="0"/>
              <a:t> </a:t>
            </a:r>
            <a:r>
              <a:rPr lang="en-GB" sz="2000" dirty="0" err="1"/>
              <a:t>thương</a:t>
            </a:r>
            <a:r>
              <a:rPr lang="en-GB" sz="2000" dirty="0"/>
              <a:t> </a:t>
            </a:r>
            <a:r>
              <a:rPr lang="en-GB" sz="2000" dirty="0" err="1"/>
              <a:t>mại</a:t>
            </a:r>
            <a:endParaRPr lang="en-GB" sz="2000" dirty="0"/>
          </a:p>
          <a:p>
            <a:pPr marL="228600" lvl="1">
              <a:spcBef>
                <a:spcPts val="2000"/>
              </a:spcBef>
              <a:buClr>
                <a:schemeClr val="accent1"/>
              </a:buClr>
            </a:pPr>
            <a:endParaRPr lang="en-GB" sz="2000" dirty="0"/>
          </a:p>
        </p:txBody>
      </p:sp>
      <p:sp>
        <p:nvSpPr>
          <p:cNvPr id="6" name="Text Placeholder 5"/>
          <p:cNvSpPr>
            <a:spLocks noGrp="1"/>
          </p:cNvSpPr>
          <p:nvPr>
            <p:ph type="body" sz="half" idx="4294967295"/>
          </p:nvPr>
        </p:nvSpPr>
        <p:spPr>
          <a:xfrm>
            <a:off x="395536" y="620688"/>
            <a:ext cx="7920880" cy="1055712"/>
          </a:xfrm>
        </p:spPr>
        <p:txBody>
          <a:bodyPr>
            <a:normAutofit fontScale="92500" lnSpcReduction="10000"/>
          </a:bodyPr>
          <a:lstStyle/>
          <a:p>
            <a:pPr>
              <a:spcBef>
                <a:spcPct val="0"/>
              </a:spcBef>
              <a:buNone/>
            </a:pPr>
            <a:endParaRPr lang="en-US" sz="3600">
              <a:solidFill>
                <a:schemeClr val="accent1"/>
              </a:solidFill>
              <a:effectLst>
                <a:outerShdw blurRad="38100" dist="38100" dir="2700000" algn="tl">
                  <a:srgbClr val="000000">
                    <a:alpha val="43137"/>
                  </a:srgbClr>
                </a:outerShdw>
              </a:effectLst>
            </a:endParaRPr>
          </a:p>
          <a:p>
            <a:pPr>
              <a:spcBef>
                <a:spcPct val="0"/>
              </a:spcBef>
              <a:buNone/>
            </a:pPr>
            <a:r>
              <a:rPr lang="en-US" sz="3600">
                <a:solidFill>
                  <a:schemeClr val="accent1"/>
                </a:solidFill>
                <a:effectLst>
                  <a:outerShdw blurRad="38100" dist="38100" dir="2700000" algn="tl">
                    <a:srgbClr val="000000">
                      <a:alpha val="43137"/>
                    </a:srgbClr>
                  </a:outerShdw>
                </a:effectLst>
              </a:rPr>
              <a:t>		</a:t>
            </a:r>
            <a:r>
              <a:rPr lang="en-US" sz="3600">
                <a:solidFill>
                  <a:schemeClr val="accent1"/>
                </a:solidFill>
              </a:rPr>
              <a:t>b. Máy tính thế </a:t>
            </a:r>
            <a:r>
              <a:rPr lang="en-US" sz="3600" dirty="0" err="1">
                <a:solidFill>
                  <a:schemeClr val="accent1"/>
                </a:solidFill>
              </a:rPr>
              <a:t>hệ</a:t>
            </a:r>
            <a:r>
              <a:rPr lang="en-US" sz="3600" dirty="0">
                <a:solidFill>
                  <a:schemeClr val="accent1"/>
                </a:solidFill>
              </a:rPr>
              <a:t> </a:t>
            </a:r>
            <a:r>
              <a:rPr lang="en-US" sz="3600" dirty="0" err="1">
                <a:solidFill>
                  <a:schemeClr val="accent1"/>
                </a:solidFill>
              </a:rPr>
              <a:t>thứ</a:t>
            </a:r>
            <a:r>
              <a:rPr lang="en-US" sz="3600" dirty="0">
                <a:solidFill>
                  <a:schemeClr val="accent1"/>
                </a:solidFill>
              </a:rPr>
              <a:t> hai: transistor</a:t>
            </a:r>
          </a:p>
        </p:txBody>
      </p:sp>
      <p:pic>
        <p:nvPicPr>
          <p:cNvPr id="5" name="Picture 4"/>
          <p:cNvPicPr>
            <a:picLocks noChangeAspect="1"/>
          </p:cNvPicPr>
          <p:nvPr/>
        </p:nvPicPr>
        <p:blipFill>
          <a:blip r:embed="rId3"/>
          <a:stretch>
            <a:fillRect/>
          </a:stretch>
        </p:blipFill>
        <p:spPr>
          <a:xfrm>
            <a:off x="5868144" y="2420888"/>
            <a:ext cx="3055671" cy="2276475"/>
          </a:xfrm>
          <a:prstGeom prst="rect">
            <a:avLst/>
          </a:prstGeom>
          <a:effectLst>
            <a:softEdge rad="228600"/>
          </a:effectLst>
        </p:spPr>
      </p:pic>
      <p:sp>
        <p:nvSpPr>
          <p:cNvPr id="7" name="Rectangle 2"/>
          <p:cNvSpPr>
            <a:spLocks noGrp="1" noChangeArrowheads="1"/>
          </p:cNvSpPr>
          <p:nvPr>
            <p:ph type="title"/>
          </p:nvPr>
        </p:nvSpPr>
        <p:spPr>
          <a:xfrm>
            <a:off x="498474" y="332656"/>
            <a:ext cx="7556313" cy="1267544"/>
          </a:xfrm>
        </p:spPr>
        <p:txBody>
          <a:bodyPr/>
          <a:lstStyle/>
          <a:p>
            <a:r>
              <a:rPr lang="en-GB" dirty="0"/>
              <a:t>1</a:t>
            </a:r>
            <a:r>
              <a:rPr lang="en-GB" b="1" dirty="0"/>
              <a:t>. </a:t>
            </a:r>
            <a:r>
              <a:rPr lang="en-GB" b="1" dirty="0" err="1"/>
              <a:t>Sơ</a:t>
            </a:r>
            <a:r>
              <a:rPr lang="en-GB" b="1" dirty="0"/>
              <a:t> </a:t>
            </a:r>
            <a:r>
              <a:rPr lang="en-GB" b="1" dirty="0" err="1"/>
              <a:t>lược</a:t>
            </a:r>
            <a:r>
              <a:rPr lang="en-GB" b="1" dirty="0"/>
              <a:t> </a:t>
            </a:r>
            <a:r>
              <a:rPr lang="en-GB" b="1" dirty="0" err="1"/>
              <a:t>lịch</a:t>
            </a:r>
            <a:r>
              <a:rPr lang="en-GB" b="1" dirty="0"/>
              <a:t> </a:t>
            </a:r>
            <a:r>
              <a:rPr lang="en-GB" b="1" dirty="0" err="1"/>
              <a:t>sử</a:t>
            </a:r>
            <a:r>
              <a:rPr lang="en-GB" b="1" dirty="0"/>
              <a:t> </a:t>
            </a:r>
            <a:r>
              <a:rPr lang="en-GB" b="1" dirty="0" err="1"/>
              <a:t>phát</a:t>
            </a:r>
            <a:r>
              <a:rPr lang="en-GB" b="1" dirty="0"/>
              <a:t> </a:t>
            </a:r>
            <a:r>
              <a:rPr lang="en-GB" b="1" dirty="0" err="1"/>
              <a:t>triển</a:t>
            </a:r>
            <a:r>
              <a:rPr lang="en-GB" b="1" dirty="0"/>
              <a:t> </a:t>
            </a:r>
            <a:r>
              <a:rPr lang="en-GB" b="1" dirty="0" err="1"/>
              <a:t>máy</a:t>
            </a:r>
            <a:r>
              <a:rPr lang="en-GB" b="1" dirty="0"/>
              <a:t> </a:t>
            </a:r>
            <a:r>
              <a:rPr lang="en-GB" b="1" dirty="0" err="1"/>
              <a:t>tính</a:t>
            </a:r>
            <a:endParaRPr lang="en-GB" b="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effectLst>
                  <a:outerShdw blurRad="38100" dist="38100" dir="2700000" algn="tl">
                    <a:srgbClr val="000000">
                      <a:alpha val="43137"/>
                    </a:srgbClr>
                  </a:outerShdw>
                </a:effectLst>
              </a:rPr>
              <a:t>Đặc điểm máy </a:t>
            </a:r>
            <a:r>
              <a:rPr lang="en-US" dirty="0" err="1">
                <a:effectLst>
                  <a:outerShdw blurRad="38100" dist="38100" dir="2700000" algn="tl">
                    <a:srgbClr val="000000">
                      <a:alpha val="43137"/>
                    </a:srgbClr>
                  </a:outerShdw>
                </a:effectLst>
              </a:rPr>
              <a:t>tính</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thế</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hệ</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thứ</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hai</a:t>
            </a:r>
            <a:endParaRPr lang="en-US" dirty="0">
              <a:effectLst>
                <a:outerShdw blurRad="38100" dist="38100" dir="2700000" algn="tl">
                  <a:srgbClr val="000000">
                    <a:alpha val="43137"/>
                  </a:srgbClr>
                </a:outerShdw>
              </a:effectLst>
            </a:endParaRPr>
          </a:p>
        </p:txBody>
      </p:sp>
      <p:sp>
        <p:nvSpPr>
          <p:cNvPr id="47107" name="Rectangle 3"/>
          <p:cNvSpPr>
            <a:spLocks noGrp="1" noChangeArrowheads="1"/>
          </p:cNvSpPr>
          <p:nvPr>
            <p:ph idx="1"/>
          </p:nvPr>
        </p:nvSpPr>
        <p:spPr>
          <a:xfrm>
            <a:off x="498474" y="1196752"/>
            <a:ext cx="7556313" cy="5256584"/>
          </a:xfrm>
        </p:spPr>
        <p:txBody>
          <a:bodyPr>
            <a:normAutofit fontScale="92500" lnSpcReduction="20000"/>
          </a:bodyPr>
          <a:lstStyle/>
          <a:p>
            <a:r>
              <a:rPr lang="en-US"/>
              <a:t>Sử dụng transistor:</a:t>
            </a:r>
          </a:p>
          <a:p>
            <a:pPr lvl="1"/>
            <a:r>
              <a:rPr lang="en-US"/>
              <a:t>Hiệu năng xử lý tốt hơn, dung lượng bộ nhớ lớn hơn, kích thước nhỏ hơn</a:t>
            </a:r>
          </a:p>
          <a:p>
            <a:r>
              <a:rPr lang="en-US"/>
              <a:t>Một số thay đổi khác:</a:t>
            </a:r>
            <a:endParaRPr lang="en-US" dirty="0"/>
          </a:p>
          <a:p>
            <a:pPr lvl="1"/>
            <a:r>
              <a:rPr lang="en-US" dirty="0"/>
              <a:t>CU </a:t>
            </a:r>
            <a:r>
              <a:rPr lang="en-US" dirty="0" err="1"/>
              <a:t>và</a:t>
            </a:r>
            <a:r>
              <a:rPr lang="en-US" dirty="0"/>
              <a:t> ALU </a:t>
            </a:r>
            <a:r>
              <a:rPr lang="en-US" dirty="0" err="1"/>
              <a:t>phức</a:t>
            </a:r>
            <a:r>
              <a:rPr lang="en-US" dirty="0"/>
              <a:t> </a:t>
            </a:r>
            <a:r>
              <a:rPr lang="en-US" dirty="0" err="1"/>
              <a:t>tạp</a:t>
            </a:r>
            <a:r>
              <a:rPr lang="en-US" dirty="0"/>
              <a:t> </a:t>
            </a:r>
            <a:r>
              <a:rPr lang="en-US" dirty="0" err="1"/>
              <a:t>hơn</a:t>
            </a:r>
            <a:endParaRPr lang="en-US" dirty="0"/>
          </a:p>
          <a:p>
            <a:pPr lvl="1"/>
            <a:r>
              <a:rPr lang="en-US" dirty="0" err="1"/>
              <a:t>Sử</a:t>
            </a:r>
            <a:r>
              <a:rPr lang="en-US" dirty="0"/>
              <a:t> </a:t>
            </a:r>
            <a:r>
              <a:rPr lang="en-US" dirty="0" err="1"/>
              <a:t>dụng</a:t>
            </a:r>
            <a:r>
              <a:rPr lang="en-US" dirty="0"/>
              <a:t> </a:t>
            </a:r>
            <a:r>
              <a:rPr lang="en-US" dirty="0" err="1"/>
              <a:t>các</a:t>
            </a:r>
            <a:r>
              <a:rPr lang="en-US" dirty="0"/>
              <a:t> </a:t>
            </a:r>
            <a:r>
              <a:rPr lang="en-US" dirty="0" err="1"/>
              <a:t>ngôn</a:t>
            </a:r>
            <a:r>
              <a:rPr lang="en-US" dirty="0"/>
              <a:t> </a:t>
            </a:r>
            <a:r>
              <a:rPr lang="en-US" dirty="0" err="1"/>
              <a:t>ngữ</a:t>
            </a:r>
            <a:r>
              <a:rPr lang="en-US" dirty="0"/>
              <a:t> </a:t>
            </a:r>
            <a:r>
              <a:rPr lang="en-US" dirty="0" err="1"/>
              <a:t>lập</a:t>
            </a:r>
            <a:r>
              <a:rPr lang="en-US" dirty="0"/>
              <a:t> </a:t>
            </a:r>
            <a:r>
              <a:rPr lang="en-US" err="1"/>
              <a:t>trình</a:t>
            </a:r>
            <a:r>
              <a:rPr lang="en-US"/>
              <a:t> bậc cao</a:t>
            </a:r>
            <a:endParaRPr lang="en-US" dirty="0"/>
          </a:p>
          <a:p>
            <a:pPr lvl="1"/>
            <a:r>
              <a:rPr lang="en-US"/>
              <a:t>Xuất hiện các phần </a:t>
            </a:r>
            <a:r>
              <a:rPr lang="en-US" dirty="0" err="1"/>
              <a:t>mềm</a:t>
            </a:r>
            <a:r>
              <a:rPr lang="en-US" dirty="0"/>
              <a:t> </a:t>
            </a:r>
            <a:r>
              <a:rPr lang="en-US" err="1"/>
              <a:t>hệ</a:t>
            </a:r>
            <a:r>
              <a:rPr lang="en-US"/>
              <a:t> thống (giống như các hệ điều hành hiện đại như Window hay Linux) cho phép:</a:t>
            </a:r>
            <a:endParaRPr lang="en-US" dirty="0"/>
          </a:p>
          <a:p>
            <a:pPr lvl="2"/>
            <a:r>
              <a:rPr lang="en-US" dirty="0" err="1"/>
              <a:t>Tải</a:t>
            </a:r>
            <a:r>
              <a:rPr lang="en-US" dirty="0"/>
              <a:t> </a:t>
            </a:r>
            <a:r>
              <a:rPr lang="en-US" dirty="0" err="1"/>
              <a:t>chương</a:t>
            </a:r>
            <a:r>
              <a:rPr lang="en-US" dirty="0"/>
              <a:t> </a:t>
            </a:r>
            <a:r>
              <a:rPr lang="en-US" dirty="0" err="1"/>
              <a:t>trình</a:t>
            </a:r>
            <a:r>
              <a:rPr lang="en-US" dirty="0"/>
              <a:t> </a:t>
            </a:r>
          </a:p>
          <a:p>
            <a:pPr lvl="2"/>
            <a:r>
              <a:rPr lang="en-US" dirty="0"/>
              <a:t>Di </a:t>
            </a:r>
            <a:r>
              <a:rPr lang="en-US" dirty="0" err="1"/>
              <a:t>chuyển</a:t>
            </a:r>
            <a:r>
              <a:rPr lang="en-US" dirty="0"/>
              <a:t> </a:t>
            </a:r>
            <a:r>
              <a:rPr lang="en-US" dirty="0" err="1"/>
              <a:t>dữ</a:t>
            </a:r>
            <a:r>
              <a:rPr lang="en-US" dirty="0"/>
              <a:t> </a:t>
            </a:r>
            <a:r>
              <a:rPr lang="en-US" dirty="0" err="1"/>
              <a:t>liệu</a:t>
            </a:r>
            <a:r>
              <a:rPr lang="en-US" dirty="0"/>
              <a:t> </a:t>
            </a:r>
            <a:r>
              <a:rPr lang="en-US" dirty="0" err="1"/>
              <a:t>tới</a:t>
            </a:r>
            <a:r>
              <a:rPr lang="en-US" dirty="0"/>
              <a:t> </a:t>
            </a:r>
            <a:r>
              <a:rPr lang="en-US" dirty="0" err="1"/>
              <a:t>các</a:t>
            </a:r>
            <a:r>
              <a:rPr lang="en-US" dirty="0"/>
              <a:t> </a:t>
            </a:r>
            <a:r>
              <a:rPr lang="en-US" dirty="0" err="1"/>
              <a:t>thiết</a:t>
            </a:r>
            <a:r>
              <a:rPr lang="en-US" dirty="0"/>
              <a:t> </a:t>
            </a:r>
            <a:r>
              <a:rPr lang="en-US" dirty="0" err="1"/>
              <a:t>bị</a:t>
            </a:r>
            <a:r>
              <a:rPr lang="en-US" dirty="0"/>
              <a:t> </a:t>
            </a:r>
            <a:r>
              <a:rPr lang="en-US" dirty="0" err="1"/>
              <a:t>ngoại</a:t>
            </a:r>
            <a:r>
              <a:rPr lang="en-US" dirty="0"/>
              <a:t> vi </a:t>
            </a:r>
            <a:r>
              <a:rPr lang="en-US" dirty="0" err="1"/>
              <a:t>và</a:t>
            </a:r>
            <a:r>
              <a:rPr lang="en-US" dirty="0"/>
              <a:t> </a:t>
            </a:r>
            <a:r>
              <a:rPr lang="en-US" dirty="0" err="1"/>
              <a:t>thư</a:t>
            </a:r>
            <a:r>
              <a:rPr lang="en-US" dirty="0"/>
              <a:t> </a:t>
            </a:r>
            <a:r>
              <a:rPr lang="en-US" dirty="0" err="1"/>
              <a:t>viện</a:t>
            </a:r>
            <a:endParaRPr lang="en-US" dirty="0"/>
          </a:p>
          <a:p>
            <a:pPr lvl="2"/>
            <a:r>
              <a:rPr lang="en-US" dirty="0" err="1"/>
              <a:t>Thực</a:t>
            </a:r>
            <a:r>
              <a:rPr lang="en-US" dirty="0"/>
              <a:t> </a:t>
            </a:r>
            <a:r>
              <a:rPr lang="en-US" dirty="0" err="1"/>
              <a:t>hiện</a:t>
            </a:r>
            <a:r>
              <a:rPr lang="en-US" dirty="0"/>
              <a:t> </a:t>
            </a:r>
            <a:r>
              <a:rPr lang="en-US" dirty="0" err="1"/>
              <a:t>các</a:t>
            </a:r>
            <a:r>
              <a:rPr lang="en-US" dirty="0"/>
              <a:t> </a:t>
            </a:r>
            <a:r>
              <a:rPr lang="en-US" dirty="0" err="1"/>
              <a:t>tính</a:t>
            </a:r>
            <a:r>
              <a:rPr lang="en-US" dirty="0"/>
              <a:t> </a:t>
            </a:r>
            <a:r>
              <a:rPr lang="en-US" dirty="0" err="1"/>
              <a:t>toán</a:t>
            </a:r>
            <a:r>
              <a:rPr lang="en-US" dirty="0"/>
              <a:t> </a:t>
            </a:r>
            <a:r>
              <a:rPr lang="en-US" err="1"/>
              <a:t>thông</a:t>
            </a:r>
            <a:r>
              <a:rPr lang="en-US"/>
              <a:t> thường</a:t>
            </a:r>
          </a:p>
          <a:p>
            <a:r>
              <a:rPr lang="en-US"/>
              <a:t>Giai đoạn này cũng đánh  dấu sự  xuất hiện của  công ty DEC (Digital Equipment Corporation -DEC) vào năm 1957.</a:t>
            </a:r>
          </a:p>
          <a:p>
            <a:pPr lvl="1"/>
            <a:r>
              <a:rPr lang="en-US"/>
              <a:t>PDP-1 là máy tính đầu tiên của DEC: máy tính mini đầu tiên  –  dòng máy thống trị ở máy tính thế hệ thứ ba.</a:t>
            </a:r>
          </a:p>
          <a:p>
            <a:r>
              <a:rPr lang="en-US"/>
              <a:t>Máy tính nổi bật ở thế hệ này là dòng máy IBM 7000 của hãng IBM (slide sau)</a:t>
            </a:r>
            <a:endParaRPr lang="en-US" dirty="0"/>
          </a:p>
        </p:txBody>
      </p:sp>
      <p:sp>
        <p:nvSpPr>
          <p:cNvPr id="5" name="Text Placeholder 4"/>
          <p:cNvSpPr>
            <a:spLocks noGrp="1"/>
          </p:cNvSpPr>
          <p:nvPr>
            <p:ph type="body" idx="4294967295"/>
          </p:nvPr>
        </p:nvSpPr>
        <p:spPr>
          <a:xfrm>
            <a:off x="0" y="2070100"/>
            <a:ext cx="3657600" cy="323850"/>
          </a:xfrm>
        </p:spPr>
        <p:txBody>
          <a:bodyPr>
            <a:normAutofit fontScale="92500" lnSpcReduction="20000"/>
          </a:bodyPr>
          <a:lstStyle/>
          <a:p>
            <a:r>
              <a:rPr lang="en-US" dirty="0"/>
              <a:t>          </a:t>
            </a:r>
          </a:p>
        </p:txBody>
      </p:sp>
      <p:sp>
        <p:nvSpPr>
          <p:cNvPr id="11" name="TextBox 10"/>
          <p:cNvSpPr txBox="1"/>
          <p:nvPr/>
        </p:nvSpPr>
        <p:spPr>
          <a:xfrm>
            <a:off x="4876800" y="4453467"/>
            <a:ext cx="184666" cy="461665"/>
          </a:xfrm>
          <a:prstGeom prst="rect">
            <a:avLst/>
          </a:prstGeom>
          <a:noFill/>
        </p:spPr>
        <p:txBody>
          <a:bodyPr wrap="none" rtlCol="0">
            <a:spAutoFit/>
          </a:bodyPr>
          <a:lstStyle/>
          <a:p>
            <a:endParaRPr lang="en-US" dirty="0"/>
          </a:p>
        </p:txBody>
      </p:sp>
      <p:pic>
        <p:nvPicPr>
          <p:cNvPr id="9" name="Picture 8"/>
          <p:cNvPicPr>
            <a:picLocks noChangeAspect="1"/>
          </p:cNvPicPr>
          <p:nvPr/>
        </p:nvPicPr>
        <p:blipFill>
          <a:blip r:embed="rId3"/>
          <a:stretch>
            <a:fillRect/>
          </a:stretch>
        </p:blipFill>
        <p:spPr>
          <a:xfrm rot="384418">
            <a:off x="7563844" y="5255078"/>
            <a:ext cx="1499809" cy="1524000"/>
          </a:xfrm>
          <a:prstGeom prst="rect">
            <a:avLst/>
          </a:prstGeom>
        </p:spPr>
      </p:pic>
      <p:sp useBgFill="1">
        <p:nvSpPr>
          <p:cNvPr id="10" name="TextBox 9"/>
          <p:cNvSpPr txBox="1"/>
          <p:nvPr/>
        </p:nvSpPr>
        <p:spPr>
          <a:xfrm>
            <a:off x="8001000" y="838200"/>
            <a:ext cx="864858" cy="1143000"/>
          </a:xfrm>
          <a:prstGeom prst="rect">
            <a:avLst/>
          </a:prstGeom>
        </p:spPr>
        <p:txBody>
          <a:bodyPr wrap="square" rtlCol="0">
            <a:spAutoFit/>
          </a:bodyPr>
          <a:lstStyle/>
          <a:p>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lumMod val="10000"/>
            <a:lumOff val="90000"/>
          </a:schemeClr>
        </a:solidFill>
        <a:effectLst/>
      </p:bgPr>
    </p:bg>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228600"/>
            <a:ext cx="7020272" cy="2030412"/>
          </a:xfrm>
        </p:spPr>
        <p:txBody>
          <a:bodyPr/>
          <a:lstStyle/>
          <a:p>
            <a:pPr algn="ctr"/>
            <a:r>
              <a:rPr lang="en-US">
                <a:effectLst>
                  <a:outerShdw blurRad="38100" dist="38100" dir="2700000" algn="tl">
                    <a:srgbClr val="000000">
                      <a:alpha val="43137"/>
                    </a:srgbClr>
                  </a:outerShdw>
                </a:effectLst>
              </a:rPr>
              <a:t>Bảng 2.3</a:t>
            </a:r>
            <a:r>
              <a:rPr lang="en-US" dirty="0">
                <a:effectLst>
                  <a:outerShdw blurRad="38100" dist="38100" dir="2700000" algn="tl">
                    <a:srgbClr val="000000">
                      <a:alpha val="43137"/>
                    </a:srgbClr>
                  </a:outerShdw>
                </a:effectLst>
              </a:rPr>
              <a:t>    </a:t>
            </a:r>
            <a:br>
              <a:rPr lang="en-US">
                <a:effectLst>
                  <a:outerShdw blurRad="38100" dist="38100" dir="2700000" algn="tl">
                    <a:srgbClr val="000000">
                      <a:alpha val="43137"/>
                    </a:srgbClr>
                  </a:outerShdw>
                </a:effectLst>
              </a:rPr>
            </a:br>
            <a:r>
              <a:rPr lang="en-US">
                <a:effectLst>
                  <a:outerShdw blurRad="38100" dist="38100" dir="2700000" algn="tl">
                    <a:srgbClr val="000000">
                      <a:alpha val="43137"/>
                    </a:srgbClr>
                  </a:outerShdw>
                </a:effectLst>
              </a:rPr>
              <a:t>Một số thông số của các dòng máy tính IBM </a:t>
            </a:r>
            <a:r>
              <a:rPr lang="en-US" dirty="0">
                <a:effectLst>
                  <a:outerShdw blurRad="38100" dist="38100" dir="2700000" algn="tl">
                    <a:srgbClr val="000000">
                      <a:alpha val="43137"/>
                    </a:srgbClr>
                  </a:outerShdw>
                </a:effectLst>
              </a:rPr>
              <a:t>700/7000 Series</a:t>
            </a:r>
            <a:br>
              <a:rPr lang="en-US" dirty="0"/>
            </a:br>
            <a:r>
              <a:rPr lang="en-US" dirty="0"/>
              <a:t> </a:t>
            </a:r>
            <a:br>
              <a:rPr lang="en-US" dirty="0"/>
            </a:br>
            <a:endParaRPr lang="en-US" dirty="0"/>
          </a:p>
        </p:txBody>
      </p:sp>
      <p:sp>
        <p:nvSpPr>
          <p:cNvPr id="7" name="TextBox 6"/>
          <p:cNvSpPr txBox="1"/>
          <p:nvPr/>
        </p:nvSpPr>
        <p:spPr>
          <a:xfrm>
            <a:off x="158758" y="5638800"/>
            <a:ext cx="8985242" cy="533399"/>
          </a:xfrm>
          <a:prstGeom prst="rect">
            <a:avLst/>
          </a:prstGeom>
          <a:blipFill rotWithShape="1">
            <a:blip r:embed="rId3"/>
            <a:tile tx="0" ty="0" sx="100000" sy="100000" flip="none" algn="tl"/>
          </a:blipFill>
        </p:spPr>
        <p:txBody>
          <a:bodyPr wrap="square" rtlCol="0">
            <a:spAutoFit/>
          </a:bodyPr>
          <a:lstStyle/>
          <a:p>
            <a:endParaRPr lang="en-US" dirty="0"/>
          </a:p>
        </p:txBody>
      </p:sp>
      <p:pic>
        <p:nvPicPr>
          <p:cNvPr id="10" name="Picture 9"/>
          <p:cNvPicPr>
            <a:picLocks noChangeAspect="1"/>
          </p:cNvPicPr>
          <p:nvPr/>
        </p:nvPicPr>
        <p:blipFill>
          <a:blip r:embed="rId4"/>
          <a:stretch>
            <a:fillRect/>
          </a:stretch>
        </p:blipFill>
        <p:spPr>
          <a:xfrm>
            <a:off x="533400" y="3048000"/>
            <a:ext cx="8369300" cy="2743200"/>
          </a:xfrm>
          <a:prstGeom prst="rect">
            <a:avLst/>
          </a:prstGeom>
        </p:spPr>
      </p:pic>
      <p:sp useBgFill="1">
        <p:nvSpPr>
          <p:cNvPr id="11" name="TextBox 10"/>
          <p:cNvSpPr txBox="1"/>
          <p:nvPr/>
        </p:nvSpPr>
        <p:spPr>
          <a:xfrm>
            <a:off x="0" y="5486401"/>
            <a:ext cx="9144000" cy="523220"/>
          </a:xfrm>
          <a:prstGeom prst="rect">
            <a:avLst/>
          </a:prstGeom>
        </p:spPr>
        <p:txBody>
          <a:bodyPr wrap="square" rtlCol="0">
            <a:spAutoFit/>
          </a:bodyPr>
          <a:lstStyle/>
          <a:p>
            <a:pPr algn="ctr"/>
            <a:endParaRPr lang="en-US" sz="1400" dirty="0">
              <a:latin typeface="+mn-lt"/>
            </a:endParaRPr>
          </a:p>
          <a:p>
            <a:pPr algn="ctr"/>
            <a:r>
              <a:rPr lang="en-US" sz="1400" dirty="0">
                <a:latin typeface="+mn-lt"/>
              </a:rPr>
              <a:t>Table 2.3 Example Members of the IBM 700/7000 Series</a:t>
            </a:r>
          </a:p>
        </p:txBody>
      </p:sp>
      <p:sp useBgFill="1">
        <p:nvSpPr>
          <p:cNvPr id="12" name="TextBox 11"/>
          <p:cNvSpPr txBox="1"/>
          <p:nvPr/>
        </p:nvSpPr>
        <p:spPr>
          <a:xfrm>
            <a:off x="8839200" y="2667000"/>
            <a:ext cx="304799" cy="3048000"/>
          </a:xfrm>
          <a:prstGeom prst="rect">
            <a:avLst/>
          </a:prstGeom>
        </p:spPr>
        <p:txBody>
          <a:bodyPr wrap="square" rtlCol="0">
            <a:spAutoFit/>
          </a:bodyPr>
          <a:lstStyle/>
          <a:p>
            <a:endParaRPr lang="en-US" dirty="0"/>
          </a:p>
        </p:txBody>
      </p:sp>
      <p:pic>
        <p:nvPicPr>
          <p:cNvPr id="14" name="Picture 13"/>
          <p:cNvPicPr>
            <a:picLocks noChangeAspect="1"/>
          </p:cNvPicPr>
          <p:nvPr/>
        </p:nvPicPr>
        <p:blipFill>
          <a:blip r:embed="rId5"/>
          <a:stretch>
            <a:fillRect/>
          </a:stretch>
        </p:blipFill>
        <p:spPr>
          <a:xfrm>
            <a:off x="7239000" y="990600"/>
            <a:ext cx="1518935" cy="1543434"/>
          </a:xfrm>
          <a:prstGeom prst="rect">
            <a:avLst/>
          </a:prstGeom>
        </p:spPr>
      </p:pic>
      <p:sp>
        <p:nvSpPr>
          <p:cNvPr id="15" name="TextBox 14"/>
          <p:cNvSpPr txBox="1"/>
          <p:nvPr/>
        </p:nvSpPr>
        <p:spPr>
          <a:xfrm>
            <a:off x="1440672" y="1402880"/>
            <a:ext cx="184666" cy="461665"/>
          </a:xfrm>
          <a:prstGeom prst="rect">
            <a:avLst/>
          </a:prstGeom>
          <a:noFill/>
        </p:spPr>
        <p:txBody>
          <a:bodyPr wrap="none" rtlCol="0">
            <a:spAutoFit/>
          </a:bodyPr>
          <a:lstStyle/>
          <a:p>
            <a:endParaRPr lang="en-US" dirty="0"/>
          </a:p>
        </p:txBody>
      </p:sp>
    </p:spTree>
  </p:cSld>
  <p:clrMapOvr>
    <a:masterClrMapping/>
  </p:clrMapOvr>
  <p:transition spd="med">
    <p:pull dir="rd"/>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lumMod val="10000"/>
            <a:lumOff val="90000"/>
          </a:schemeClr>
        </a:solidFill>
        <a:effectLst/>
      </p:bgPr>
    </p:bg>
    <p:spTree>
      <p:nvGrpSpPr>
        <p:cNvPr id="1" name=""/>
        <p:cNvGrpSpPr/>
        <p:nvPr/>
      </p:nvGrpSpPr>
      <p:grpSpPr>
        <a:xfrm>
          <a:off x="0" y="0"/>
          <a:ext cx="0" cy="0"/>
          <a:chOff x="0" y="0"/>
          <a:chExt cx="0" cy="0"/>
        </a:xfrm>
      </p:grpSpPr>
      <p:pic>
        <p:nvPicPr>
          <p:cNvPr id="2" name="Picture 1" descr="f5.pdf"/>
          <p:cNvPicPr>
            <a:picLocks noChangeAspect="1"/>
          </p:cNvPicPr>
          <p:nvPr/>
        </p:nvPicPr>
        <p:blipFill>
          <a:blip r:embed="rId3"/>
          <a:srcRect l="11765" t="20909" r="14118" b="11818"/>
          <a:stretch>
            <a:fillRect/>
          </a:stretch>
        </p:blipFill>
        <p:spPr>
          <a:xfrm>
            <a:off x="0" y="0"/>
            <a:ext cx="5865443" cy="6889756"/>
          </a:xfrm>
          <a:prstGeom prst="rect">
            <a:avLst/>
          </a:prstGeom>
        </p:spPr>
      </p:pic>
      <p:sp>
        <p:nvSpPr>
          <p:cNvPr id="78" name="Title 77"/>
          <p:cNvSpPr>
            <a:spLocks noGrp="1"/>
          </p:cNvSpPr>
          <p:nvPr>
            <p:ph type="title" idx="4294967295"/>
          </p:nvPr>
        </p:nvSpPr>
        <p:spPr>
          <a:xfrm>
            <a:off x="5562600" y="1524000"/>
            <a:ext cx="3581400" cy="2057400"/>
          </a:xfrm>
        </p:spPr>
        <p:txBody>
          <a:bodyPr/>
          <a:lstStyle/>
          <a:p>
            <a:pPr algn="ctr"/>
            <a:r>
              <a:rPr lang="en-US" dirty="0" err="1">
                <a:effectLst>
                  <a:outerShdw blurRad="38100" dist="38100" dir="2700000" algn="tl">
                    <a:srgbClr val="000000">
                      <a:alpha val="43137"/>
                    </a:srgbClr>
                  </a:outerShdw>
                </a:effectLst>
              </a:rPr>
              <a:t>Cấu</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hình</a:t>
            </a:r>
            <a:br>
              <a:rPr lang="en-US" dirty="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IBM</a:t>
            </a:r>
            <a:br>
              <a:rPr lang="en-US" dirty="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7094</a:t>
            </a:r>
          </a:p>
        </p:txBody>
      </p:sp>
    </p:spTree>
  </p:cSld>
  <p:clrMapOvr>
    <a:masterClrMapping/>
  </p:clrMapOvr>
  <p:transition spd="med">
    <p:zo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Chương</a:t>
            </a:r>
            <a:r>
              <a:rPr lang="en-GB" dirty="0"/>
              <a:t> 2. </a:t>
            </a:r>
            <a:r>
              <a:rPr lang="en-GB" dirty="0" err="1"/>
              <a:t>Lịch</a:t>
            </a:r>
            <a:r>
              <a:rPr lang="en-GB" dirty="0"/>
              <a:t> </a:t>
            </a:r>
            <a:r>
              <a:rPr lang="en-GB" dirty="0" err="1"/>
              <a:t>sử</a:t>
            </a:r>
            <a:r>
              <a:rPr lang="en-GB" dirty="0"/>
              <a:t> </a:t>
            </a:r>
            <a:r>
              <a:rPr lang="en-GB" dirty="0" err="1"/>
              <a:t>phát</a:t>
            </a:r>
            <a:r>
              <a:rPr lang="en-GB" dirty="0"/>
              <a:t> </a:t>
            </a:r>
            <a:r>
              <a:rPr lang="en-GB" dirty="0" err="1"/>
              <a:t>triển</a:t>
            </a:r>
            <a:r>
              <a:rPr lang="en-GB" dirty="0"/>
              <a:t> </a:t>
            </a:r>
            <a:r>
              <a:rPr lang="en-GB" dirty="0" err="1"/>
              <a:t>của</a:t>
            </a:r>
            <a:r>
              <a:rPr lang="en-GB" dirty="0"/>
              <a:t> </a:t>
            </a:r>
            <a:r>
              <a:rPr lang="en-GB" dirty="0" err="1"/>
              <a:t>máy</a:t>
            </a:r>
            <a:r>
              <a:rPr lang="en-GB" dirty="0"/>
              <a:t> </a:t>
            </a:r>
            <a:r>
              <a:rPr lang="en-GB" dirty="0" err="1"/>
              <a:t>tính</a:t>
            </a:r>
            <a:endParaRPr lang="en-GB" dirty="0"/>
          </a:p>
        </p:txBody>
      </p:sp>
      <p:sp>
        <p:nvSpPr>
          <p:cNvPr id="3" name="Content Placeholder 2"/>
          <p:cNvSpPr>
            <a:spLocks noGrp="1"/>
          </p:cNvSpPr>
          <p:nvPr>
            <p:ph idx="1"/>
          </p:nvPr>
        </p:nvSpPr>
        <p:spPr/>
        <p:txBody>
          <a:bodyPr>
            <a:normAutofit/>
          </a:bodyPr>
          <a:lstStyle/>
          <a:p>
            <a:pPr marL="365125" indent="-365125">
              <a:buFont typeface="+mj-lt"/>
              <a:buAutoNum type="arabicPeriod"/>
            </a:pPr>
            <a:r>
              <a:rPr lang="en-GB" sz="2800" dirty="0" err="1"/>
              <a:t>Sơ</a:t>
            </a:r>
            <a:r>
              <a:rPr lang="en-GB" sz="2800" dirty="0"/>
              <a:t> </a:t>
            </a:r>
            <a:r>
              <a:rPr lang="en-GB" sz="2800" dirty="0" err="1"/>
              <a:t>lược</a:t>
            </a:r>
            <a:r>
              <a:rPr lang="en-GB" sz="2800" dirty="0"/>
              <a:t> </a:t>
            </a:r>
            <a:r>
              <a:rPr lang="en-GB" sz="2800" dirty="0" err="1"/>
              <a:t>lịch</a:t>
            </a:r>
            <a:r>
              <a:rPr lang="en-GB" sz="2800" dirty="0"/>
              <a:t> </a:t>
            </a:r>
            <a:r>
              <a:rPr lang="en-GB" sz="2800" dirty="0" err="1"/>
              <a:t>sử</a:t>
            </a:r>
            <a:r>
              <a:rPr lang="en-GB" sz="2800" dirty="0"/>
              <a:t> </a:t>
            </a:r>
            <a:r>
              <a:rPr lang="en-GB" sz="2800" dirty="0" err="1"/>
              <a:t>phát</a:t>
            </a:r>
            <a:r>
              <a:rPr lang="en-GB" sz="2800" dirty="0"/>
              <a:t> </a:t>
            </a:r>
            <a:r>
              <a:rPr lang="en-GB" sz="2800" dirty="0" err="1"/>
              <a:t>triển</a:t>
            </a:r>
            <a:r>
              <a:rPr lang="en-GB" sz="2800" dirty="0"/>
              <a:t> </a:t>
            </a:r>
            <a:r>
              <a:rPr lang="en-GB" sz="2800" dirty="0" err="1"/>
              <a:t>máy</a:t>
            </a:r>
            <a:r>
              <a:rPr lang="en-GB" sz="2800" dirty="0"/>
              <a:t> </a:t>
            </a:r>
            <a:r>
              <a:rPr lang="en-GB" sz="2800" dirty="0" err="1"/>
              <a:t>tính</a:t>
            </a:r>
            <a:endParaRPr lang="en-GB" sz="2800" dirty="0"/>
          </a:p>
          <a:p>
            <a:pPr marL="342900" indent="-342900">
              <a:buFont typeface="+mj-lt"/>
              <a:buAutoNum type="arabicPeriod"/>
            </a:pPr>
            <a:r>
              <a:rPr lang="en-US" sz="2800" dirty="0" err="1"/>
              <a:t>Các</a:t>
            </a:r>
            <a:r>
              <a:rPr lang="en-US" sz="2800" dirty="0"/>
              <a:t> </a:t>
            </a:r>
            <a:r>
              <a:rPr lang="en-US" sz="2800" dirty="0" err="1"/>
              <a:t>đặc</a:t>
            </a:r>
            <a:r>
              <a:rPr lang="en-US" sz="2800" dirty="0"/>
              <a:t> </a:t>
            </a:r>
            <a:r>
              <a:rPr lang="en-US" sz="2800" dirty="0" err="1"/>
              <a:t>tính</a:t>
            </a:r>
            <a:r>
              <a:rPr lang="en-US" sz="2800" dirty="0"/>
              <a:t> </a:t>
            </a:r>
            <a:r>
              <a:rPr lang="en-US" sz="2800" dirty="0" err="1"/>
              <a:t>thiết</a:t>
            </a:r>
            <a:r>
              <a:rPr lang="en-US" sz="2800" dirty="0"/>
              <a:t> </a:t>
            </a:r>
            <a:r>
              <a:rPr lang="en-US" sz="2800" dirty="0" err="1"/>
              <a:t>kế</a:t>
            </a:r>
            <a:r>
              <a:rPr lang="en-US" sz="2800" dirty="0"/>
              <a:t> </a:t>
            </a:r>
            <a:r>
              <a:rPr lang="en-US" sz="2800" dirty="0" err="1"/>
              <a:t>máy</a:t>
            </a:r>
            <a:r>
              <a:rPr lang="en-US" sz="2800" dirty="0"/>
              <a:t> </a:t>
            </a:r>
            <a:r>
              <a:rPr lang="en-US" sz="2800" dirty="0" err="1"/>
              <a:t>tính</a:t>
            </a:r>
            <a:endParaRPr lang="en-US" sz="2800" dirty="0"/>
          </a:p>
          <a:p>
            <a:pPr marL="342900" indent="-342900">
              <a:buFont typeface="+mj-lt"/>
              <a:buAutoNum type="arabicPeriod"/>
            </a:pPr>
            <a:r>
              <a:rPr lang="en-GB" sz="2800" dirty="0"/>
              <a:t>Chip </a:t>
            </a:r>
            <a:r>
              <a:rPr lang="en-GB" sz="2800" dirty="0" err="1"/>
              <a:t>đa</a:t>
            </a:r>
            <a:r>
              <a:rPr lang="en-GB" sz="2800" dirty="0"/>
              <a:t> </a:t>
            </a:r>
            <a:r>
              <a:rPr lang="en-GB" sz="2800" dirty="0" err="1"/>
              <a:t>nhân</a:t>
            </a:r>
            <a:endParaRPr lang="en-GB" sz="2800" dirty="0"/>
          </a:p>
          <a:p>
            <a:pPr marL="342900" indent="-342900">
              <a:buFont typeface="+mj-lt"/>
              <a:buAutoNum type="arabicPeriod"/>
            </a:pPr>
            <a:r>
              <a:rPr lang="en-GB" sz="2800" dirty="0" err="1"/>
              <a:t>Kiến</a:t>
            </a:r>
            <a:r>
              <a:rPr lang="en-GB" sz="2800" dirty="0"/>
              <a:t> </a:t>
            </a:r>
            <a:r>
              <a:rPr lang="en-GB" sz="2800" dirty="0" err="1"/>
              <a:t>trúc</a:t>
            </a:r>
            <a:r>
              <a:rPr lang="en-GB" sz="2800" dirty="0"/>
              <a:t> x86</a:t>
            </a:r>
          </a:p>
          <a:p>
            <a:pPr marL="342900" indent="-342900">
              <a:buFont typeface="+mj-lt"/>
              <a:buAutoNum type="arabicPeriod"/>
            </a:pPr>
            <a:r>
              <a:rPr lang="en-GB" sz="2800" dirty="0"/>
              <a:t>Hệ </a:t>
            </a:r>
            <a:r>
              <a:rPr lang="en-GB" sz="2800" dirty="0" err="1"/>
              <a:t>thống</a:t>
            </a:r>
            <a:r>
              <a:rPr lang="en-GB" sz="2800" dirty="0"/>
              <a:t> </a:t>
            </a:r>
            <a:r>
              <a:rPr lang="en-GB" sz="2800" dirty="0" err="1"/>
              <a:t>nhúng</a:t>
            </a:r>
            <a:endParaRPr lang="en-GB" sz="2800" dirty="0"/>
          </a:p>
          <a:p>
            <a:pPr marL="342900" indent="-342900">
              <a:buFont typeface="+mj-lt"/>
              <a:buAutoNum type="arabicPeriod"/>
            </a:pPr>
            <a:r>
              <a:rPr lang="en-GB" sz="2800" dirty="0" err="1"/>
              <a:t>Đánh</a:t>
            </a:r>
            <a:r>
              <a:rPr lang="en-GB" sz="2800" dirty="0"/>
              <a:t> </a:t>
            </a:r>
            <a:r>
              <a:rPr lang="en-GB" sz="2800" dirty="0" err="1"/>
              <a:t>giá</a:t>
            </a:r>
            <a:r>
              <a:rPr lang="en-GB" sz="2800" dirty="0"/>
              <a:t> </a:t>
            </a:r>
            <a:r>
              <a:rPr lang="en-GB" sz="2800" dirty="0" err="1"/>
              <a:t>hiệu</a:t>
            </a:r>
            <a:r>
              <a:rPr lang="en-GB" sz="2800" dirty="0"/>
              <a:t> </a:t>
            </a:r>
            <a:r>
              <a:rPr lang="en-GB" sz="2800" dirty="0" err="1"/>
              <a:t>suất</a:t>
            </a:r>
            <a:r>
              <a:rPr lang="en-GB" sz="2800" dirty="0"/>
              <a:t> </a:t>
            </a:r>
            <a:r>
              <a:rPr lang="en-GB" sz="2800" dirty="0" err="1"/>
              <a:t>máy</a:t>
            </a:r>
            <a:endParaRPr lang="en-GB" sz="2800" dirty="0"/>
          </a:p>
        </p:txBody>
      </p:sp>
    </p:spTree>
    <p:extLst>
      <p:ext uri="{BB962C8B-B14F-4D97-AF65-F5344CB8AC3E}">
        <p14:creationId xmlns:p14="http://schemas.microsoft.com/office/powerpoint/2010/main" val="3896409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half" idx="4294967295"/>
          </p:nvPr>
        </p:nvSpPr>
        <p:spPr>
          <a:xfrm>
            <a:off x="683568" y="1124744"/>
            <a:ext cx="7543800" cy="774700"/>
          </a:xfrm>
        </p:spPr>
        <p:txBody>
          <a:bodyPr>
            <a:normAutofit fontScale="85000" lnSpcReduction="20000"/>
          </a:bodyPr>
          <a:lstStyle/>
          <a:p>
            <a:pPr>
              <a:spcBef>
                <a:spcPct val="0"/>
              </a:spcBef>
              <a:buNone/>
            </a:pPr>
            <a:r>
              <a:rPr lang="en-US" sz="3300">
                <a:solidFill>
                  <a:schemeClr val="accent1"/>
                </a:solidFill>
              </a:rPr>
              <a:t>c. Máy </a:t>
            </a:r>
            <a:r>
              <a:rPr lang="en-US" sz="3300" dirty="0" err="1">
                <a:solidFill>
                  <a:schemeClr val="accent1"/>
                </a:solidFill>
              </a:rPr>
              <a:t>tính</a:t>
            </a:r>
            <a:r>
              <a:rPr lang="en-US" sz="3300" dirty="0">
                <a:solidFill>
                  <a:schemeClr val="accent1"/>
                </a:solidFill>
              </a:rPr>
              <a:t> </a:t>
            </a:r>
            <a:r>
              <a:rPr lang="en-US" sz="3300" dirty="0" err="1">
                <a:solidFill>
                  <a:schemeClr val="accent1"/>
                </a:solidFill>
              </a:rPr>
              <a:t>thế</a:t>
            </a:r>
            <a:r>
              <a:rPr lang="en-US" sz="3300" dirty="0">
                <a:solidFill>
                  <a:schemeClr val="accent1"/>
                </a:solidFill>
              </a:rPr>
              <a:t> </a:t>
            </a:r>
            <a:r>
              <a:rPr lang="en-US" sz="3300" dirty="0" err="1">
                <a:solidFill>
                  <a:schemeClr val="accent1"/>
                </a:solidFill>
              </a:rPr>
              <a:t>hệ</a:t>
            </a:r>
            <a:r>
              <a:rPr lang="en-US" sz="3300" dirty="0">
                <a:solidFill>
                  <a:schemeClr val="accent1"/>
                </a:solidFill>
              </a:rPr>
              <a:t> </a:t>
            </a:r>
            <a:r>
              <a:rPr lang="en-US" sz="3300" dirty="0" err="1">
                <a:solidFill>
                  <a:schemeClr val="accent1"/>
                </a:solidFill>
              </a:rPr>
              <a:t>thứ</a:t>
            </a:r>
            <a:r>
              <a:rPr lang="en-US" sz="3300" dirty="0">
                <a:solidFill>
                  <a:schemeClr val="accent1"/>
                </a:solidFill>
              </a:rPr>
              <a:t> </a:t>
            </a:r>
            <a:r>
              <a:rPr lang="en-US" sz="3300" dirty="0" err="1">
                <a:solidFill>
                  <a:schemeClr val="accent1"/>
                </a:solidFill>
              </a:rPr>
              <a:t>ba</a:t>
            </a:r>
            <a:r>
              <a:rPr lang="en-US" sz="3300">
                <a:solidFill>
                  <a:schemeClr val="accent1"/>
                </a:solidFill>
              </a:rPr>
              <a:t>: Vi mạch – Mạch tích hợp (Intergated Circuit – IC)</a:t>
            </a:r>
            <a:endParaRPr lang="en-US" sz="3300" dirty="0">
              <a:solidFill>
                <a:schemeClr val="accent1"/>
              </a:solidFill>
            </a:endParaRPr>
          </a:p>
        </p:txBody>
      </p:sp>
      <p:sp>
        <p:nvSpPr>
          <p:cNvPr id="18434" name="Rectangle 2"/>
          <p:cNvSpPr>
            <a:spLocks noGrp="1" noChangeArrowheads="1"/>
          </p:cNvSpPr>
          <p:nvPr>
            <p:ph type="title" idx="4294967295"/>
          </p:nvPr>
        </p:nvSpPr>
        <p:spPr>
          <a:xfrm>
            <a:off x="533400" y="381000"/>
            <a:ext cx="7556500" cy="1116012"/>
          </a:xfrm>
        </p:spPr>
        <p:txBody>
          <a:bodyPr/>
          <a:lstStyle/>
          <a:p>
            <a:r>
              <a:rPr lang="en-GB" dirty="0">
                <a:effectLst>
                  <a:outerShdw blurRad="38100" dist="38100" dir="2700000" algn="tl">
                    <a:srgbClr val="000000">
                      <a:alpha val="43137"/>
                    </a:srgbClr>
                  </a:outerShdw>
                </a:effectLst>
              </a:rPr>
              <a:t>1</a:t>
            </a:r>
            <a:r>
              <a:rPr lang="en-GB">
                <a:effectLst>
                  <a:outerShdw blurRad="38100" dist="38100" dir="2700000" algn="tl">
                    <a:srgbClr val="000000">
                      <a:alpha val="43137"/>
                    </a:srgbClr>
                  </a:outerShdw>
                </a:effectLst>
              </a:rPr>
              <a:t>. Sơ lược lịch </a:t>
            </a:r>
            <a:r>
              <a:rPr lang="en-GB" dirty="0" err="1">
                <a:effectLst>
                  <a:outerShdw blurRad="38100" dist="38100" dir="2700000" algn="tl">
                    <a:srgbClr val="000000">
                      <a:alpha val="43137"/>
                    </a:srgbClr>
                  </a:outerShdw>
                </a:effectLst>
              </a:rPr>
              <a:t>sử</a:t>
            </a:r>
            <a:r>
              <a:rPr lang="en-GB" dirty="0">
                <a:effectLst>
                  <a:outerShdw blurRad="38100" dist="38100" dir="2700000" algn="tl">
                    <a:srgbClr val="000000">
                      <a:alpha val="43137"/>
                    </a:srgbClr>
                  </a:outerShdw>
                </a:effectLst>
              </a:rPr>
              <a:t> </a:t>
            </a:r>
            <a:r>
              <a:rPr lang="en-GB" dirty="0" err="1">
                <a:effectLst>
                  <a:outerShdw blurRad="38100" dist="38100" dir="2700000" algn="tl">
                    <a:srgbClr val="000000">
                      <a:alpha val="43137"/>
                    </a:srgbClr>
                  </a:outerShdw>
                </a:effectLst>
              </a:rPr>
              <a:t>phát</a:t>
            </a:r>
            <a:r>
              <a:rPr lang="en-GB" dirty="0">
                <a:effectLst>
                  <a:outerShdw blurRad="38100" dist="38100" dir="2700000" algn="tl">
                    <a:srgbClr val="000000">
                      <a:alpha val="43137"/>
                    </a:srgbClr>
                  </a:outerShdw>
                </a:effectLst>
              </a:rPr>
              <a:t> </a:t>
            </a:r>
            <a:r>
              <a:rPr lang="en-GB" dirty="0" err="1">
                <a:effectLst>
                  <a:outerShdw blurRad="38100" dist="38100" dir="2700000" algn="tl">
                    <a:srgbClr val="000000">
                      <a:alpha val="43137"/>
                    </a:srgbClr>
                  </a:outerShdw>
                </a:effectLst>
              </a:rPr>
              <a:t>triển</a:t>
            </a:r>
            <a:r>
              <a:rPr lang="en-GB" dirty="0">
                <a:effectLst>
                  <a:outerShdw blurRad="38100" dist="38100" dir="2700000" algn="tl">
                    <a:srgbClr val="000000">
                      <a:alpha val="43137"/>
                    </a:srgbClr>
                  </a:outerShdw>
                </a:effectLst>
              </a:rPr>
              <a:t> </a:t>
            </a:r>
            <a:r>
              <a:rPr lang="en-GB" dirty="0" err="1">
                <a:effectLst>
                  <a:outerShdw blurRad="38100" dist="38100" dir="2700000" algn="tl">
                    <a:srgbClr val="000000">
                      <a:alpha val="43137"/>
                    </a:srgbClr>
                  </a:outerShdw>
                </a:effectLst>
              </a:rPr>
              <a:t>máy</a:t>
            </a:r>
            <a:r>
              <a:rPr lang="en-GB" dirty="0">
                <a:effectLst>
                  <a:outerShdw blurRad="38100" dist="38100" dir="2700000" algn="tl">
                    <a:srgbClr val="000000">
                      <a:alpha val="43137"/>
                    </a:srgbClr>
                  </a:outerShdw>
                </a:effectLst>
              </a:rPr>
              <a:t> </a:t>
            </a:r>
            <a:r>
              <a:rPr lang="en-GB" dirty="0" err="1">
                <a:effectLst>
                  <a:outerShdw blurRad="38100" dist="38100" dir="2700000" algn="tl">
                    <a:srgbClr val="000000">
                      <a:alpha val="43137"/>
                    </a:srgbClr>
                  </a:outerShdw>
                </a:effectLst>
              </a:rPr>
              <a:t>tính</a:t>
            </a:r>
            <a:endParaRPr lang="en-GB" dirty="0">
              <a:effectLst>
                <a:outerShdw blurRad="38100" dist="38100" dir="2700000" algn="tl">
                  <a:srgbClr val="000000">
                    <a:alpha val="43137"/>
                  </a:srgbClr>
                </a:outerShdw>
              </a:effectLst>
            </a:endParaRPr>
          </a:p>
        </p:txBody>
      </p:sp>
      <p:sp>
        <p:nvSpPr>
          <p:cNvPr id="18435" name="Rectangle 3"/>
          <p:cNvSpPr>
            <a:spLocks noGrp="1" noChangeArrowheads="1"/>
          </p:cNvSpPr>
          <p:nvPr>
            <p:ph idx="4294967295"/>
          </p:nvPr>
        </p:nvSpPr>
        <p:spPr>
          <a:xfrm>
            <a:off x="755576" y="2051096"/>
            <a:ext cx="7556500" cy="4806903"/>
          </a:xfrm>
        </p:spPr>
        <p:txBody>
          <a:bodyPr>
            <a:normAutofit/>
          </a:bodyPr>
          <a:lstStyle/>
          <a:p>
            <a:r>
              <a:rPr lang="en-GB"/>
              <a:t>Từ năm 1950 đến 1960, máy tính được chế tạo từ các </a:t>
            </a:r>
            <a:r>
              <a:rPr lang="en-GB" i="1"/>
              <a:t>linh </a:t>
            </a:r>
            <a:r>
              <a:rPr lang="en-GB" i="1" err="1"/>
              <a:t>kiện</a:t>
            </a:r>
            <a:r>
              <a:rPr lang="en-GB" i="1"/>
              <a:t> rời </a:t>
            </a:r>
            <a:r>
              <a:rPr lang="en-GB"/>
              <a:t>(transistor, điện trở, tụ điện)</a:t>
            </a:r>
            <a:endParaRPr lang="en-GB" dirty="0"/>
          </a:p>
          <a:p>
            <a:pPr lvl="1"/>
            <a:r>
              <a:rPr lang="en-GB" err="1"/>
              <a:t>Các</a:t>
            </a:r>
            <a:r>
              <a:rPr lang="en-GB"/>
              <a:t> linh kiện sản xuất đơn </a:t>
            </a:r>
            <a:r>
              <a:rPr lang="en-GB" dirty="0" err="1"/>
              <a:t>lẻ</a:t>
            </a:r>
            <a:r>
              <a:rPr lang="en-GB" dirty="0"/>
              <a:t>, </a:t>
            </a:r>
            <a:r>
              <a:rPr lang="en-GB" dirty="0" err="1"/>
              <a:t>độc</a:t>
            </a:r>
            <a:r>
              <a:rPr lang="en-GB" dirty="0"/>
              <a:t> </a:t>
            </a:r>
            <a:r>
              <a:rPr lang="en-GB" dirty="0" err="1"/>
              <a:t>lập</a:t>
            </a:r>
            <a:r>
              <a:rPr lang="en-GB" dirty="0"/>
              <a:t>, </a:t>
            </a:r>
            <a:r>
              <a:rPr lang="en-GB" dirty="0" err="1"/>
              <a:t>đóng</a:t>
            </a:r>
            <a:r>
              <a:rPr lang="en-GB" dirty="0"/>
              <a:t> </a:t>
            </a:r>
            <a:r>
              <a:rPr lang="en-GB" err="1"/>
              <a:t>gói</a:t>
            </a:r>
            <a:r>
              <a:rPr lang="en-GB"/>
              <a:t> riêng.</a:t>
            </a:r>
            <a:endParaRPr lang="en-GB" dirty="0"/>
          </a:p>
          <a:p>
            <a:pPr lvl="1"/>
            <a:r>
              <a:rPr lang="en-GB"/>
              <a:t>Sau đó được </a:t>
            </a:r>
            <a:r>
              <a:rPr lang="en-GB" dirty="0" err="1"/>
              <a:t>hàn</a:t>
            </a:r>
            <a:r>
              <a:rPr lang="en-GB" dirty="0"/>
              <a:t> </a:t>
            </a:r>
            <a:r>
              <a:rPr lang="en-GB" dirty="0" err="1"/>
              <a:t>lại</a:t>
            </a:r>
            <a:r>
              <a:rPr lang="en-GB" dirty="0"/>
              <a:t> </a:t>
            </a:r>
            <a:r>
              <a:rPr lang="en-GB" dirty="0" err="1"/>
              <a:t>hoặc</a:t>
            </a:r>
            <a:r>
              <a:rPr lang="en-GB" dirty="0"/>
              <a:t> </a:t>
            </a:r>
            <a:r>
              <a:rPr lang="en-GB" dirty="0" err="1"/>
              <a:t>nối</a:t>
            </a:r>
            <a:r>
              <a:rPr lang="en-GB" dirty="0"/>
              <a:t> </a:t>
            </a:r>
            <a:r>
              <a:rPr lang="en-GB" dirty="0" err="1"/>
              <a:t>với</a:t>
            </a:r>
            <a:r>
              <a:rPr lang="en-GB" dirty="0"/>
              <a:t> </a:t>
            </a:r>
            <a:r>
              <a:rPr lang="en-GB" dirty="0" err="1"/>
              <a:t>nhau</a:t>
            </a:r>
            <a:r>
              <a:rPr lang="en-GB" dirty="0"/>
              <a:t> </a:t>
            </a:r>
            <a:r>
              <a:rPr lang="en-GB" dirty="0" err="1"/>
              <a:t>lên</a:t>
            </a:r>
            <a:r>
              <a:rPr lang="en-GB" dirty="0"/>
              <a:t> </a:t>
            </a:r>
            <a:r>
              <a:rPr lang="en-GB" err="1"/>
              <a:t>trên</a:t>
            </a:r>
            <a:r>
              <a:rPr lang="en-GB"/>
              <a:t> một bảng </a:t>
            </a:r>
            <a:r>
              <a:rPr lang="en-GB" dirty="0" err="1"/>
              <a:t>mạch</a:t>
            </a:r>
            <a:r>
              <a:rPr lang="en-GB" dirty="0"/>
              <a:t> </a:t>
            </a:r>
            <a:r>
              <a:rPr lang="en-GB" dirty="0" err="1"/>
              <a:t>masonite</a:t>
            </a:r>
            <a:r>
              <a:rPr lang="en-GB" dirty="0"/>
              <a:t>.</a:t>
            </a:r>
          </a:p>
          <a:p>
            <a:pPr lvl="1"/>
            <a:r>
              <a:rPr lang="en-GB" dirty="0" err="1"/>
              <a:t>Quá</a:t>
            </a:r>
            <a:r>
              <a:rPr lang="en-GB" dirty="0"/>
              <a:t> </a:t>
            </a:r>
            <a:r>
              <a:rPr lang="en-GB" dirty="0" err="1"/>
              <a:t>trình</a:t>
            </a:r>
            <a:r>
              <a:rPr lang="en-GB" dirty="0"/>
              <a:t> </a:t>
            </a:r>
            <a:r>
              <a:rPr lang="en-GB" dirty="0" err="1"/>
              <a:t>sản</a:t>
            </a:r>
            <a:r>
              <a:rPr lang="en-GB" dirty="0"/>
              <a:t> </a:t>
            </a:r>
            <a:r>
              <a:rPr lang="en-GB" dirty="0" err="1"/>
              <a:t>xuất</a:t>
            </a:r>
            <a:r>
              <a:rPr lang="en-GB" dirty="0"/>
              <a:t> </a:t>
            </a:r>
            <a:r>
              <a:rPr lang="en-GB" dirty="0" err="1"/>
              <a:t>tốn</a:t>
            </a:r>
            <a:r>
              <a:rPr lang="en-GB" dirty="0"/>
              <a:t> </a:t>
            </a:r>
            <a:r>
              <a:rPr lang="en-GB" dirty="0" err="1"/>
              <a:t>kém</a:t>
            </a:r>
            <a:r>
              <a:rPr lang="en-GB" dirty="0"/>
              <a:t> </a:t>
            </a:r>
            <a:r>
              <a:rPr lang="en-GB" dirty="0" err="1"/>
              <a:t>và</a:t>
            </a:r>
            <a:r>
              <a:rPr lang="en-GB" dirty="0"/>
              <a:t> </a:t>
            </a:r>
            <a:r>
              <a:rPr lang="en-GB" dirty="0" err="1"/>
              <a:t>cồng</a:t>
            </a:r>
            <a:r>
              <a:rPr lang="en-GB" dirty="0"/>
              <a:t> </a:t>
            </a:r>
            <a:r>
              <a:rPr lang="en-GB" err="1"/>
              <a:t>kềnh</a:t>
            </a:r>
            <a:r>
              <a:rPr lang="en-GB"/>
              <a:t>.</a:t>
            </a:r>
          </a:p>
          <a:p>
            <a:pPr lvl="1"/>
            <a:r>
              <a:rPr lang="en-GB"/>
              <a:t>Các máy tính thế hệ thứ hai gồm khoảng 10000 transistor, sau đó con số này lên tới hàng trăm nghìn</a:t>
            </a:r>
            <a:endParaRPr lang="en-GB" dirty="0"/>
          </a:p>
          <a:p>
            <a:r>
              <a:rPr lang="en-GB" dirty="0"/>
              <a:t>1958 – </a:t>
            </a:r>
            <a:r>
              <a:rPr lang="en-GB" dirty="0" err="1"/>
              <a:t>phát</a:t>
            </a:r>
            <a:r>
              <a:rPr lang="en-GB" dirty="0"/>
              <a:t> minh </a:t>
            </a:r>
            <a:r>
              <a:rPr lang="en-GB" dirty="0" err="1"/>
              <a:t>ra</a:t>
            </a:r>
            <a:r>
              <a:rPr lang="en-GB" dirty="0"/>
              <a:t> </a:t>
            </a:r>
            <a:r>
              <a:rPr lang="en-GB" dirty="0" err="1"/>
              <a:t>mạch</a:t>
            </a:r>
            <a:r>
              <a:rPr lang="en-GB" dirty="0"/>
              <a:t> </a:t>
            </a:r>
            <a:r>
              <a:rPr lang="en-GB" err="1"/>
              <a:t>tích</a:t>
            </a:r>
            <a:r>
              <a:rPr lang="en-GB"/>
              <a:t> hợp </a:t>
            </a:r>
            <a:r>
              <a:rPr lang="en-GB">
                <a:sym typeface="Wingdings" panose="05000000000000000000" pitchFamily="2" charset="2"/>
              </a:rPr>
              <a:t> công nghệ nền tảng cho máy tính thế hệ thứ 3</a:t>
            </a:r>
            <a:endParaRPr lang="en-GB" dirty="0"/>
          </a:p>
          <a:p>
            <a:pPr marL="228600" lvl="1">
              <a:spcBef>
                <a:spcPts val="2000"/>
              </a:spcBef>
              <a:buClr>
                <a:schemeClr val="accent1"/>
              </a:buClr>
            </a:pPr>
            <a:r>
              <a:rPr lang="en-GB" sz="2000" dirty="0"/>
              <a:t>Hai </a:t>
            </a:r>
            <a:r>
              <a:rPr lang="en-GB" sz="2000" dirty="0" err="1"/>
              <a:t>thành</a:t>
            </a:r>
            <a:r>
              <a:rPr lang="en-GB" sz="2000" dirty="0"/>
              <a:t> </a:t>
            </a:r>
            <a:r>
              <a:rPr lang="en-GB" sz="2000" dirty="0" err="1"/>
              <a:t>viên</a:t>
            </a:r>
            <a:r>
              <a:rPr lang="en-GB" sz="2000" dirty="0"/>
              <a:t> </a:t>
            </a:r>
            <a:r>
              <a:rPr lang="en-GB" sz="2000" dirty="0" err="1"/>
              <a:t>quan</a:t>
            </a:r>
            <a:r>
              <a:rPr lang="en-GB" sz="2000" dirty="0"/>
              <a:t> </a:t>
            </a:r>
            <a:r>
              <a:rPr lang="en-GB" sz="2000" dirty="0" err="1"/>
              <a:t>trọng</a:t>
            </a:r>
            <a:r>
              <a:rPr lang="en-GB" sz="2000" dirty="0"/>
              <a:t> </a:t>
            </a:r>
            <a:r>
              <a:rPr lang="en-GB" sz="2000" dirty="0" err="1"/>
              <a:t>nhất</a:t>
            </a:r>
            <a:r>
              <a:rPr lang="en-GB" sz="2000" dirty="0"/>
              <a:t> </a:t>
            </a:r>
            <a:r>
              <a:rPr lang="en-GB" sz="2000" dirty="0" err="1"/>
              <a:t>của</a:t>
            </a:r>
            <a:r>
              <a:rPr lang="en-GB" sz="2000" dirty="0"/>
              <a:t> </a:t>
            </a:r>
            <a:r>
              <a:rPr lang="en-GB" sz="2000" dirty="0" err="1"/>
              <a:t>thế</a:t>
            </a:r>
            <a:r>
              <a:rPr lang="en-GB" sz="2000" dirty="0"/>
              <a:t> </a:t>
            </a:r>
            <a:r>
              <a:rPr lang="en-GB" sz="2000" dirty="0" err="1"/>
              <a:t>hệ</a:t>
            </a:r>
            <a:r>
              <a:rPr lang="en-GB" sz="2000" dirty="0"/>
              <a:t> </a:t>
            </a:r>
            <a:r>
              <a:rPr lang="en-GB" sz="2000" dirty="0" err="1"/>
              <a:t>máy</a:t>
            </a:r>
            <a:r>
              <a:rPr lang="en-GB" sz="2000" dirty="0"/>
              <a:t> </a:t>
            </a:r>
            <a:r>
              <a:rPr lang="en-GB" sz="2000" dirty="0" err="1"/>
              <a:t>tính</a:t>
            </a:r>
            <a:r>
              <a:rPr lang="en-GB" sz="2000" dirty="0"/>
              <a:t> </a:t>
            </a:r>
            <a:r>
              <a:rPr lang="en-GB" sz="2000" dirty="0" err="1"/>
              <a:t>thứ</a:t>
            </a:r>
            <a:r>
              <a:rPr lang="en-GB" sz="2000" dirty="0"/>
              <a:t> ba </a:t>
            </a:r>
            <a:r>
              <a:rPr lang="en-GB" sz="2000" dirty="0" err="1"/>
              <a:t>là</a:t>
            </a:r>
            <a:r>
              <a:rPr lang="en-GB" sz="2000" dirty="0"/>
              <a:t> </a:t>
            </a:r>
            <a:r>
              <a:rPr lang="en-GB" sz="2000" b="1" dirty="0"/>
              <a:t>IBM System/360</a:t>
            </a:r>
            <a:r>
              <a:rPr lang="en-GB" sz="2000" dirty="0"/>
              <a:t> </a:t>
            </a:r>
            <a:r>
              <a:rPr lang="en-GB" sz="2000" dirty="0" err="1"/>
              <a:t>và</a:t>
            </a:r>
            <a:r>
              <a:rPr lang="en-GB" sz="2000" dirty="0"/>
              <a:t> </a:t>
            </a:r>
            <a:r>
              <a:rPr lang="en-GB" sz="2000" b="1"/>
              <a:t>DEC PDP-8</a:t>
            </a:r>
            <a:endParaRPr lang="en-GB" sz="2000" b="1" dirty="0"/>
          </a:p>
        </p:txBody>
      </p:sp>
      <p:pic>
        <p:nvPicPr>
          <p:cNvPr id="5" name="Picture 4"/>
          <p:cNvPicPr>
            <a:picLocks noChangeAspect="1"/>
          </p:cNvPicPr>
          <p:nvPr/>
        </p:nvPicPr>
        <p:blipFill>
          <a:blip r:embed="rId3"/>
          <a:stretch>
            <a:fillRect/>
          </a:stretch>
        </p:blipFill>
        <p:spPr>
          <a:xfrm>
            <a:off x="8089900" y="-6020"/>
            <a:ext cx="1524000" cy="1905464"/>
          </a:xfrm>
          <a:prstGeom prst="rect">
            <a:avLst/>
          </a:prstGeom>
          <a:effectLst>
            <a:softEdge rad="127000"/>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Khái niệm mạch tích hợp (IC)</a:t>
            </a:r>
          </a:p>
        </p:txBody>
      </p:sp>
      <p:sp>
        <p:nvSpPr>
          <p:cNvPr id="3" name="Content Placeholder 2"/>
          <p:cNvSpPr>
            <a:spLocks noGrp="1"/>
          </p:cNvSpPr>
          <p:nvPr>
            <p:ph idx="1"/>
          </p:nvPr>
        </p:nvSpPr>
        <p:spPr>
          <a:xfrm>
            <a:off x="498474" y="1981200"/>
            <a:ext cx="8249990" cy="4616152"/>
          </a:xfrm>
        </p:spPr>
        <p:txBody>
          <a:bodyPr>
            <a:normAutofit fontScale="92500" lnSpcReduction="10000"/>
          </a:bodyPr>
          <a:lstStyle/>
          <a:p>
            <a:r>
              <a:rPr lang="en-GB"/>
              <a:t>Các thành phần cơ bản của máy tính số được chia thành 2 loại</a:t>
            </a:r>
            <a:r>
              <a:rPr lang="en-GB" b="1"/>
              <a:t>: gate (cổng logic)</a:t>
            </a:r>
            <a:r>
              <a:rPr lang="en-GB"/>
              <a:t> và </a:t>
            </a:r>
            <a:r>
              <a:rPr lang="en-GB" b="1"/>
              <a:t>memory cell (ô nhớ)</a:t>
            </a:r>
          </a:p>
          <a:p>
            <a:r>
              <a:rPr lang="en-GB"/>
              <a:t>Các thành phần này thực hiện bốn chức năng cơ bản của máy tính: lưu trữ, truyền dữ liệu, xử lý dữ liệu và điều khiển.</a:t>
            </a:r>
          </a:p>
          <a:p>
            <a:r>
              <a:rPr lang="en-GB"/>
              <a:t>Trong đó: </a:t>
            </a:r>
          </a:p>
          <a:p>
            <a:pPr lvl="1"/>
            <a:r>
              <a:rPr lang="en-GB"/>
              <a:t>Gate: là thiết bị thực hiện các hàm logic và Boolean đơn giản</a:t>
            </a:r>
          </a:p>
          <a:p>
            <a:pPr lvl="1"/>
            <a:r>
              <a:rPr lang="en-GB"/>
              <a:t>Memory cell: là thiết bị lưu trữ một giá trị 0 hoặc 1</a:t>
            </a:r>
          </a:p>
          <a:p>
            <a:r>
              <a:rPr lang="en-GB"/>
              <a:t>Máy tính gồm các gate, memory cell và sự liên kết giữa chúng</a:t>
            </a:r>
          </a:p>
          <a:p>
            <a:pPr lvl="1"/>
            <a:r>
              <a:rPr lang="en-GB"/>
              <a:t>Lưu trữ dữ liệu: sử dụng các memory cell</a:t>
            </a:r>
          </a:p>
          <a:p>
            <a:pPr lvl="1"/>
            <a:r>
              <a:rPr lang="en-GB"/>
              <a:t>Xử lý dữ liệu: sử dụng các gate</a:t>
            </a:r>
          </a:p>
          <a:p>
            <a:pPr lvl="1"/>
            <a:r>
              <a:rPr lang="en-GB"/>
              <a:t>Truyền dữ liệu: </a:t>
            </a:r>
            <a:r>
              <a:rPr lang="en-US"/>
              <a:t>Di chuyển dữ liệu – Dữ liệu được di chuyển vào và ra bộ nhớ trên các đường dẫn giữa các bộ phận của máy tính và thông qua các gate.</a:t>
            </a:r>
          </a:p>
          <a:p>
            <a:pPr lvl="1"/>
            <a:r>
              <a:rPr lang="en-GB"/>
              <a:t>Điều khiển: các tín hiệu điểu khiển hoạt động của gate và memory cell</a:t>
            </a:r>
          </a:p>
        </p:txBody>
      </p:sp>
    </p:spTree>
    <p:extLst>
      <p:ext uri="{BB962C8B-B14F-4D97-AF65-F5344CB8AC3E}">
        <p14:creationId xmlns:p14="http://schemas.microsoft.com/office/powerpoint/2010/main" val="3145480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39352" y="260648"/>
            <a:ext cx="9143999" cy="1268760"/>
          </a:xfrm>
          <a:solidFill>
            <a:schemeClr val="bg1"/>
          </a:solidFill>
        </p:spPr>
        <p:txBody>
          <a:bodyPr/>
          <a:lstStyle/>
          <a:p>
            <a:pPr>
              <a:spcBef>
                <a:spcPts val="600"/>
              </a:spcBef>
            </a:pPr>
            <a:r>
              <a:rPr lang="en-GB"/>
              <a:t>Khái niệm mạch tích hợp (IC)</a:t>
            </a:r>
            <a:br>
              <a:rPr lang="en-US"/>
            </a:br>
            <a:r>
              <a:rPr lang="en-US"/>
              <a:t>    </a:t>
            </a:r>
            <a:r>
              <a:rPr lang="en-US" sz="3200" b="1"/>
              <a:t>Sơ đồ gate và memory cell</a:t>
            </a:r>
            <a:endParaRPr lang="en-US" sz="3200" b="1" i="1" dirty="0"/>
          </a:p>
        </p:txBody>
      </p:sp>
      <p:pic>
        <p:nvPicPr>
          <p:cNvPr id="2" name="Picture 1"/>
          <p:cNvPicPr>
            <a:picLocks noChangeAspect="1"/>
          </p:cNvPicPr>
          <p:nvPr/>
        </p:nvPicPr>
        <p:blipFill>
          <a:blip r:embed="rId3"/>
          <a:stretch>
            <a:fillRect/>
          </a:stretch>
        </p:blipFill>
        <p:spPr>
          <a:xfrm>
            <a:off x="377396" y="2204864"/>
            <a:ext cx="8467909" cy="3312368"/>
          </a:xfrm>
          <a:prstGeom prst="rect">
            <a:avLst/>
          </a:prstGeom>
        </p:spPr>
      </p:pic>
    </p:spTree>
  </p:cSld>
  <p:clrMapOvr>
    <a:masterClrMapping/>
  </p:clrMapOvr>
  <p:transition spd="med">
    <p:blinds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a:t>Khái niệm mạch tích hợp (IC)</a:t>
            </a:r>
          </a:p>
        </p:txBody>
      </p:sp>
      <p:sp>
        <p:nvSpPr>
          <p:cNvPr id="6" name="Content Placeholder 5"/>
          <p:cNvSpPr>
            <a:spLocks noGrp="1"/>
          </p:cNvSpPr>
          <p:nvPr>
            <p:ph idx="1"/>
          </p:nvPr>
        </p:nvSpPr>
        <p:spPr>
          <a:xfrm>
            <a:off x="251520" y="1268761"/>
            <a:ext cx="4361557" cy="5589240"/>
          </a:xfrm>
        </p:spPr>
        <p:txBody>
          <a:bodyPr>
            <a:normAutofit/>
          </a:bodyPr>
          <a:lstStyle/>
          <a:p>
            <a:r>
              <a:rPr lang="en-GB"/>
              <a:t>Mạch tích hợp: một tấm </a:t>
            </a:r>
            <a:r>
              <a:rPr lang="en-GB" b="1"/>
              <a:t>wafer</a:t>
            </a:r>
            <a:r>
              <a:rPr lang="en-GB"/>
              <a:t> silicon mỏng, chia thành ma trận các vùng nhỏ, mỗi vùng chứa một mạch giống hệt nhau được gọi là </a:t>
            </a:r>
            <a:r>
              <a:rPr lang="en-GB" b="1"/>
              <a:t>chip.</a:t>
            </a:r>
          </a:p>
          <a:p>
            <a:r>
              <a:rPr lang="en-GB"/>
              <a:t>Một chip chứa nhiều gate hoặc memory cell</a:t>
            </a:r>
          </a:p>
          <a:p>
            <a:r>
              <a:rPr lang="en-GB"/>
              <a:t>Chip được đóng gói  (packaged)</a:t>
            </a:r>
          </a:p>
          <a:p>
            <a:r>
              <a:rPr lang="en-GB"/>
              <a:t>Ban đầu, số lượng gate/memory cell trong một chip còn ít  </a:t>
            </a:r>
            <a:r>
              <a:rPr lang="en-GB">
                <a:sym typeface="Wingdings" panose="05000000000000000000" pitchFamily="2" charset="2"/>
              </a:rPr>
              <a:t> công nghệ này được gọi là  </a:t>
            </a:r>
            <a:r>
              <a:rPr lang="en-GB" b="1">
                <a:sym typeface="Wingdings" panose="05000000000000000000" pitchFamily="2" charset="2"/>
              </a:rPr>
              <a:t>SSI - smallscale integration: mạch tích hợp kích thước nhỏ</a:t>
            </a:r>
          </a:p>
          <a:p>
            <a:r>
              <a:rPr lang="en-GB"/>
              <a:t>Về sau, số lượng G/C trong một chip ngày càng nhiều </a:t>
            </a:r>
          </a:p>
          <a:p>
            <a:endParaRPr lang="en-GB"/>
          </a:p>
        </p:txBody>
      </p:sp>
      <p:pic>
        <p:nvPicPr>
          <p:cNvPr id="2" name="Picture 1"/>
          <p:cNvPicPr>
            <a:picLocks noChangeAspect="1"/>
          </p:cNvPicPr>
          <p:nvPr/>
        </p:nvPicPr>
        <p:blipFill>
          <a:blip r:embed="rId3"/>
          <a:stretch>
            <a:fillRect/>
          </a:stretch>
        </p:blipFill>
        <p:spPr>
          <a:xfrm>
            <a:off x="4356530" y="1600200"/>
            <a:ext cx="4895990" cy="4709120"/>
          </a:xfrm>
          <a:prstGeom prst="rect">
            <a:avLst/>
          </a:prstGeom>
        </p:spPr>
      </p:pic>
    </p:spTree>
    <p:extLst>
      <p:ext uri="{BB962C8B-B14F-4D97-AF65-F5344CB8AC3E}">
        <p14:creationId xmlns:p14="http://schemas.microsoft.com/office/powerpoint/2010/main" val="11385075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1800" y="838200"/>
            <a:ext cx="4825787" cy="1116106"/>
          </a:xfrm>
        </p:spPr>
        <p:txBody>
          <a:bodyPr/>
          <a:lstStyle/>
          <a:p>
            <a:r>
              <a:rPr lang="en-US" dirty="0" err="1"/>
              <a:t>Sự</a:t>
            </a:r>
            <a:r>
              <a:rPr lang="en-US" dirty="0"/>
              <a:t> </a:t>
            </a:r>
            <a:r>
              <a:rPr lang="en-US" dirty="0" err="1"/>
              <a:t>phát</a:t>
            </a:r>
            <a:r>
              <a:rPr lang="en-US" dirty="0"/>
              <a:t> </a:t>
            </a:r>
            <a:r>
              <a:rPr lang="en-US" dirty="0" err="1"/>
              <a:t>triển</a:t>
            </a:r>
            <a:r>
              <a:rPr lang="en-US" dirty="0"/>
              <a:t> </a:t>
            </a:r>
            <a:r>
              <a:rPr lang="en-US" dirty="0" err="1"/>
              <a:t>của</a:t>
            </a:r>
            <a:r>
              <a:rPr lang="en-US" dirty="0"/>
              <a:t> Chip</a:t>
            </a:r>
          </a:p>
        </p:txBody>
      </p:sp>
      <p:pic>
        <p:nvPicPr>
          <p:cNvPr id="4" name="Picture 3" descr="f8.pdf"/>
          <p:cNvPicPr>
            <a:picLocks noChangeAspect="1"/>
          </p:cNvPicPr>
          <p:nvPr/>
        </p:nvPicPr>
        <p:blipFill>
          <a:blip r:embed="rId3"/>
          <a:srcRect l="-3529" t="23636" r="-4706" b="21818"/>
          <a:stretch>
            <a:fillRect/>
          </a:stretch>
        </p:blipFill>
        <p:spPr>
          <a:xfrm>
            <a:off x="0" y="1340768"/>
            <a:ext cx="9144000" cy="5867400"/>
          </a:xfrm>
          <a:prstGeom prst="rect">
            <a:avLst/>
          </a:prstGeom>
        </p:spPr>
      </p:pic>
    </p:spTree>
  </p:cSld>
  <p:clrMapOvr>
    <a:masterClrMapping/>
  </p:clrMapOvr>
  <p:transition spd="med">
    <p:pull dir="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4"/>
          <p:cNvSpPr>
            <a:spLocks noGrp="1" noChangeArrowheads="1"/>
          </p:cNvSpPr>
          <p:nvPr>
            <p:ph type="title" idx="4294967295"/>
          </p:nvPr>
        </p:nvSpPr>
        <p:spPr>
          <a:xfrm>
            <a:off x="228600" y="0"/>
            <a:ext cx="3048000" cy="990600"/>
          </a:xfrm>
        </p:spPr>
        <p:txBody>
          <a:bodyPr/>
          <a:lstStyle/>
          <a:p>
            <a:r>
              <a:rPr lang="en-US" dirty="0">
                <a:solidFill>
                  <a:schemeClr val="accent3"/>
                </a:solidFill>
                <a:effectLst>
                  <a:outerShdw blurRad="38100" dist="38100" dir="2700000" algn="tl">
                    <a:srgbClr val="000000">
                      <a:alpha val="43137"/>
                    </a:srgbClr>
                  </a:outerShdw>
                </a:effectLst>
              </a:rPr>
              <a:t>Moore’s Law</a:t>
            </a:r>
          </a:p>
        </p:txBody>
      </p:sp>
      <p:graphicFrame>
        <p:nvGraphicFramePr>
          <p:cNvPr id="43" name="Content Placeholder 42"/>
          <p:cNvGraphicFramePr>
            <a:graphicFrameLocks noGrp="1"/>
          </p:cNvGraphicFramePr>
          <p:nvPr>
            <p:ph idx="4294967295"/>
            <p:extLst>
              <p:ext uri="{D42A27DB-BD31-4B8C-83A1-F6EECF244321}">
                <p14:modId xmlns:p14="http://schemas.microsoft.com/office/powerpoint/2010/main" val="3348408636"/>
              </p:ext>
            </p:extLst>
          </p:nvPr>
        </p:nvGraphicFramePr>
        <p:xfrm>
          <a:off x="685800" y="838200"/>
          <a:ext cx="8001000" cy="579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effectLst>
                  <a:outerShdw blurRad="38100" dist="38100" dir="2700000" algn="tl">
                    <a:srgbClr val="000000">
                      <a:alpha val="43137"/>
                    </a:srgbClr>
                  </a:outerShdw>
                </a:effectLst>
              </a:rPr>
              <a:t>Table 2.4</a:t>
            </a:r>
            <a:br>
              <a:rPr lang="en-US" dirty="0">
                <a:effectLst>
                  <a:outerShdw blurRad="38100" dist="38100" dir="2700000" algn="tl">
                    <a:srgbClr val="000000">
                      <a:alpha val="43137"/>
                    </a:srgbClr>
                  </a:outerShdw>
                </a:effectLst>
              </a:rPr>
            </a:br>
            <a:r>
              <a:rPr lang="en-US" dirty="0" err="1">
                <a:effectLst>
                  <a:outerShdw blurRad="38100" dist="38100" dir="2700000" algn="tl">
                    <a:srgbClr val="000000">
                      <a:alpha val="43137"/>
                    </a:srgbClr>
                  </a:outerShdw>
                </a:effectLst>
              </a:rPr>
              <a:t>Đặc</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tính</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của</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dòng</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máy</a:t>
            </a:r>
            <a:br>
              <a:rPr lang="en-US" dirty="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System/360</a:t>
            </a:r>
          </a:p>
        </p:txBody>
      </p:sp>
      <p:sp>
        <p:nvSpPr>
          <p:cNvPr id="4" name="TextBox 3"/>
          <p:cNvSpPr txBox="1"/>
          <p:nvPr/>
        </p:nvSpPr>
        <p:spPr>
          <a:xfrm>
            <a:off x="0" y="6019800"/>
            <a:ext cx="9144000" cy="1079733"/>
          </a:xfrm>
          <a:prstGeom prst="rect">
            <a:avLst/>
          </a:prstGeom>
          <a:blipFill rotWithShape="1">
            <a:blip r:embed="rId3"/>
            <a:tile tx="0" ty="0" sx="100000" sy="100000" flip="none" algn="tl"/>
          </a:blipFill>
        </p:spPr>
        <p:txBody>
          <a:bodyPr wrap="square" rtlCol="0">
            <a:spAutoFit/>
          </a:bodyPr>
          <a:lstStyle/>
          <a:p>
            <a:endParaRPr lang="en-US" dirty="0"/>
          </a:p>
        </p:txBody>
      </p:sp>
      <p:sp>
        <p:nvSpPr>
          <p:cNvPr id="6" name="TextBox 5"/>
          <p:cNvSpPr txBox="1"/>
          <p:nvPr/>
        </p:nvSpPr>
        <p:spPr>
          <a:xfrm>
            <a:off x="0" y="6324600"/>
            <a:ext cx="9144000" cy="584776"/>
          </a:xfrm>
          <a:prstGeom prst="rect">
            <a:avLst/>
          </a:prstGeom>
          <a:blipFill rotWithShape="1">
            <a:blip r:embed="rId3"/>
            <a:tile tx="0" ty="0" sx="100000" sy="100000" flip="none" algn="tl"/>
          </a:blipFill>
        </p:spPr>
        <p:txBody>
          <a:bodyPr wrap="square" rtlCol="0">
            <a:spAutoFit/>
          </a:bodyPr>
          <a:lstStyle/>
          <a:p>
            <a:pPr algn="ctr"/>
            <a:r>
              <a:rPr lang="en-US" sz="1600" dirty="0">
                <a:latin typeface="+mn-lt"/>
              </a:rPr>
              <a:t>Table 2.4 Characteristics of the System/360 Family</a:t>
            </a:r>
          </a:p>
          <a:p>
            <a:pPr algn="ctr"/>
            <a:r>
              <a:rPr lang="en-US" sz="1600" dirty="0">
                <a:latin typeface="+mn-lt"/>
              </a:rPr>
              <a:t> </a:t>
            </a:r>
          </a:p>
        </p:txBody>
      </p:sp>
      <p:pic>
        <p:nvPicPr>
          <p:cNvPr id="3" name="Picture 2"/>
          <p:cNvPicPr>
            <a:picLocks noChangeAspect="1"/>
          </p:cNvPicPr>
          <p:nvPr/>
        </p:nvPicPr>
        <p:blipFill>
          <a:blip r:embed="rId4"/>
          <a:stretch>
            <a:fillRect/>
          </a:stretch>
        </p:blipFill>
        <p:spPr>
          <a:xfrm>
            <a:off x="107504" y="2392775"/>
            <a:ext cx="8856984" cy="3744995"/>
          </a:xfrm>
          <a:prstGeom prst="rect">
            <a:avLst/>
          </a:prstGeom>
        </p:spPr>
      </p:pic>
    </p:spTree>
  </p:cSld>
  <p:clrMapOvr>
    <a:masterClrMapping/>
  </p:clrMapOvr>
  <p:transition spd="med">
    <p:spli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p:cNvSpPr>
            <a:spLocks noGrp="1"/>
          </p:cNvSpPr>
          <p:nvPr>
            <p:ph type="title" idx="4294967295"/>
          </p:nvPr>
        </p:nvSpPr>
        <p:spPr>
          <a:xfrm>
            <a:off x="381000" y="457200"/>
            <a:ext cx="7935416" cy="1447800"/>
          </a:xfrm>
        </p:spPr>
        <p:txBody>
          <a:bodyPr/>
          <a:lstStyle/>
          <a:p>
            <a:pPr algn="ctr"/>
            <a:r>
              <a:rPr lang="en-US" dirty="0">
                <a:effectLst>
                  <a:outerShdw blurRad="38100" dist="38100" dir="2700000" algn="tl">
                    <a:srgbClr val="000000">
                      <a:alpha val="43137"/>
                    </a:srgbClr>
                  </a:outerShdw>
                </a:effectLst>
              </a:rPr>
              <a:t>	Table 2.5</a:t>
            </a:r>
            <a:br>
              <a:rPr lang="en-US" dirty="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Sự</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phát</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triển</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của</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dòng</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máy</a:t>
            </a:r>
            <a:r>
              <a:rPr lang="en-US" dirty="0">
                <a:effectLst>
                  <a:outerShdw blurRad="38100" dist="38100" dir="2700000" algn="tl">
                    <a:srgbClr val="000000">
                      <a:alpha val="43137"/>
                    </a:srgbClr>
                  </a:outerShdw>
                </a:effectLst>
              </a:rPr>
              <a:t> PDP-8</a:t>
            </a:r>
          </a:p>
        </p:txBody>
      </p:sp>
      <p:sp>
        <p:nvSpPr>
          <p:cNvPr id="25" name="TextBox 24"/>
          <p:cNvSpPr txBox="1"/>
          <p:nvPr/>
        </p:nvSpPr>
        <p:spPr>
          <a:xfrm>
            <a:off x="0" y="5791200"/>
            <a:ext cx="9144000" cy="533400"/>
          </a:xfrm>
          <a:prstGeom prst="rect">
            <a:avLst/>
          </a:prstGeom>
          <a:blipFill rotWithShape="1">
            <a:blip r:embed="rId3"/>
            <a:tile tx="0" ty="0" sx="100000" sy="100000" flip="none" algn="tl"/>
          </a:blipFill>
        </p:spPr>
        <p:txBody>
          <a:bodyPr wrap="square" rtlCol="0">
            <a:spAutoFit/>
          </a:bodyPr>
          <a:lstStyle/>
          <a:p>
            <a:endParaRPr lang="en-US" dirty="0"/>
          </a:p>
        </p:txBody>
      </p:sp>
      <p:sp>
        <p:nvSpPr>
          <p:cNvPr id="26" name="TextBox 25"/>
          <p:cNvSpPr txBox="1"/>
          <p:nvPr/>
        </p:nvSpPr>
        <p:spPr>
          <a:xfrm>
            <a:off x="9013907" y="1446575"/>
            <a:ext cx="130093" cy="5106625"/>
          </a:xfrm>
          <a:prstGeom prst="rect">
            <a:avLst/>
          </a:prstGeom>
          <a:blipFill rotWithShape="1">
            <a:blip r:embed="rId3"/>
            <a:tile tx="0" ty="0" sx="100000" sy="100000" flip="none" algn="tl"/>
          </a:blipFill>
        </p:spPr>
        <p:txBody>
          <a:bodyPr wrap="square" rtlCol="0">
            <a:spAutoFit/>
          </a:bodyPr>
          <a:lstStyle/>
          <a:p>
            <a:endParaRPr lang="en-US" dirty="0"/>
          </a:p>
        </p:txBody>
      </p:sp>
      <p:graphicFrame>
        <p:nvGraphicFramePr>
          <p:cNvPr id="201731" name="Object 3"/>
          <p:cNvGraphicFramePr>
            <a:graphicFrameLocks noChangeAspect="1"/>
          </p:cNvGraphicFramePr>
          <p:nvPr>
            <p:extLst>
              <p:ext uri="{D42A27DB-BD31-4B8C-83A1-F6EECF244321}">
                <p14:modId xmlns:p14="http://schemas.microsoft.com/office/powerpoint/2010/main" val="4030266109"/>
              </p:ext>
            </p:extLst>
          </p:nvPr>
        </p:nvGraphicFramePr>
        <p:xfrm>
          <a:off x="1" y="2286000"/>
          <a:ext cx="9144000" cy="4010069"/>
        </p:xfrm>
        <a:graphic>
          <a:graphicData uri="http://schemas.openxmlformats.org/presentationml/2006/ole">
            <mc:AlternateContent xmlns:mc="http://schemas.openxmlformats.org/markup-compatibility/2006">
              <mc:Choice xmlns:v="urn:schemas-microsoft-com:vml" Requires="v">
                <p:oleObj name="Document" r:id="rId4" imgW="8242300" imgH="3657600" progId="Word.Document.12">
                  <p:link updateAutomatic="1"/>
                </p:oleObj>
              </mc:Choice>
              <mc:Fallback>
                <p:oleObj name="Document" r:id="rId4" imgW="8242300" imgH="3657600" progId="Word.Document.12">
                  <p:link updateAutomatic="1"/>
                  <p:pic>
                    <p:nvPicPr>
                      <p:cNvPr id="20173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2286000"/>
                        <a:ext cx="9144000" cy="401006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28" name="TextBox 27"/>
          <p:cNvSpPr txBox="1"/>
          <p:nvPr/>
        </p:nvSpPr>
        <p:spPr>
          <a:xfrm>
            <a:off x="0" y="6019800"/>
            <a:ext cx="9143999" cy="369332"/>
          </a:xfrm>
          <a:prstGeom prst="rect">
            <a:avLst/>
          </a:prstGeom>
          <a:blipFill rotWithShape="1">
            <a:blip r:embed="rId3"/>
            <a:tile tx="0" ty="0" sx="100000" sy="100000" flip="none" algn="tl"/>
          </a:blipFill>
        </p:spPr>
        <p:txBody>
          <a:bodyPr wrap="square" rtlCol="0">
            <a:spAutoFit/>
          </a:bodyPr>
          <a:lstStyle/>
          <a:p>
            <a:pPr algn="ctr"/>
            <a:r>
              <a:rPr lang="en-US" sz="1800" dirty="0">
                <a:latin typeface="+mn-lt"/>
              </a:rPr>
              <a:t>Table 2.5 Evolution of the PDP-8</a:t>
            </a:r>
          </a:p>
        </p:txBody>
      </p:sp>
    </p:spTree>
  </p:cSld>
  <p:clrMapOvr>
    <a:masterClrMapping/>
  </p:clrMapOvr>
  <p:transition spd="med">
    <p:spli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990600" y="762000"/>
            <a:ext cx="7556313" cy="1116106"/>
          </a:xfrm>
        </p:spPr>
        <p:txBody>
          <a:bodyPr/>
          <a:lstStyle/>
          <a:p>
            <a:r>
              <a:rPr lang="en-GB" dirty="0" err="1">
                <a:effectLst>
                  <a:outerShdw blurRad="38100" dist="38100" dir="2700000" algn="tl">
                    <a:srgbClr val="000000">
                      <a:alpha val="43137"/>
                    </a:srgbClr>
                  </a:outerShdw>
                </a:effectLst>
              </a:rPr>
              <a:t>Cấu</a:t>
            </a:r>
            <a:r>
              <a:rPr lang="en-GB" dirty="0">
                <a:effectLst>
                  <a:outerShdw blurRad="38100" dist="38100" dir="2700000" algn="tl">
                    <a:srgbClr val="000000">
                      <a:alpha val="43137"/>
                    </a:srgbClr>
                  </a:outerShdw>
                </a:effectLst>
              </a:rPr>
              <a:t> </a:t>
            </a:r>
            <a:r>
              <a:rPr lang="en-GB" dirty="0" err="1">
                <a:effectLst>
                  <a:outerShdw blurRad="38100" dist="38100" dir="2700000" algn="tl">
                    <a:srgbClr val="000000">
                      <a:alpha val="43137"/>
                    </a:srgbClr>
                  </a:outerShdw>
                </a:effectLst>
              </a:rPr>
              <a:t>trúc</a:t>
            </a:r>
            <a:r>
              <a:rPr lang="en-GB" dirty="0">
                <a:effectLst>
                  <a:outerShdw blurRad="38100" dist="38100" dir="2700000" algn="tl">
                    <a:srgbClr val="000000">
                      <a:alpha val="43137"/>
                    </a:srgbClr>
                  </a:outerShdw>
                </a:effectLst>
              </a:rPr>
              <a:t> bus </a:t>
            </a:r>
            <a:r>
              <a:rPr lang="en-GB" dirty="0" err="1">
                <a:effectLst>
                  <a:outerShdw blurRad="38100" dist="38100" dir="2700000" algn="tl">
                    <a:srgbClr val="000000">
                      <a:alpha val="43137"/>
                    </a:srgbClr>
                  </a:outerShdw>
                </a:effectLst>
              </a:rPr>
              <a:t>của</a:t>
            </a:r>
            <a:r>
              <a:rPr lang="en-GB" dirty="0">
                <a:effectLst>
                  <a:outerShdw blurRad="38100" dist="38100" dir="2700000" algn="tl">
                    <a:srgbClr val="000000">
                      <a:alpha val="43137"/>
                    </a:srgbClr>
                  </a:outerShdw>
                </a:effectLst>
              </a:rPr>
              <a:t> DEC - PDP-8</a:t>
            </a:r>
          </a:p>
        </p:txBody>
      </p:sp>
      <p:pic>
        <p:nvPicPr>
          <p:cNvPr id="4" name="Picture 3" descr="f9.pdf"/>
          <p:cNvPicPr>
            <a:picLocks noChangeAspect="1"/>
          </p:cNvPicPr>
          <p:nvPr/>
        </p:nvPicPr>
        <p:blipFill>
          <a:blip r:embed="rId3"/>
          <a:srcRect t="40000" b="27273"/>
          <a:stretch>
            <a:fillRect/>
          </a:stretch>
        </p:blipFill>
        <p:spPr>
          <a:xfrm>
            <a:off x="-609600" y="2209800"/>
            <a:ext cx="10974881" cy="4648200"/>
          </a:xfrm>
          <a:prstGeom prst="rect">
            <a:avLst/>
          </a:prstGeom>
        </p:spPr>
      </p:pic>
    </p:spTree>
  </p:cSld>
  <p:clrMapOvr>
    <a:masterClrMapping/>
  </p:clrMapOvr>
  <p:transition spd="med">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p:cNvSpPr>
            <a:spLocks noGrp="1"/>
          </p:cNvSpPr>
          <p:nvPr>
            <p:ph type="body" sz="half" idx="2"/>
          </p:nvPr>
        </p:nvSpPr>
        <p:spPr>
          <a:xfrm>
            <a:off x="685800" y="1371600"/>
            <a:ext cx="3429000" cy="2296399"/>
          </a:xfrm>
        </p:spPr>
        <p:txBody>
          <a:bodyPr/>
          <a:lstStyle/>
          <a:p>
            <a:pPr>
              <a:spcBef>
                <a:spcPts val="0"/>
              </a:spcBef>
            </a:pPr>
            <a:r>
              <a:rPr lang="en-US">
                <a:effectLst>
                  <a:outerShdw blurRad="38100" dist="38100" dir="2700000" algn="tl">
                    <a:srgbClr val="000000">
                      <a:alpha val="43137"/>
                    </a:srgbClr>
                  </a:outerShdw>
                </a:effectLst>
              </a:rPr>
              <a:t>d. Các thế hệ tiếp theo</a:t>
            </a:r>
            <a:endParaRPr lang="en-US" dirty="0">
              <a:effectLst>
                <a:outerShdw blurRad="38100" dist="38100" dir="2700000" algn="tl">
                  <a:srgbClr val="000000">
                    <a:alpha val="43137"/>
                  </a:srgbClr>
                </a:outerShdw>
              </a:effectLst>
            </a:endParaRPr>
          </a:p>
        </p:txBody>
      </p:sp>
      <p:sp>
        <p:nvSpPr>
          <p:cNvPr id="9" name="TextBox 8"/>
          <p:cNvSpPr txBox="1"/>
          <p:nvPr/>
        </p:nvSpPr>
        <p:spPr>
          <a:xfrm>
            <a:off x="7086600" y="533400"/>
            <a:ext cx="1524000" cy="1384995"/>
          </a:xfrm>
          <a:prstGeom prst="rect">
            <a:avLst/>
          </a:prstGeom>
          <a:noFill/>
        </p:spPr>
        <p:txBody>
          <a:bodyPr wrap="square" rtlCol="0">
            <a:spAutoFit/>
          </a:bodyPr>
          <a:lstStyle/>
          <a:p>
            <a:pPr algn="ctr"/>
            <a:r>
              <a:rPr lang="en-US" dirty="0"/>
              <a:t>LSI</a:t>
            </a:r>
          </a:p>
          <a:p>
            <a:pPr algn="ctr"/>
            <a:r>
              <a:rPr lang="en-US" sz="2000" dirty="0"/>
              <a:t>Large </a:t>
            </a:r>
          </a:p>
          <a:p>
            <a:pPr algn="ctr"/>
            <a:r>
              <a:rPr lang="en-US" sz="2000" dirty="0"/>
              <a:t>Scale Integration</a:t>
            </a:r>
          </a:p>
        </p:txBody>
      </p:sp>
      <p:sp>
        <p:nvSpPr>
          <p:cNvPr id="12" name="TextBox 11"/>
          <p:cNvSpPr txBox="1"/>
          <p:nvPr/>
        </p:nvSpPr>
        <p:spPr>
          <a:xfrm>
            <a:off x="4800600" y="2667000"/>
            <a:ext cx="1676400" cy="1384995"/>
          </a:xfrm>
          <a:prstGeom prst="rect">
            <a:avLst/>
          </a:prstGeom>
          <a:noFill/>
        </p:spPr>
        <p:txBody>
          <a:bodyPr wrap="square" rtlCol="0">
            <a:spAutoFit/>
          </a:bodyPr>
          <a:lstStyle/>
          <a:p>
            <a:pPr algn="ctr"/>
            <a:r>
              <a:rPr lang="en-US" dirty="0"/>
              <a:t>VLSI</a:t>
            </a:r>
          </a:p>
          <a:p>
            <a:pPr algn="ctr"/>
            <a:r>
              <a:rPr lang="en-US" sz="2000" dirty="0"/>
              <a:t>Very Large Scale Integration</a:t>
            </a:r>
          </a:p>
        </p:txBody>
      </p:sp>
      <p:sp>
        <p:nvSpPr>
          <p:cNvPr id="13" name="TextBox 12"/>
          <p:cNvSpPr txBox="1"/>
          <p:nvPr/>
        </p:nvSpPr>
        <p:spPr>
          <a:xfrm>
            <a:off x="6781800" y="4495800"/>
            <a:ext cx="2133600" cy="2133600"/>
          </a:xfrm>
          <a:prstGeom prst="rect">
            <a:avLst/>
          </a:prstGeom>
          <a:solidFill>
            <a:srgbClr val="660066">
              <a:alpha val="80000"/>
            </a:srgbClr>
          </a:solidFill>
        </p:spPr>
        <p:txBody>
          <a:bodyPr wrap="square" rtlCol="0">
            <a:noAutofit/>
          </a:bodyPr>
          <a:lstStyle/>
          <a:p>
            <a:pPr algn="ctr"/>
            <a:endParaRPr lang="en-US" dirty="0"/>
          </a:p>
          <a:p>
            <a:pPr algn="ctr"/>
            <a:r>
              <a:rPr lang="en-US" dirty="0"/>
              <a:t>ULSI</a:t>
            </a:r>
          </a:p>
          <a:p>
            <a:pPr algn="ctr"/>
            <a:r>
              <a:rPr lang="en-US" sz="2000" dirty="0"/>
              <a:t>Ultra Large</a:t>
            </a:r>
          </a:p>
          <a:p>
            <a:pPr algn="ctr"/>
            <a:r>
              <a:rPr lang="en-US" sz="2000" dirty="0"/>
              <a:t> Scale </a:t>
            </a:r>
          </a:p>
          <a:p>
            <a:pPr algn="ctr"/>
            <a:r>
              <a:rPr lang="en-US" sz="2000" dirty="0"/>
              <a:t>Integration</a:t>
            </a:r>
          </a:p>
          <a:p>
            <a:pPr algn="ctr"/>
            <a:endParaRPr lang="en-US" sz="2000" dirty="0"/>
          </a:p>
          <a:p>
            <a:pPr algn="ctr"/>
            <a:endParaRPr lang="en-US" sz="2000" dirty="0"/>
          </a:p>
        </p:txBody>
      </p:sp>
      <p:sp>
        <p:nvSpPr>
          <p:cNvPr id="29" name="Title 28"/>
          <p:cNvSpPr>
            <a:spLocks noGrp="1"/>
          </p:cNvSpPr>
          <p:nvPr>
            <p:ph type="ctrTitle"/>
          </p:nvPr>
        </p:nvSpPr>
        <p:spPr>
          <a:xfrm>
            <a:off x="1752600" y="5105400"/>
            <a:ext cx="4038600" cy="1143000"/>
          </a:xfrm>
        </p:spPr>
        <p:txBody>
          <a:bodyPr>
            <a:normAutofit/>
          </a:bodyPr>
          <a:lstStyle/>
          <a:p>
            <a:pPr algn="ctr"/>
            <a:r>
              <a:rPr lang="en-US" dirty="0" err="1">
                <a:solidFill>
                  <a:srgbClr val="2B142D"/>
                </a:solidFill>
              </a:rPr>
              <a:t>Bộ</a:t>
            </a:r>
            <a:r>
              <a:rPr lang="en-US" dirty="0">
                <a:solidFill>
                  <a:srgbClr val="2B142D"/>
                </a:solidFill>
              </a:rPr>
              <a:t> </a:t>
            </a:r>
            <a:r>
              <a:rPr lang="en-US" dirty="0" err="1">
                <a:solidFill>
                  <a:srgbClr val="2B142D"/>
                </a:solidFill>
              </a:rPr>
              <a:t>nhớ</a:t>
            </a:r>
            <a:r>
              <a:rPr lang="en-US" dirty="0">
                <a:solidFill>
                  <a:srgbClr val="2B142D"/>
                </a:solidFill>
              </a:rPr>
              <a:t> </a:t>
            </a:r>
            <a:r>
              <a:rPr lang="en-US" dirty="0" err="1">
                <a:solidFill>
                  <a:srgbClr val="2B142D"/>
                </a:solidFill>
              </a:rPr>
              <a:t>bán</a:t>
            </a:r>
            <a:r>
              <a:rPr lang="en-US" dirty="0">
                <a:solidFill>
                  <a:srgbClr val="2B142D"/>
                </a:solidFill>
              </a:rPr>
              <a:t> </a:t>
            </a:r>
            <a:r>
              <a:rPr lang="en-US" dirty="0" err="1">
                <a:solidFill>
                  <a:srgbClr val="2B142D"/>
                </a:solidFill>
              </a:rPr>
              <a:t>dẫn</a:t>
            </a:r>
            <a:br>
              <a:rPr lang="en-US" dirty="0">
                <a:solidFill>
                  <a:srgbClr val="2B142D"/>
                </a:solidFill>
              </a:rPr>
            </a:br>
            <a:r>
              <a:rPr lang="en-US" dirty="0" err="1">
                <a:solidFill>
                  <a:srgbClr val="2B142D"/>
                </a:solidFill>
              </a:rPr>
              <a:t>Bộ</a:t>
            </a:r>
            <a:r>
              <a:rPr lang="en-US" dirty="0">
                <a:solidFill>
                  <a:srgbClr val="2B142D"/>
                </a:solidFill>
              </a:rPr>
              <a:t> vi </a:t>
            </a:r>
            <a:r>
              <a:rPr lang="en-US" dirty="0" err="1">
                <a:solidFill>
                  <a:srgbClr val="2B142D"/>
                </a:solidFill>
              </a:rPr>
              <a:t>xử</a:t>
            </a:r>
            <a:r>
              <a:rPr lang="en-US" dirty="0">
                <a:solidFill>
                  <a:srgbClr val="2B142D"/>
                </a:solidFill>
              </a:rPr>
              <a:t> </a:t>
            </a:r>
            <a:r>
              <a:rPr lang="en-US" dirty="0" err="1">
                <a:solidFill>
                  <a:srgbClr val="2B142D"/>
                </a:solidFill>
              </a:rPr>
              <a:t>lý</a:t>
            </a:r>
            <a:endParaRPr lang="en-US" dirty="0">
              <a:solidFill>
                <a:srgbClr val="2B142D"/>
              </a:solidFill>
            </a:endParaRPr>
          </a:p>
        </p:txBody>
      </p:sp>
      <p:pic>
        <p:nvPicPr>
          <p:cNvPr id="8" name="Picture 7"/>
          <p:cNvPicPr>
            <a:picLocks noChangeAspect="1"/>
          </p:cNvPicPr>
          <p:nvPr/>
        </p:nvPicPr>
        <p:blipFill>
          <a:blip r:embed="rId3"/>
          <a:stretch>
            <a:fillRect/>
          </a:stretch>
        </p:blipFill>
        <p:spPr>
          <a:xfrm rot="20096797">
            <a:off x="389684" y="4619341"/>
            <a:ext cx="1548749" cy="11049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1. Sơ lược lịch sử phát triển máy tính</a:t>
            </a:r>
          </a:p>
        </p:txBody>
      </p:sp>
      <p:pic>
        <p:nvPicPr>
          <p:cNvPr id="3" name="Picture 2"/>
          <p:cNvPicPr>
            <a:picLocks noChangeAspect="1"/>
          </p:cNvPicPr>
          <p:nvPr/>
        </p:nvPicPr>
        <p:blipFill>
          <a:blip r:embed="rId2"/>
          <a:stretch>
            <a:fillRect/>
          </a:stretch>
        </p:blipFill>
        <p:spPr>
          <a:xfrm>
            <a:off x="498473" y="1566700"/>
            <a:ext cx="8378295" cy="4310572"/>
          </a:xfrm>
          <a:prstGeom prst="rect">
            <a:avLst/>
          </a:prstGeom>
        </p:spPr>
      </p:pic>
    </p:spTree>
    <p:extLst>
      <p:ext uri="{BB962C8B-B14F-4D97-AF65-F5344CB8AC3E}">
        <p14:creationId xmlns:p14="http://schemas.microsoft.com/office/powerpoint/2010/main" val="30604131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a:t>d. Các thế hệ tiếp theo</a:t>
            </a:r>
          </a:p>
        </p:txBody>
      </p:sp>
      <p:sp>
        <p:nvSpPr>
          <p:cNvPr id="8" name="Content Placeholder 7"/>
          <p:cNvSpPr>
            <a:spLocks noGrp="1"/>
          </p:cNvSpPr>
          <p:nvPr>
            <p:ph idx="1"/>
          </p:nvPr>
        </p:nvSpPr>
        <p:spPr>
          <a:xfrm>
            <a:off x="498474" y="1484784"/>
            <a:ext cx="7556313" cy="4641379"/>
          </a:xfrm>
        </p:spPr>
        <p:txBody>
          <a:bodyPr>
            <a:normAutofit lnSpcReduction="10000"/>
          </a:bodyPr>
          <a:lstStyle/>
          <a:p>
            <a:r>
              <a:rPr lang="en-GB"/>
              <a:t>Các thế hệ sau dựa trên sự phát triển của các công nghệ mạch tích hợp:</a:t>
            </a:r>
          </a:p>
          <a:p>
            <a:pPr lvl="1"/>
            <a:r>
              <a:rPr lang="en-GB"/>
              <a:t>Large-scale integration (LSI) - mạch tích hợp cỡ lớn: hơn 1000 thiết  bị tích hợp trong một chip</a:t>
            </a:r>
          </a:p>
          <a:p>
            <a:pPr lvl="1"/>
            <a:r>
              <a:rPr lang="en-GB"/>
              <a:t>Very-large-scale integration (VLSI): 10000 thiết bị/chip</a:t>
            </a:r>
          </a:p>
          <a:p>
            <a:pPr lvl="1"/>
            <a:r>
              <a:rPr lang="en-GB"/>
              <a:t>Hiện nay, Ultra-large-scale integration (ULSI): hơn 1 tỉ thành phần/chip</a:t>
            </a:r>
          </a:p>
          <a:p>
            <a:r>
              <a:rPr lang="en-GB"/>
              <a:t>Các công nghệ này là nền tảng cho sự phát triển của các thế hệ máy tính và là công nghệ cơ bản cho việc sản xuất và chế tạo các linh kiện cơ bản:</a:t>
            </a:r>
          </a:p>
          <a:p>
            <a:pPr lvl="1"/>
            <a:r>
              <a:rPr lang="en-GB"/>
              <a:t>Bộ nhớ bán dẫn: mạch tích hợp ban đầu được sử dụng để chế tạo Bộ xử lý, tuy nhiên, sau này người ta cũng sử dụng  công nghệ đó để chế tạo bộ nhớ máy tính</a:t>
            </a:r>
          </a:p>
          <a:p>
            <a:pPr lvl="1"/>
            <a:r>
              <a:rPr lang="en-GB"/>
              <a:t>Vi xử lý: các bộ xử lý có kích thước nhỏ</a:t>
            </a:r>
            <a:br>
              <a:rPr lang="en-GB"/>
            </a:br>
            <a:endParaRPr lang="en-GB"/>
          </a:p>
        </p:txBody>
      </p:sp>
    </p:spTree>
    <p:extLst>
      <p:ext uri="{BB962C8B-B14F-4D97-AF65-F5344CB8AC3E}">
        <p14:creationId xmlns:p14="http://schemas.microsoft.com/office/powerpoint/2010/main" val="2007560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762000" y="304800"/>
            <a:ext cx="8382000" cy="811306"/>
          </a:xfrm>
        </p:spPr>
        <p:txBody>
          <a:bodyPr/>
          <a:lstStyle/>
          <a:p>
            <a:r>
              <a:rPr lang="en-GB" dirty="0">
                <a:solidFill>
                  <a:schemeClr val="accent3"/>
                </a:solidFill>
              </a:rPr>
              <a:t> a. </a:t>
            </a:r>
            <a:r>
              <a:rPr lang="en-GB" dirty="0" err="1">
                <a:solidFill>
                  <a:schemeClr val="accent3"/>
                </a:solidFill>
              </a:rPr>
              <a:t>Bộ</a:t>
            </a:r>
            <a:r>
              <a:rPr lang="en-GB" dirty="0">
                <a:solidFill>
                  <a:schemeClr val="accent3"/>
                </a:solidFill>
              </a:rPr>
              <a:t> </a:t>
            </a:r>
            <a:r>
              <a:rPr lang="en-GB" dirty="0" err="1">
                <a:solidFill>
                  <a:schemeClr val="accent3"/>
                </a:solidFill>
              </a:rPr>
              <a:t>nhớ</a:t>
            </a:r>
            <a:r>
              <a:rPr lang="en-GB" dirty="0">
                <a:solidFill>
                  <a:schemeClr val="accent3"/>
                </a:solidFill>
              </a:rPr>
              <a:t> </a:t>
            </a:r>
            <a:r>
              <a:rPr lang="en-GB" dirty="0" err="1">
                <a:solidFill>
                  <a:schemeClr val="accent3"/>
                </a:solidFill>
              </a:rPr>
              <a:t>bán</a:t>
            </a:r>
            <a:r>
              <a:rPr lang="en-GB" dirty="0">
                <a:solidFill>
                  <a:schemeClr val="accent3"/>
                </a:solidFill>
              </a:rPr>
              <a:t> </a:t>
            </a:r>
            <a:r>
              <a:rPr lang="en-GB" dirty="0" err="1">
                <a:solidFill>
                  <a:schemeClr val="accent3"/>
                </a:solidFill>
              </a:rPr>
              <a:t>dẫn</a:t>
            </a:r>
            <a:endParaRPr lang="en-GB" dirty="0">
              <a:solidFill>
                <a:schemeClr val="accent3"/>
              </a:solidFill>
            </a:endParaRPr>
          </a:p>
        </p:txBody>
      </p:sp>
      <p:sp>
        <p:nvSpPr>
          <p:cNvPr id="66" name="TextBox 65"/>
          <p:cNvSpPr txBox="1"/>
          <p:nvPr/>
        </p:nvSpPr>
        <p:spPr>
          <a:xfrm>
            <a:off x="6959600" y="795867"/>
            <a:ext cx="184666" cy="461665"/>
          </a:xfrm>
          <a:prstGeom prst="rect">
            <a:avLst/>
          </a:prstGeom>
          <a:noFill/>
        </p:spPr>
        <p:txBody>
          <a:bodyPr wrap="none" rtlCol="0">
            <a:spAutoFit/>
          </a:bodyPr>
          <a:lstStyle/>
          <a:p>
            <a:endParaRPr lang="en-US" dirty="0"/>
          </a:p>
        </p:txBody>
      </p:sp>
      <p:sp>
        <p:nvSpPr>
          <p:cNvPr id="67" name="TextBox 66"/>
          <p:cNvSpPr txBox="1"/>
          <p:nvPr/>
        </p:nvSpPr>
        <p:spPr>
          <a:xfrm>
            <a:off x="7924800" y="228600"/>
            <a:ext cx="990600" cy="914399"/>
          </a:xfrm>
          <a:prstGeom prst="rect">
            <a:avLst/>
          </a:prstGeom>
          <a:blipFill rotWithShape="1">
            <a:blip r:embed="rId3"/>
            <a:tile tx="0" ty="0" sx="100000" sy="100000" flip="none" algn="tl"/>
          </a:blipFill>
        </p:spPr>
        <p:txBody>
          <a:bodyPr wrap="square" rtlCol="0">
            <a:spAutoFit/>
          </a:bodyPr>
          <a:lstStyle/>
          <a:p>
            <a:endParaRPr lang="en-US" dirty="0"/>
          </a:p>
        </p:txBody>
      </p:sp>
      <p:sp>
        <p:nvSpPr>
          <p:cNvPr id="2" name="Content Placeholder 1"/>
          <p:cNvSpPr>
            <a:spLocks noGrp="1"/>
          </p:cNvSpPr>
          <p:nvPr>
            <p:ph idx="1"/>
          </p:nvPr>
        </p:nvSpPr>
        <p:spPr/>
        <p:txBody>
          <a:bodyPr>
            <a:normAutofit fontScale="85000" lnSpcReduction="20000"/>
          </a:bodyPr>
          <a:lstStyle/>
          <a:p>
            <a:pPr lvl="0" rtl="0"/>
            <a:r>
              <a:rPr lang="en-US" dirty="0" err="1"/>
              <a:t>Vào</a:t>
            </a:r>
            <a:r>
              <a:rPr lang="en-US" dirty="0"/>
              <a:t> </a:t>
            </a:r>
            <a:r>
              <a:rPr lang="en-US" dirty="0" err="1"/>
              <a:t>năm</a:t>
            </a:r>
            <a:r>
              <a:rPr lang="en-US" dirty="0"/>
              <a:t> 1970 Fairchild </a:t>
            </a:r>
            <a:r>
              <a:rPr lang="en-US" dirty="0" err="1"/>
              <a:t>giới</a:t>
            </a:r>
            <a:r>
              <a:rPr lang="en-US" dirty="0"/>
              <a:t> </a:t>
            </a:r>
            <a:r>
              <a:rPr lang="en-US" dirty="0" err="1"/>
              <a:t>thiệu</a:t>
            </a:r>
            <a:r>
              <a:rPr lang="en-US" dirty="0"/>
              <a:t> </a:t>
            </a:r>
            <a:r>
              <a:rPr lang="en-US" dirty="0" err="1"/>
              <a:t>bộ</a:t>
            </a:r>
            <a:r>
              <a:rPr lang="en-US" dirty="0"/>
              <a:t> </a:t>
            </a:r>
            <a:r>
              <a:rPr lang="en-US" dirty="0" err="1"/>
              <a:t>nhớ</a:t>
            </a:r>
            <a:r>
              <a:rPr lang="en-US" dirty="0"/>
              <a:t> </a:t>
            </a:r>
            <a:r>
              <a:rPr lang="en-US" dirty="0" err="1"/>
              <a:t>bán</a:t>
            </a:r>
            <a:r>
              <a:rPr lang="en-US" dirty="0"/>
              <a:t> </a:t>
            </a:r>
            <a:r>
              <a:rPr lang="en-US" dirty="0" err="1"/>
              <a:t>dẫn</a:t>
            </a:r>
            <a:r>
              <a:rPr lang="en-US" dirty="0"/>
              <a:t> dung </a:t>
            </a:r>
            <a:r>
              <a:rPr lang="en-US" dirty="0" err="1"/>
              <a:t>lượng</a:t>
            </a:r>
            <a:r>
              <a:rPr lang="en-US" dirty="0"/>
              <a:t> </a:t>
            </a:r>
            <a:r>
              <a:rPr lang="en-US" dirty="0" err="1"/>
              <a:t>tương</a:t>
            </a:r>
            <a:r>
              <a:rPr lang="en-US" dirty="0"/>
              <a:t> </a:t>
            </a:r>
            <a:r>
              <a:rPr lang="en-US" dirty="0" err="1"/>
              <a:t>đối</a:t>
            </a:r>
            <a:r>
              <a:rPr lang="en-US" dirty="0"/>
              <a:t> </a:t>
            </a:r>
            <a:r>
              <a:rPr lang="en-US" dirty="0" err="1"/>
              <a:t>lớn</a:t>
            </a:r>
            <a:r>
              <a:rPr lang="en-US" dirty="0"/>
              <a:t> </a:t>
            </a:r>
            <a:r>
              <a:rPr lang="en-US" dirty="0" err="1"/>
              <a:t>đầu</a:t>
            </a:r>
            <a:r>
              <a:rPr lang="en-US" dirty="0"/>
              <a:t> </a:t>
            </a:r>
            <a:r>
              <a:rPr lang="en-US" dirty="0" err="1"/>
              <a:t>tiên</a:t>
            </a:r>
            <a:endParaRPr lang="en-US" dirty="0"/>
          </a:p>
          <a:p>
            <a:pPr lvl="1" rtl="0"/>
            <a:r>
              <a:rPr lang="en-US" dirty="0"/>
              <a:t>Chip </a:t>
            </a:r>
            <a:r>
              <a:rPr lang="en-US" dirty="0" err="1"/>
              <a:t>đơn</a:t>
            </a:r>
            <a:r>
              <a:rPr lang="en-US" dirty="0"/>
              <a:t> </a:t>
            </a:r>
            <a:r>
              <a:rPr lang="en-US" dirty="0" err="1"/>
              <a:t>nhân</a:t>
            </a:r>
            <a:endParaRPr lang="en-US" dirty="0"/>
          </a:p>
          <a:p>
            <a:pPr lvl="1" rtl="0"/>
            <a:r>
              <a:rPr lang="en-US" dirty="0" err="1"/>
              <a:t>Có</a:t>
            </a:r>
            <a:r>
              <a:rPr lang="en-US" dirty="0"/>
              <a:t> </a:t>
            </a:r>
            <a:r>
              <a:rPr lang="en-US" dirty="0" err="1"/>
              <a:t>thể</a:t>
            </a:r>
            <a:r>
              <a:rPr lang="en-US" dirty="0"/>
              <a:t> </a:t>
            </a:r>
            <a:r>
              <a:rPr lang="en-US" dirty="0" err="1"/>
              <a:t>chứa</a:t>
            </a:r>
            <a:r>
              <a:rPr lang="en-US" dirty="0"/>
              <a:t> 256 bits </a:t>
            </a:r>
            <a:r>
              <a:rPr lang="en-US" dirty="0" err="1"/>
              <a:t>bộ</a:t>
            </a:r>
            <a:r>
              <a:rPr lang="en-US" dirty="0"/>
              <a:t> </a:t>
            </a:r>
            <a:r>
              <a:rPr lang="en-US" dirty="0" err="1"/>
              <a:t>nhớ</a:t>
            </a:r>
            <a:endParaRPr lang="en-US" dirty="0"/>
          </a:p>
          <a:p>
            <a:pPr lvl="1" rtl="0"/>
            <a:r>
              <a:rPr lang="en-US" dirty="0" err="1"/>
              <a:t>Không</a:t>
            </a:r>
            <a:r>
              <a:rPr lang="en-US" dirty="0"/>
              <a:t> </a:t>
            </a:r>
            <a:r>
              <a:rPr lang="en-US" dirty="0" err="1"/>
              <a:t>xoá</a:t>
            </a:r>
            <a:r>
              <a:rPr lang="en-US" dirty="0"/>
              <a:t> </a:t>
            </a:r>
            <a:r>
              <a:rPr lang="en-US" dirty="0" err="1"/>
              <a:t>được</a:t>
            </a:r>
            <a:endParaRPr lang="en-US" dirty="0"/>
          </a:p>
          <a:p>
            <a:pPr lvl="1" rtl="0"/>
            <a:r>
              <a:rPr lang="en-US" dirty="0" err="1"/>
              <a:t>Tốc</a:t>
            </a:r>
            <a:r>
              <a:rPr lang="en-US" dirty="0"/>
              <a:t> </a:t>
            </a:r>
            <a:r>
              <a:rPr lang="en-US" dirty="0" err="1"/>
              <a:t>độ</a:t>
            </a:r>
            <a:r>
              <a:rPr lang="en-US" dirty="0"/>
              <a:t> </a:t>
            </a:r>
            <a:r>
              <a:rPr lang="en-US" dirty="0" err="1"/>
              <a:t>nhanh</a:t>
            </a:r>
            <a:r>
              <a:rPr lang="en-US" dirty="0"/>
              <a:t> </a:t>
            </a:r>
            <a:r>
              <a:rPr lang="en-US" dirty="0" err="1"/>
              <a:t>hơn</a:t>
            </a:r>
            <a:r>
              <a:rPr lang="en-US" dirty="0"/>
              <a:t> </a:t>
            </a:r>
            <a:r>
              <a:rPr lang="en-US" dirty="0" err="1"/>
              <a:t>lõi</a:t>
            </a:r>
            <a:r>
              <a:rPr lang="en-US" dirty="0"/>
              <a:t> </a:t>
            </a:r>
            <a:r>
              <a:rPr lang="en-US" dirty="0" err="1"/>
              <a:t>nhiều</a:t>
            </a:r>
            <a:endParaRPr lang="en-US" dirty="0"/>
          </a:p>
          <a:p>
            <a:pPr lvl="0" rtl="0"/>
            <a:r>
              <a:rPr lang="en-US" dirty="0" err="1"/>
              <a:t>Vào</a:t>
            </a:r>
            <a:r>
              <a:rPr lang="en-US" dirty="0"/>
              <a:t> </a:t>
            </a:r>
            <a:r>
              <a:rPr lang="en-US" dirty="0" err="1"/>
              <a:t>năm</a:t>
            </a:r>
            <a:r>
              <a:rPr lang="en-US" dirty="0"/>
              <a:t> 1974, </a:t>
            </a:r>
            <a:r>
              <a:rPr lang="en-US" dirty="0" err="1"/>
              <a:t>giá</a:t>
            </a:r>
            <a:r>
              <a:rPr lang="en-US" dirty="0"/>
              <a:t> </a:t>
            </a:r>
            <a:r>
              <a:rPr lang="en-US" dirty="0" err="1"/>
              <a:t>thành</a:t>
            </a:r>
            <a:r>
              <a:rPr lang="en-US" dirty="0"/>
              <a:t> </a:t>
            </a:r>
            <a:r>
              <a:rPr lang="en-US" dirty="0" err="1"/>
              <a:t>trên</a:t>
            </a:r>
            <a:r>
              <a:rPr lang="en-US" dirty="0"/>
              <a:t> 1 bit </a:t>
            </a:r>
            <a:r>
              <a:rPr lang="en-US" dirty="0" err="1"/>
              <a:t>của</a:t>
            </a:r>
            <a:r>
              <a:rPr lang="en-US" dirty="0"/>
              <a:t> </a:t>
            </a:r>
            <a:r>
              <a:rPr lang="en-US" dirty="0" err="1"/>
              <a:t>bộ</a:t>
            </a:r>
            <a:r>
              <a:rPr lang="en-US" dirty="0"/>
              <a:t> </a:t>
            </a:r>
            <a:r>
              <a:rPr lang="en-US" dirty="0" err="1"/>
              <a:t>nhớ</a:t>
            </a:r>
            <a:r>
              <a:rPr lang="en-US" dirty="0"/>
              <a:t> </a:t>
            </a:r>
            <a:r>
              <a:rPr lang="en-US" dirty="0" err="1"/>
              <a:t>bán</a:t>
            </a:r>
            <a:r>
              <a:rPr lang="en-US" dirty="0"/>
              <a:t> </a:t>
            </a:r>
            <a:r>
              <a:rPr lang="en-US" dirty="0" err="1"/>
              <a:t>dẫn</a:t>
            </a:r>
            <a:r>
              <a:rPr lang="en-US" dirty="0"/>
              <a:t> </a:t>
            </a:r>
            <a:r>
              <a:rPr lang="en-US" dirty="0" err="1"/>
              <a:t>thấp</a:t>
            </a:r>
            <a:r>
              <a:rPr lang="en-US" dirty="0"/>
              <a:t> </a:t>
            </a:r>
            <a:r>
              <a:rPr lang="en-US" dirty="0" err="1"/>
              <a:t>hơn</a:t>
            </a:r>
            <a:r>
              <a:rPr lang="en-US" dirty="0"/>
              <a:t> </a:t>
            </a:r>
            <a:r>
              <a:rPr lang="en-US" dirty="0" err="1"/>
              <a:t>giá</a:t>
            </a:r>
            <a:r>
              <a:rPr lang="en-US" dirty="0"/>
              <a:t> </a:t>
            </a:r>
            <a:r>
              <a:rPr lang="en-US" dirty="0" err="1"/>
              <a:t>thành</a:t>
            </a:r>
            <a:r>
              <a:rPr lang="en-US" dirty="0"/>
              <a:t> </a:t>
            </a:r>
            <a:r>
              <a:rPr lang="en-US" dirty="0" err="1"/>
              <a:t>của</a:t>
            </a:r>
            <a:r>
              <a:rPr lang="en-US" dirty="0"/>
              <a:t> </a:t>
            </a:r>
            <a:r>
              <a:rPr lang="en-US" dirty="0" err="1"/>
              <a:t>bộ</a:t>
            </a:r>
            <a:r>
              <a:rPr lang="en-US" dirty="0"/>
              <a:t> </a:t>
            </a:r>
            <a:r>
              <a:rPr lang="en-US" dirty="0" err="1"/>
              <a:t>nhớ</a:t>
            </a:r>
            <a:r>
              <a:rPr lang="en-US" dirty="0"/>
              <a:t> </a:t>
            </a:r>
            <a:r>
              <a:rPr lang="en-US" dirty="0" err="1"/>
              <a:t>lõi</a:t>
            </a:r>
            <a:endParaRPr lang="en-US" dirty="0"/>
          </a:p>
          <a:p>
            <a:pPr lvl="1" rtl="0"/>
            <a:r>
              <a:rPr lang="en-US" dirty="0" err="1"/>
              <a:t>Giá</a:t>
            </a:r>
            <a:r>
              <a:rPr lang="en-US" dirty="0"/>
              <a:t> </a:t>
            </a:r>
            <a:r>
              <a:rPr lang="en-US" dirty="0" err="1"/>
              <a:t>thành</a:t>
            </a:r>
            <a:r>
              <a:rPr lang="en-US" dirty="0"/>
              <a:t> </a:t>
            </a:r>
            <a:r>
              <a:rPr lang="en-US" dirty="0" err="1"/>
              <a:t>bộ</a:t>
            </a:r>
            <a:r>
              <a:rPr lang="en-US" dirty="0"/>
              <a:t> </a:t>
            </a:r>
            <a:r>
              <a:rPr lang="en-US" dirty="0" err="1"/>
              <a:t>nhớ</a:t>
            </a:r>
            <a:r>
              <a:rPr lang="en-US" dirty="0"/>
              <a:t> </a:t>
            </a:r>
            <a:r>
              <a:rPr lang="en-US" dirty="0" err="1"/>
              <a:t>tiếp</a:t>
            </a:r>
            <a:r>
              <a:rPr lang="en-US" dirty="0"/>
              <a:t> </a:t>
            </a:r>
            <a:r>
              <a:rPr lang="en-US" dirty="0" err="1"/>
              <a:t>tục</a:t>
            </a:r>
            <a:r>
              <a:rPr lang="en-US" dirty="0"/>
              <a:t> </a:t>
            </a:r>
            <a:r>
              <a:rPr lang="en-US" dirty="0" err="1"/>
              <a:t>giảm</a:t>
            </a:r>
            <a:r>
              <a:rPr lang="en-US" dirty="0"/>
              <a:t> </a:t>
            </a:r>
            <a:r>
              <a:rPr lang="en-US" dirty="0" err="1"/>
              <a:t>mạnh</a:t>
            </a:r>
            <a:r>
              <a:rPr lang="en-US" dirty="0"/>
              <a:t> </a:t>
            </a:r>
            <a:r>
              <a:rPr lang="en-US" dirty="0" err="1"/>
              <a:t>cùng</a:t>
            </a:r>
            <a:r>
              <a:rPr lang="en-US" dirty="0"/>
              <a:t> </a:t>
            </a:r>
            <a:r>
              <a:rPr lang="en-US" dirty="0" err="1"/>
              <a:t>với</a:t>
            </a:r>
            <a:r>
              <a:rPr lang="en-US" dirty="0"/>
              <a:t> </a:t>
            </a:r>
            <a:r>
              <a:rPr lang="en-US" dirty="0" err="1"/>
              <a:t>sự</a:t>
            </a:r>
            <a:r>
              <a:rPr lang="en-US" dirty="0"/>
              <a:t> </a:t>
            </a:r>
            <a:r>
              <a:rPr lang="en-US" dirty="0" err="1"/>
              <a:t>tăng</a:t>
            </a:r>
            <a:r>
              <a:rPr lang="en-US" dirty="0"/>
              <a:t> </a:t>
            </a:r>
            <a:r>
              <a:rPr lang="en-US" dirty="0" err="1"/>
              <a:t>nhanh</a:t>
            </a:r>
            <a:r>
              <a:rPr lang="en-US" dirty="0"/>
              <a:t> </a:t>
            </a:r>
            <a:r>
              <a:rPr lang="en-US" dirty="0" err="1"/>
              <a:t>của</a:t>
            </a:r>
            <a:r>
              <a:rPr lang="en-US" dirty="0"/>
              <a:t> </a:t>
            </a:r>
            <a:r>
              <a:rPr lang="en-US" dirty="0" err="1"/>
              <a:t>mật</a:t>
            </a:r>
            <a:r>
              <a:rPr lang="en-US" dirty="0"/>
              <a:t> </a:t>
            </a:r>
            <a:r>
              <a:rPr lang="en-US" dirty="0" err="1"/>
              <a:t>độ</a:t>
            </a:r>
            <a:r>
              <a:rPr lang="en-US" dirty="0"/>
              <a:t> </a:t>
            </a:r>
            <a:r>
              <a:rPr lang="en-US" dirty="0" err="1"/>
              <a:t>bộ</a:t>
            </a:r>
            <a:r>
              <a:rPr lang="en-US" dirty="0"/>
              <a:t> </a:t>
            </a:r>
            <a:r>
              <a:rPr lang="en-US" dirty="0" err="1"/>
              <a:t>nhớ</a:t>
            </a:r>
            <a:r>
              <a:rPr lang="en-US" dirty="0"/>
              <a:t> </a:t>
            </a:r>
            <a:r>
              <a:rPr lang="en-US" dirty="0" err="1"/>
              <a:t>vật</a:t>
            </a:r>
            <a:r>
              <a:rPr lang="en-US" dirty="0"/>
              <a:t> </a:t>
            </a:r>
            <a:r>
              <a:rPr lang="en-US" dirty="0" err="1"/>
              <a:t>lý</a:t>
            </a:r>
            <a:endParaRPr lang="en-US" dirty="0"/>
          </a:p>
          <a:p>
            <a:pPr lvl="1" rtl="0"/>
            <a:r>
              <a:rPr lang="en-US" dirty="0" err="1"/>
              <a:t>Sự</a:t>
            </a:r>
            <a:r>
              <a:rPr lang="en-US" dirty="0"/>
              <a:t> </a:t>
            </a:r>
            <a:r>
              <a:rPr lang="en-US" dirty="0" err="1"/>
              <a:t>phát</a:t>
            </a:r>
            <a:r>
              <a:rPr lang="en-US" dirty="0"/>
              <a:t> </a:t>
            </a:r>
            <a:r>
              <a:rPr lang="en-US" dirty="0" err="1"/>
              <a:t>triển</a:t>
            </a:r>
            <a:r>
              <a:rPr lang="en-US" dirty="0"/>
              <a:t> </a:t>
            </a:r>
            <a:r>
              <a:rPr lang="en-US" dirty="0" err="1"/>
              <a:t>công</a:t>
            </a:r>
            <a:r>
              <a:rPr lang="en-US" dirty="0"/>
              <a:t> </a:t>
            </a:r>
            <a:r>
              <a:rPr lang="en-US" dirty="0" err="1"/>
              <a:t>nghệ</a:t>
            </a:r>
            <a:r>
              <a:rPr lang="en-US" dirty="0"/>
              <a:t> </a:t>
            </a:r>
            <a:r>
              <a:rPr lang="en-US" dirty="0" err="1"/>
              <a:t>bộ</a:t>
            </a:r>
            <a:r>
              <a:rPr lang="en-US" dirty="0"/>
              <a:t> </a:t>
            </a:r>
            <a:r>
              <a:rPr lang="en-US" dirty="0" err="1"/>
              <a:t>nhớ</a:t>
            </a:r>
            <a:r>
              <a:rPr lang="en-US" dirty="0"/>
              <a:t> </a:t>
            </a:r>
            <a:r>
              <a:rPr lang="en-US" dirty="0" err="1"/>
              <a:t>và</a:t>
            </a:r>
            <a:r>
              <a:rPr lang="en-US" dirty="0"/>
              <a:t> </a:t>
            </a:r>
            <a:r>
              <a:rPr lang="en-US" dirty="0" err="1"/>
              <a:t>xử</a:t>
            </a:r>
            <a:r>
              <a:rPr lang="en-US" dirty="0"/>
              <a:t> </a:t>
            </a:r>
            <a:r>
              <a:rPr lang="en-US" dirty="0" err="1"/>
              <a:t>lý</a:t>
            </a:r>
            <a:r>
              <a:rPr lang="en-US" dirty="0"/>
              <a:t> </a:t>
            </a:r>
            <a:r>
              <a:rPr lang="en-US" dirty="0" err="1"/>
              <a:t>đã</a:t>
            </a:r>
            <a:r>
              <a:rPr lang="en-US" dirty="0"/>
              <a:t> </a:t>
            </a:r>
            <a:r>
              <a:rPr lang="en-US" dirty="0" err="1"/>
              <a:t>làm</a:t>
            </a:r>
            <a:r>
              <a:rPr lang="en-US" dirty="0"/>
              <a:t> </a:t>
            </a:r>
            <a:r>
              <a:rPr lang="en-US" dirty="0" err="1"/>
              <a:t>thay</a:t>
            </a:r>
            <a:r>
              <a:rPr lang="en-US" dirty="0"/>
              <a:t> </a:t>
            </a:r>
            <a:r>
              <a:rPr lang="en-US" dirty="0" err="1"/>
              <a:t>đổi</a:t>
            </a:r>
            <a:r>
              <a:rPr lang="en-US" dirty="0"/>
              <a:t> </a:t>
            </a:r>
            <a:r>
              <a:rPr lang="en-US" dirty="0" err="1"/>
              <a:t>bản</a:t>
            </a:r>
            <a:r>
              <a:rPr lang="en-US" dirty="0"/>
              <a:t> </a:t>
            </a:r>
            <a:r>
              <a:rPr lang="en-US" dirty="0" err="1"/>
              <a:t>chất</a:t>
            </a:r>
            <a:r>
              <a:rPr lang="en-US" dirty="0"/>
              <a:t> </a:t>
            </a:r>
            <a:r>
              <a:rPr lang="en-US" dirty="0" err="1"/>
              <a:t>của</a:t>
            </a:r>
            <a:r>
              <a:rPr lang="en-US" dirty="0"/>
              <a:t> </a:t>
            </a:r>
            <a:r>
              <a:rPr lang="en-US" dirty="0" err="1"/>
              <a:t>máy</a:t>
            </a:r>
            <a:r>
              <a:rPr lang="en-US" dirty="0"/>
              <a:t> </a:t>
            </a:r>
            <a:r>
              <a:rPr lang="en-US" dirty="0" err="1"/>
              <a:t>tính</a:t>
            </a:r>
            <a:r>
              <a:rPr lang="en-US" dirty="0"/>
              <a:t> </a:t>
            </a:r>
            <a:r>
              <a:rPr lang="en-US" dirty="0" err="1"/>
              <a:t>trong</a:t>
            </a:r>
            <a:r>
              <a:rPr lang="en-US" dirty="0"/>
              <a:t> </a:t>
            </a:r>
            <a:r>
              <a:rPr lang="en-US" dirty="0" err="1"/>
              <a:t>suốt</a:t>
            </a:r>
            <a:r>
              <a:rPr lang="en-US" dirty="0"/>
              <a:t> </a:t>
            </a:r>
            <a:r>
              <a:rPr lang="en-US" dirty="0" err="1"/>
              <a:t>cả</a:t>
            </a:r>
            <a:r>
              <a:rPr lang="en-US" dirty="0"/>
              <a:t> </a:t>
            </a:r>
            <a:r>
              <a:rPr lang="en-US" dirty="0" err="1"/>
              <a:t>thập</a:t>
            </a:r>
            <a:r>
              <a:rPr lang="en-US" dirty="0"/>
              <a:t> </a:t>
            </a:r>
            <a:r>
              <a:rPr lang="en-US" dirty="0" err="1"/>
              <a:t>kỉ</a:t>
            </a:r>
            <a:endParaRPr lang="en-US" dirty="0"/>
          </a:p>
          <a:p>
            <a:pPr lvl="0" rtl="0"/>
            <a:r>
              <a:rPr lang="en-US" dirty="0" err="1"/>
              <a:t>Kể</a:t>
            </a:r>
            <a:r>
              <a:rPr lang="en-US" dirty="0"/>
              <a:t> </a:t>
            </a:r>
            <a:r>
              <a:rPr lang="en-US" dirty="0" err="1"/>
              <a:t>từ</a:t>
            </a:r>
            <a:r>
              <a:rPr lang="en-US" dirty="0"/>
              <a:t> </a:t>
            </a:r>
            <a:r>
              <a:rPr lang="en-US" dirty="0" err="1"/>
              <a:t>năm</a:t>
            </a:r>
            <a:r>
              <a:rPr lang="en-US" dirty="0"/>
              <a:t> 1970 </a:t>
            </a:r>
            <a:r>
              <a:rPr lang="en-US" dirty="0" err="1"/>
              <a:t>bộ</a:t>
            </a:r>
            <a:r>
              <a:rPr lang="en-US" dirty="0"/>
              <a:t> </a:t>
            </a:r>
            <a:r>
              <a:rPr lang="en-US" dirty="0" err="1"/>
              <a:t>nhớ</a:t>
            </a:r>
            <a:r>
              <a:rPr lang="en-US" dirty="0"/>
              <a:t> </a:t>
            </a:r>
            <a:r>
              <a:rPr lang="en-US" dirty="0" err="1"/>
              <a:t>bán</a:t>
            </a:r>
            <a:r>
              <a:rPr lang="en-US" dirty="0"/>
              <a:t> </a:t>
            </a:r>
            <a:r>
              <a:rPr lang="en-US" dirty="0" err="1"/>
              <a:t>dẫn</a:t>
            </a:r>
            <a:r>
              <a:rPr lang="en-US" dirty="0"/>
              <a:t> </a:t>
            </a:r>
            <a:r>
              <a:rPr lang="en-US" dirty="0" err="1"/>
              <a:t>đã</a:t>
            </a:r>
            <a:r>
              <a:rPr lang="en-US" dirty="0"/>
              <a:t> </a:t>
            </a:r>
            <a:r>
              <a:rPr lang="en-US" dirty="0" err="1"/>
              <a:t>trả</a:t>
            </a:r>
            <a:r>
              <a:rPr lang="en-US" dirty="0"/>
              <a:t> qua 13 </a:t>
            </a:r>
            <a:r>
              <a:rPr lang="en-US" dirty="0" err="1"/>
              <a:t>thế</a:t>
            </a:r>
            <a:r>
              <a:rPr lang="en-US" dirty="0"/>
              <a:t> </a:t>
            </a:r>
            <a:r>
              <a:rPr lang="en-US" dirty="0" err="1"/>
              <a:t>hệ</a:t>
            </a:r>
            <a:r>
              <a:rPr lang="en-US" dirty="0"/>
              <a:t> </a:t>
            </a:r>
            <a:r>
              <a:rPr lang="en-US" dirty="0" err="1"/>
              <a:t>phát</a:t>
            </a:r>
            <a:r>
              <a:rPr lang="en-US" dirty="0"/>
              <a:t> </a:t>
            </a:r>
            <a:r>
              <a:rPr lang="en-US" dirty="0" err="1"/>
              <a:t>triển</a:t>
            </a:r>
            <a:endParaRPr lang="en-US" dirty="0"/>
          </a:p>
          <a:p>
            <a:pPr lvl="1" rtl="0"/>
            <a:r>
              <a:rPr lang="en-US" dirty="0" err="1"/>
              <a:t>Mỗi</a:t>
            </a:r>
            <a:r>
              <a:rPr lang="en-US" dirty="0"/>
              <a:t> </a:t>
            </a:r>
            <a:r>
              <a:rPr lang="en-US" dirty="0" err="1"/>
              <a:t>thế</a:t>
            </a:r>
            <a:r>
              <a:rPr lang="en-US" dirty="0"/>
              <a:t> </a:t>
            </a:r>
            <a:r>
              <a:rPr lang="en-US" dirty="0" err="1"/>
              <a:t>hệ</a:t>
            </a:r>
            <a:r>
              <a:rPr lang="en-US" dirty="0"/>
              <a:t> </a:t>
            </a:r>
            <a:r>
              <a:rPr lang="en-US" dirty="0" err="1"/>
              <a:t>sau</a:t>
            </a:r>
            <a:r>
              <a:rPr lang="en-US" dirty="0"/>
              <a:t> </a:t>
            </a:r>
            <a:r>
              <a:rPr lang="en-US" dirty="0" err="1"/>
              <a:t>lại</a:t>
            </a:r>
            <a:r>
              <a:rPr lang="en-US" dirty="0"/>
              <a:t> </a:t>
            </a:r>
            <a:r>
              <a:rPr lang="en-US" dirty="0" err="1"/>
              <a:t>tăng</a:t>
            </a:r>
            <a:r>
              <a:rPr lang="en-US" dirty="0"/>
              <a:t> </a:t>
            </a:r>
            <a:r>
              <a:rPr lang="en-US" dirty="0" err="1"/>
              <a:t>mật</a:t>
            </a:r>
            <a:r>
              <a:rPr lang="en-US" dirty="0"/>
              <a:t> </a:t>
            </a:r>
            <a:r>
              <a:rPr lang="en-US" dirty="0" err="1"/>
              <a:t>độ</a:t>
            </a:r>
            <a:r>
              <a:rPr lang="en-US" dirty="0"/>
              <a:t> </a:t>
            </a:r>
            <a:r>
              <a:rPr lang="en-US" dirty="0" err="1"/>
              <a:t>bộ</a:t>
            </a:r>
            <a:r>
              <a:rPr lang="en-US" dirty="0"/>
              <a:t> </a:t>
            </a:r>
            <a:r>
              <a:rPr lang="en-US" dirty="0" err="1"/>
              <a:t>nhớ</a:t>
            </a:r>
            <a:r>
              <a:rPr lang="en-US" dirty="0"/>
              <a:t> </a:t>
            </a:r>
            <a:r>
              <a:rPr lang="en-US" dirty="0" err="1"/>
              <a:t>lên</a:t>
            </a:r>
            <a:r>
              <a:rPr lang="en-US" dirty="0"/>
              <a:t> </a:t>
            </a:r>
            <a:r>
              <a:rPr lang="en-US" dirty="0" err="1"/>
              <a:t>gấp</a:t>
            </a:r>
            <a:r>
              <a:rPr lang="en-US" dirty="0"/>
              <a:t> 4 </a:t>
            </a:r>
            <a:r>
              <a:rPr lang="en-US" dirty="0" err="1"/>
              <a:t>lần</a:t>
            </a:r>
            <a:r>
              <a:rPr lang="en-US" dirty="0"/>
              <a:t> so </a:t>
            </a:r>
            <a:r>
              <a:rPr lang="en-US" dirty="0" err="1"/>
              <a:t>với</a:t>
            </a:r>
            <a:r>
              <a:rPr lang="en-US" dirty="0"/>
              <a:t> </a:t>
            </a:r>
            <a:r>
              <a:rPr lang="en-US" dirty="0" err="1"/>
              <a:t>thế</a:t>
            </a:r>
            <a:r>
              <a:rPr lang="en-US" dirty="0"/>
              <a:t> </a:t>
            </a:r>
            <a:r>
              <a:rPr lang="en-US" dirty="0" err="1"/>
              <a:t>hệ</a:t>
            </a:r>
            <a:r>
              <a:rPr lang="en-US" dirty="0"/>
              <a:t> </a:t>
            </a:r>
            <a:r>
              <a:rPr lang="en-US" dirty="0" err="1"/>
              <a:t>trước</a:t>
            </a:r>
            <a:r>
              <a:rPr lang="en-US" dirty="0"/>
              <a:t> </a:t>
            </a:r>
            <a:r>
              <a:rPr lang="en-US" dirty="0" err="1"/>
              <a:t>cùng</a:t>
            </a:r>
            <a:r>
              <a:rPr lang="en-US" dirty="0"/>
              <a:t> </a:t>
            </a:r>
            <a:r>
              <a:rPr lang="en-US" dirty="0" err="1"/>
              <a:t>với</a:t>
            </a:r>
            <a:r>
              <a:rPr lang="en-US" dirty="0"/>
              <a:t> </a:t>
            </a:r>
            <a:r>
              <a:rPr lang="en-US" dirty="0" err="1"/>
              <a:t>giảm</a:t>
            </a:r>
            <a:r>
              <a:rPr lang="en-US" dirty="0"/>
              <a:t> </a:t>
            </a:r>
            <a:r>
              <a:rPr lang="en-US" dirty="0" err="1"/>
              <a:t>giá</a:t>
            </a:r>
            <a:r>
              <a:rPr lang="en-US" dirty="0"/>
              <a:t> </a:t>
            </a:r>
            <a:r>
              <a:rPr lang="en-US" dirty="0" err="1"/>
              <a:t>thành</a:t>
            </a:r>
            <a:r>
              <a:rPr lang="en-US" dirty="0"/>
              <a:t> </a:t>
            </a:r>
            <a:r>
              <a:rPr lang="en-US" dirty="0" err="1"/>
              <a:t>và</a:t>
            </a:r>
            <a:r>
              <a:rPr lang="en-US" dirty="0"/>
              <a:t> </a:t>
            </a:r>
            <a:r>
              <a:rPr lang="en-US" dirty="0" err="1"/>
              <a:t>thời</a:t>
            </a:r>
            <a:r>
              <a:rPr lang="en-US" dirty="0"/>
              <a:t> </a:t>
            </a:r>
            <a:r>
              <a:rPr lang="en-US" dirty="0" err="1"/>
              <a:t>gian</a:t>
            </a:r>
            <a:r>
              <a:rPr lang="en-US" dirty="0"/>
              <a:t> </a:t>
            </a:r>
            <a:r>
              <a:rPr lang="en-US" dirty="0" err="1"/>
              <a:t>truy</a:t>
            </a:r>
            <a:r>
              <a:rPr lang="en-US" dirty="0"/>
              <a:t> </a:t>
            </a:r>
            <a:r>
              <a:rPr lang="en-US" dirty="0" err="1"/>
              <a:t>câp</a:t>
            </a:r>
            <a:r>
              <a:rPr lang="en-US" dirty="0"/>
              <a: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85800" y="484094"/>
            <a:ext cx="7368987" cy="1116106"/>
          </a:xfrm>
        </p:spPr>
        <p:txBody>
          <a:bodyPr/>
          <a:lstStyle/>
          <a:p>
            <a:r>
              <a:rPr lang="en-GB" dirty="0">
                <a:effectLst>
                  <a:outerShdw blurRad="38100" dist="38100" dir="2700000" algn="tl">
                    <a:srgbClr val="000000">
                      <a:alpha val="43137"/>
                    </a:srgbClr>
                  </a:outerShdw>
                </a:effectLst>
              </a:rPr>
              <a:t>b. Vi </a:t>
            </a:r>
            <a:r>
              <a:rPr lang="en-GB" dirty="0" err="1">
                <a:effectLst>
                  <a:outerShdw blurRad="38100" dist="38100" dir="2700000" algn="tl">
                    <a:srgbClr val="000000">
                      <a:alpha val="43137"/>
                    </a:srgbClr>
                  </a:outerShdw>
                </a:effectLst>
              </a:rPr>
              <a:t>xử</a:t>
            </a:r>
            <a:r>
              <a:rPr lang="en-GB" dirty="0">
                <a:effectLst>
                  <a:outerShdw blurRad="38100" dist="38100" dir="2700000" algn="tl">
                    <a:srgbClr val="000000">
                      <a:alpha val="43137"/>
                    </a:srgbClr>
                  </a:outerShdw>
                </a:effectLst>
              </a:rPr>
              <a:t> </a:t>
            </a:r>
            <a:r>
              <a:rPr lang="en-GB" dirty="0" err="1">
                <a:effectLst>
                  <a:outerShdw blurRad="38100" dist="38100" dir="2700000" algn="tl">
                    <a:srgbClr val="000000">
                      <a:alpha val="43137"/>
                    </a:srgbClr>
                  </a:outerShdw>
                </a:effectLst>
              </a:rPr>
              <a:t>lý</a:t>
            </a:r>
            <a:endParaRPr lang="en-GB" dirty="0">
              <a:effectLst>
                <a:outerShdw blurRad="38100" dist="38100" dir="2700000" algn="tl">
                  <a:srgbClr val="000000">
                    <a:alpha val="43137"/>
                  </a:srgbClr>
                </a:outerShdw>
              </a:effectLst>
            </a:endParaRPr>
          </a:p>
        </p:txBody>
      </p:sp>
      <p:sp>
        <p:nvSpPr>
          <p:cNvPr id="28675" name="Rectangle 3"/>
          <p:cNvSpPr>
            <a:spLocks noGrp="1" noChangeArrowheads="1"/>
          </p:cNvSpPr>
          <p:nvPr>
            <p:ph idx="1"/>
          </p:nvPr>
        </p:nvSpPr>
        <p:spPr>
          <a:xfrm>
            <a:off x="498474" y="1447800"/>
            <a:ext cx="7556313" cy="5181600"/>
          </a:xfrm>
        </p:spPr>
        <p:txBody>
          <a:bodyPr>
            <a:normAutofit/>
          </a:bodyPr>
          <a:lstStyle/>
          <a:p>
            <a:r>
              <a:rPr lang="en-GB" dirty="0" err="1"/>
              <a:t>Mật</a:t>
            </a:r>
            <a:r>
              <a:rPr lang="en-GB" dirty="0"/>
              <a:t> </a:t>
            </a:r>
            <a:r>
              <a:rPr lang="en-GB" dirty="0" err="1"/>
              <a:t>độ</a:t>
            </a:r>
            <a:r>
              <a:rPr lang="en-GB" dirty="0"/>
              <a:t> </a:t>
            </a:r>
            <a:r>
              <a:rPr lang="en-GB" dirty="0" err="1"/>
              <a:t>các</a:t>
            </a:r>
            <a:r>
              <a:rPr lang="en-GB" dirty="0"/>
              <a:t> </a:t>
            </a:r>
            <a:r>
              <a:rPr lang="en-GB" dirty="0" err="1"/>
              <a:t>thành</a:t>
            </a:r>
            <a:r>
              <a:rPr lang="en-GB" dirty="0"/>
              <a:t> </a:t>
            </a:r>
            <a:r>
              <a:rPr lang="en-GB" dirty="0" err="1"/>
              <a:t>phần</a:t>
            </a:r>
            <a:r>
              <a:rPr lang="en-GB" dirty="0"/>
              <a:t> </a:t>
            </a:r>
            <a:r>
              <a:rPr lang="en-GB" dirty="0" err="1"/>
              <a:t>trên</a:t>
            </a:r>
            <a:r>
              <a:rPr lang="en-GB" dirty="0"/>
              <a:t> chip </a:t>
            </a:r>
            <a:r>
              <a:rPr lang="en-GB" dirty="0" err="1"/>
              <a:t>xử</a:t>
            </a:r>
            <a:r>
              <a:rPr lang="en-GB" dirty="0"/>
              <a:t> </a:t>
            </a:r>
            <a:r>
              <a:rPr lang="en-GB" dirty="0" err="1"/>
              <a:t>lý</a:t>
            </a:r>
            <a:r>
              <a:rPr lang="en-GB" dirty="0"/>
              <a:t> </a:t>
            </a:r>
            <a:r>
              <a:rPr lang="en-GB" dirty="0" err="1"/>
              <a:t>tiếp</a:t>
            </a:r>
            <a:r>
              <a:rPr lang="en-GB" dirty="0"/>
              <a:t> </a:t>
            </a:r>
            <a:r>
              <a:rPr lang="en-GB" dirty="0" err="1"/>
              <a:t>tục</a:t>
            </a:r>
            <a:r>
              <a:rPr lang="en-GB" dirty="0"/>
              <a:t> </a:t>
            </a:r>
            <a:r>
              <a:rPr lang="en-GB" dirty="0" err="1"/>
              <a:t>tăng</a:t>
            </a:r>
            <a:endParaRPr lang="en-GB" dirty="0"/>
          </a:p>
          <a:p>
            <a:pPr lvl="1"/>
            <a:r>
              <a:rPr lang="en-GB" dirty="0" err="1"/>
              <a:t>Ngày</a:t>
            </a:r>
            <a:r>
              <a:rPr lang="en-GB" dirty="0"/>
              <a:t> </a:t>
            </a:r>
            <a:r>
              <a:rPr lang="en-GB" dirty="0" err="1"/>
              <a:t>càng</a:t>
            </a:r>
            <a:r>
              <a:rPr lang="en-GB" dirty="0"/>
              <a:t> </a:t>
            </a:r>
            <a:r>
              <a:rPr lang="en-GB" dirty="0" err="1"/>
              <a:t>nhiều</a:t>
            </a:r>
            <a:r>
              <a:rPr lang="en-GB" dirty="0"/>
              <a:t> </a:t>
            </a:r>
            <a:r>
              <a:rPr lang="en-GB" dirty="0" err="1"/>
              <a:t>thành</a:t>
            </a:r>
            <a:r>
              <a:rPr lang="en-GB" dirty="0"/>
              <a:t> </a:t>
            </a:r>
            <a:r>
              <a:rPr lang="en-GB" dirty="0" err="1"/>
              <a:t>phần</a:t>
            </a:r>
            <a:r>
              <a:rPr lang="en-GB" dirty="0"/>
              <a:t> </a:t>
            </a:r>
            <a:r>
              <a:rPr lang="en-GB" dirty="0" err="1"/>
              <a:t>đặt</a:t>
            </a:r>
            <a:r>
              <a:rPr lang="en-GB" dirty="0"/>
              <a:t> </a:t>
            </a:r>
            <a:r>
              <a:rPr lang="en-GB" dirty="0" err="1"/>
              <a:t>trên</a:t>
            </a:r>
            <a:r>
              <a:rPr lang="en-GB" dirty="0"/>
              <a:t> chip </a:t>
            </a:r>
            <a:r>
              <a:rPr lang="en-GB" dirty="0" err="1"/>
              <a:t>dẫn</a:t>
            </a:r>
            <a:r>
              <a:rPr lang="en-GB" dirty="0"/>
              <a:t> </a:t>
            </a:r>
            <a:r>
              <a:rPr lang="en-GB" dirty="0" err="1"/>
              <a:t>đến</a:t>
            </a:r>
            <a:r>
              <a:rPr lang="en-GB" dirty="0"/>
              <a:t> </a:t>
            </a:r>
            <a:r>
              <a:rPr lang="en-GB" dirty="0" err="1"/>
              <a:t>càng</a:t>
            </a:r>
            <a:r>
              <a:rPr lang="en-GB" dirty="0"/>
              <a:t> </a:t>
            </a:r>
            <a:r>
              <a:rPr lang="en-GB" dirty="0" err="1"/>
              <a:t>ít</a:t>
            </a:r>
            <a:r>
              <a:rPr lang="en-GB" dirty="0"/>
              <a:t> chip </a:t>
            </a:r>
            <a:r>
              <a:rPr lang="en-GB" dirty="0" err="1"/>
              <a:t>cần</a:t>
            </a:r>
            <a:r>
              <a:rPr lang="en-GB" dirty="0"/>
              <a:t> </a:t>
            </a:r>
            <a:r>
              <a:rPr lang="en-GB" dirty="0" err="1"/>
              <a:t>thiết</a:t>
            </a:r>
            <a:r>
              <a:rPr lang="en-GB" dirty="0"/>
              <a:t> </a:t>
            </a:r>
            <a:r>
              <a:rPr lang="en-GB" dirty="0" err="1"/>
              <a:t>để</a:t>
            </a:r>
            <a:r>
              <a:rPr lang="en-GB" dirty="0"/>
              <a:t> </a:t>
            </a:r>
            <a:r>
              <a:rPr lang="en-GB" dirty="0" err="1"/>
              <a:t>xây</a:t>
            </a:r>
            <a:r>
              <a:rPr lang="en-GB" dirty="0"/>
              <a:t> </a:t>
            </a:r>
            <a:r>
              <a:rPr lang="en-GB" dirty="0" err="1"/>
              <a:t>dựng</a:t>
            </a:r>
            <a:r>
              <a:rPr lang="en-GB" dirty="0"/>
              <a:t> </a:t>
            </a:r>
            <a:r>
              <a:rPr lang="en-GB" dirty="0" err="1"/>
              <a:t>một</a:t>
            </a:r>
            <a:r>
              <a:rPr lang="en-GB" dirty="0"/>
              <a:t> </a:t>
            </a:r>
            <a:r>
              <a:rPr lang="en-GB" dirty="0" err="1"/>
              <a:t>bộ</a:t>
            </a:r>
            <a:r>
              <a:rPr lang="en-GB" dirty="0"/>
              <a:t> </a:t>
            </a:r>
            <a:r>
              <a:rPr lang="en-GB" dirty="0" err="1"/>
              <a:t>xử</a:t>
            </a:r>
            <a:r>
              <a:rPr lang="en-GB" dirty="0"/>
              <a:t> </a:t>
            </a:r>
            <a:r>
              <a:rPr lang="en-GB" dirty="0" err="1"/>
              <a:t>lý</a:t>
            </a:r>
            <a:r>
              <a:rPr lang="en-GB" dirty="0"/>
              <a:t> </a:t>
            </a:r>
            <a:r>
              <a:rPr lang="en-GB" dirty="0" err="1"/>
              <a:t>máy</a:t>
            </a:r>
            <a:r>
              <a:rPr lang="en-GB" dirty="0"/>
              <a:t> </a:t>
            </a:r>
            <a:r>
              <a:rPr lang="en-GB" dirty="0" err="1"/>
              <a:t>tính</a:t>
            </a:r>
            <a:endParaRPr lang="en-GB" dirty="0"/>
          </a:p>
          <a:p>
            <a:r>
              <a:rPr lang="en-GB" dirty="0"/>
              <a:t>1971 Intel </a:t>
            </a:r>
            <a:r>
              <a:rPr lang="en-GB" dirty="0" err="1"/>
              <a:t>phát</a:t>
            </a:r>
            <a:r>
              <a:rPr lang="en-GB" dirty="0"/>
              <a:t> </a:t>
            </a:r>
            <a:r>
              <a:rPr lang="en-GB" dirty="0" err="1"/>
              <a:t>triển</a:t>
            </a:r>
            <a:r>
              <a:rPr lang="en-GB" dirty="0"/>
              <a:t> </a:t>
            </a:r>
            <a:r>
              <a:rPr lang="en-GB" dirty="0" err="1"/>
              <a:t>dòng</a:t>
            </a:r>
            <a:r>
              <a:rPr lang="en-GB" dirty="0"/>
              <a:t> 4004</a:t>
            </a:r>
          </a:p>
          <a:p>
            <a:pPr lvl="1"/>
            <a:r>
              <a:rPr lang="en-GB" dirty="0"/>
              <a:t>Chip </a:t>
            </a:r>
            <a:r>
              <a:rPr lang="en-GB" dirty="0" err="1"/>
              <a:t>đầu</a:t>
            </a:r>
            <a:r>
              <a:rPr lang="en-GB" dirty="0"/>
              <a:t> </a:t>
            </a:r>
            <a:r>
              <a:rPr lang="en-GB" dirty="0" err="1"/>
              <a:t>tiên</a:t>
            </a:r>
            <a:r>
              <a:rPr lang="en-GB" dirty="0"/>
              <a:t> </a:t>
            </a:r>
            <a:r>
              <a:rPr lang="en-GB" dirty="0" err="1"/>
              <a:t>chứa</a:t>
            </a:r>
            <a:r>
              <a:rPr lang="en-GB" dirty="0"/>
              <a:t> </a:t>
            </a:r>
            <a:r>
              <a:rPr lang="en-GB" dirty="0" err="1"/>
              <a:t>được</a:t>
            </a:r>
            <a:r>
              <a:rPr lang="en-GB" dirty="0"/>
              <a:t> </a:t>
            </a:r>
            <a:r>
              <a:rPr lang="en-GB" dirty="0" err="1"/>
              <a:t>tất</a:t>
            </a:r>
            <a:r>
              <a:rPr lang="en-GB" dirty="0"/>
              <a:t> </a:t>
            </a:r>
            <a:r>
              <a:rPr lang="en-GB" dirty="0" err="1"/>
              <a:t>cả</a:t>
            </a:r>
            <a:r>
              <a:rPr lang="en-GB" dirty="0"/>
              <a:t> </a:t>
            </a:r>
            <a:r>
              <a:rPr lang="en-GB" dirty="0" err="1"/>
              <a:t>các</a:t>
            </a:r>
            <a:r>
              <a:rPr lang="en-GB" dirty="0"/>
              <a:t> </a:t>
            </a:r>
            <a:r>
              <a:rPr lang="en-GB" dirty="0" err="1"/>
              <a:t>thành</a:t>
            </a:r>
            <a:r>
              <a:rPr lang="en-GB" dirty="0"/>
              <a:t> </a:t>
            </a:r>
            <a:r>
              <a:rPr lang="en-GB" dirty="0" err="1"/>
              <a:t>phần</a:t>
            </a:r>
            <a:r>
              <a:rPr lang="en-GB" dirty="0"/>
              <a:t> </a:t>
            </a:r>
            <a:r>
              <a:rPr lang="en-GB" dirty="0" err="1"/>
              <a:t>của</a:t>
            </a:r>
            <a:r>
              <a:rPr lang="en-GB" dirty="0"/>
              <a:t> CPU </a:t>
            </a:r>
            <a:r>
              <a:rPr lang="en-GB" dirty="0" err="1"/>
              <a:t>trên</a:t>
            </a:r>
            <a:r>
              <a:rPr lang="en-GB" dirty="0"/>
              <a:t> </a:t>
            </a:r>
            <a:r>
              <a:rPr lang="en-GB" dirty="0" err="1"/>
              <a:t>một</a:t>
            </a:r>
            <a:r>
              <a:rPr lang="en-GB" dirty="0"/>
              <a:t> chip </a:t>
            </a:r>
            <a:r>
              <a:rPr lang="en-GB" dirty="0" err="1"/>
              <a:t>đơn</a:t>
            </a:r>
            <a:endParaRPr lang="en-GB" dirty="0"/>
          </a:p>
          <a:p>
            <a:pPr lvl="1"/>
            <a:r>
              <a:rPr lang="en-GB" dirty="0" err="1"/>
              <a:t>Sự</a:t>
            </a:r>
            <a:r>
              <a:rPr lang="en-GB" dirty="0"/>
              <a:t> </a:t>
            </a:r>
            <a:r>
              <a:rPr lang="en-GB" dirty="0" err="1"/>
              <a:t>ra</a:t>
            </a:r>
            <a:r>
              <a:rPr lang="en-GB" dirty="0"/>
              <a:t> </a:t>
            </a:r>
            <a:r>
              <a:rPr lang="en-GB" dirty="0" err="1"/>
              <a:t>đời</a:t>
            </a:r>
            <a:r>
              <a:rPr lang="en-GB" dirty="0"/>
              <a:t> </a:t>
            </a:r>
            <a:r>
              <a:rPr lang="en-GB" dirty="0" err="1"/>
              <a:t>của</a:t>
            </a:r>
            <a:r>
              <a:rPr lang="en-GB" dirty="0"/>
              <a:t> </a:t>
            </a:r>
            <a:r>
              <a:rPr lang="en-GB" dirty="0" err="1"/>
              <a:t>bộ</a:t>
            </a:r>
            <a:r>
              <a:rPr lang="en-GB" dirty="0"/>
              <a:t> vi </a:t>
            </a:r>
            <a:r>
              <a:rPr lang="en-GB" dirty="0" err="1"/>
              <a:t>xử</a:t>
            </a:r>
            <a:r>
              <a:rPr lang="en-GB" dirty="0"/>
              <a:t> </a:t>
            </a:r>
            <a:r>
              <a:rPr lang="en-GB" dirty="0" err="1"/>
              <a:t>lý</a:t>
            </a:r>
            <a:endParaRPr lang="en-GB" dirty="0"/>
          </a:p>
          <a:p>
            <a:r>
              <a:rPr lang="en-GB" dirty="0"/>
              <a:t>1972 Intel </a:t>
            </a:r>
            <a:r>
              <a:rPr lang="en-GB" dirty="0" err="1"/>
              <a:t>phát</a:t>
            </a:r>
            <a:r>
              <a:rPr lang="en-GB" dirty="0"/>
              <a:t> </a:t>
            </a:r>
            <a:r>
              <a:rPr lang="en-GB" dirty="0" err="1"/>
              <a:t>triển</a:t>
            </a:r>
            <a:r>
              <a:rPr lang="en-GB" dirty="0"/>
              <a:t> </a:t>
            </a:r>
            <a:r>
              <a:rPr lang="en-GB" dirty="0" err="1"/>
              <a:t>dòng</a:t>
            </a:r>
            <a:r>
              <a:rPr lang="en-GB" dirty="0"/>
              <a:t> 8008</a:t>
            </a:r>
          </a:p>
          <a:p>
            <a:pPr lvl="1"/>
            <a:r>
              <a:rPr lang="en-GB" dirty="0"/>
              <a:t>Vi </a:t>
            </a:r>
            <a:r>
              <a:rPr lang="en-GB" dirty="0" err="1"/>
              <a:t>xử</a:t>
            </a:r>
            <a:r>
              <a:rPr lang="en-GB" dirty="0"/>
              <a:t> </a:t>
            </a:r>
            <a:r>
              <a:rPr lang="en-GB" dirty="0" err="1"/>
              <a:t>lý</a:t>
            </a:r>
            <a:r>
              <a:rPr lang="en-GB" dirty="0"/>
              <a:t> 8 bit </a:t>
            </a:r>
            <a:r>
              <a:rPr lang="en-GB" dirty="0" err="1"/>
              <a:t>đầu</a:t>
            </a:r>
            <a:r>
              <a:rPr lang="en-GB" dirty="0"/>
              <a:t> </a:t>
            </a:r>
            <a:r>
              <a:rPr lang="en-GB" dirty="0" err="1"/>
              <a:t>tiên</a:t>
            </a:r>
            <a:endParaRPr lang="en-GB" dirty="0"/>
          </a:p>
          <a:p>
            <a:r>
              <a:rPr lang="en-GB" dirty="0"/>
              <a:t>1974 Intel </a:t>
            </a:r>
            <a:r>
              <a:rPr lang="en-GB" dirty="0" err="1"/>
              <a:t>phát</a:t>
            </a:r>
            <a:r>
              <a:rPr lang="en-GB" dirty="0"/>
              <a:t> </a:t>
            </a:r>
            <a:r>
              <a:rPr lang="en-GB" dirty="0" err="1"/>
              <a:t>triển</a:t>
            </a:r>
            <a:r>
              <a:rPr lang="en-GB" dirty="0"/>
              <a:t> </a:t>
            </a:r>
            <a:r>
              <a:rPr lang="en-GB" dirty="0" err="1"/>
              <a:t>dòng</a:t>
            </a:r>
            <a:r>
              <a:rPr lang="en-GB" dirty="0"/>
              <a:t> 8080</a:t>
            </a:r>
          </a:p>
          <a:p>
            <a:pPr lvl="1"/>
            <a:r>
              <a:rPr lang="en-GB" dirty="0"/>
              <a:t>Vi </a:t>
            </a:r>
            <a:r>
              <a:rPr lang="en-GB" dirty="0" err="1"/>
              <a:t>xử</a:t>
            </a:r>
            <a:r>
              <a:rPr lang="en-GB" dirty="0"/>
              <a:t> </a:t>
            </a:r>
            <a:r>
              <a:rPr lang="en-GB" dirty="0" err="1"/>
              <a:t>lý</a:t>
            </a:r>
            <a:r>
              <a:rPr lang="en-GB" dirty="0"/>
              <a:t> </a:t>
            </a:r>
            <a:r>
              <a:rPr lang="en-GB" dirty="0" err="1"/>
              <a:t>đa</a:t>
            </a:r>
            <a:r>
              <a:rPr lang="en-GB" dirty="0"/>
              <a:t> </a:t>
            </a:r>
            <a:r>
              <a:rPr lang="en-GB" dirty="0" err="1"/>
              <a:t>năng</a:t>
            </a:r>
            <a:r>
              <a:rPr lang="en-GB" dirty="0"/>
              <a:t> </a:t>
            </a:r>
            <a:r>
              <a:rPr lang="en-GB" dirty="0" err="1"/>
              <a:t>đầu</a:t>
            </a:r>
            <a:r>
              <a:rPr lang="en-GB" dirty="0"/>
              <a:t> </a:t>
            </a:r>
            <a:r>
              <a:rPr lang="en-GB" dirty="0" err="1"/>
              <a:t>tiên</a:t>
            </a:r>
            <a:endParaRPr lang="en-GB" dirty="0"/>
          </a:p>
          <a:p>
            <a:pPr lvl="1"/>
            <a:r>
              <a:rPr lang="en-GB" dirty="0" err="1"/>
              <a:t>Nhanh</a:t>
            </a:r>
            <a:r>
              <a:rPr lang="en-GB" dirty="0"/>
              <a:t> </a:t>
            </a:r>
            <a:r>
              <a:rPr lang="en-GB" dirty="0" err="1"/>
              <a:t>hơn</a:t>
            </a:r>
            <a:r>
              <a:rPr lang="en-GB" dirty="0"/>
              <a:t>, </a:t>
            </a:r>
            <a:r>
              <a:rPr lang="en-GB" dirty="0" err="1"/>
              <a:t>có</a:t>
            </a:r>
            <a:r>
              <a:rPr lang="en-GB" dirty="0"/>
              <a:t> </a:t>
            </a:r>
            <a:r>
              <a:rPr lang="en-GB" dirty="0" err="1"/>
              <a:t>một</a:t>
            </a:r>
            <a:r>
              <a:rPr lang="en-GB" dirty="0"/>
              <a:t> </a:t>
            </a:r>
            <a:r>
              <a:rPr lang="en-GB" dirty="0" err="1"/>
              <a:t>tập</a:t>
            </a:r>
            <a:r>
              <a:rPr lang="en-GB" dirty="0"/>
              <a:t> </a:t>
            </a:r>
            <a:r>
              <a:rPr lang="en-GB" dirty="0" err="1"/>
              <a:t>lệnh</a:t>
            </a:r>
            <a:r>
              <a:rPr lang="en-GB" dirty="0"/>
              <a:t> </a:t>
            </a:r>
            <a:r>
              <a:rPr lang="en-GB" dirty="0" err="1"/>
              <a:t>phong</a:t>
            </a:r>
            <a:r>
              <a:rPr lang="en-GB" dirty="0"/>
              <a:t> </a:t>
            </a:r>
            <a:r>
              <a:rPr lang="en-GB" dirty="0" err="1"/>
              <a:t>phú</a:t>
            </a:r>
            <a:r>
              <a:rPr lang="en-GB" dirty="0"/>
              <a:t> </a:t>
            </a:r>
            <a:r>
              <a:rPr lang="en-GB" dirty="0" err="1"/>
              <a:t>hơn</a:t>
            </a:r>
            <a:r>
              <a:rPr lang="en-GB" dirty="0"/>
              <a:t>, </a:t>
            </a:r>
            <a:r>
              <a:rPr lang="en-GB" dirty="0" err="1"/>
              <a:t>có</a:t>
            </a:r>
            <a:r>
              <a:rPr lang="en-GB" dirty="0"/>
              <a:t> </a:t>
            </a:r>
            <a:r>
              <a:rPr lang="en-GB" dirty="0" err="1"/>
              <a:t>khả</a:t>
            </a:r>
            <a:r>
              <a:rPr lang="en-GB" dirty="0"/>
              <a:t> </a:t>
            </a:r>
            <a:r>
              <a:rPr lang="en-GB" dirty="0" err="1"/>
              <a:t>năng</a:t>
            </a:r>
            <a:r>
              <a:rPr lang="en-GB" dirty="0"/>
              <a:t> </a:t>
            </a:r>
            <a:r>
              <a:rPr lang="en-GB" dirty="0" err="1"/>
              <a:t>định</a:t>
            </a:r>
            <a:r>
              <a:rPr lang="en-GB" dirty="0"/>
              <a:t> </a:t>
            </a:r>
            <a:r>
              <a:rPr lang="en-GB" dirty="0" err="1"/>
              <a:t>vị</a:t>
            </a:r>
            <a:r>
              <a:rPr lang="en-GB" dirty="0"/>
              <a:t> </a:t>
            </a:r>
            <a:r>
              <a:rPr lang="en-GB" dirty="0" err="1"/>
              <a:t>mạnh</a:t>
            </a:r>
            <a:r>
              <a:rPr lang="en-GB" dirty="0"/>
              <a:t> </a:t>
            </a:r>
            <a:r>
              <a:rPr lang="en-GB" dirty="0" err="1"/>
              <a:t>hơn</a:t>
            </a:r>
            <a:endParaRPr lang="en-GB" dirty="0"/>
          </a:p>
          <a:p>
            <a:endParaRPr lang="en-GB" dirty="0"/>
          </a:p>
        </p:txBody>
      </p:sp>
      <p:pic>
        <p:nvPicPr>
          <p:cNvPr id="4" name="Picture 3"/>
          <p:cNvPicPr>
            <a:picLocks noChangeAspect="1"/>
          </p:cNvPicPr>
          <p:nvPr/>
        </p:nvPicPr>
        <p:blipFill>
          <a:blip r:embed="rId3"/>
          <a:stretch>
            <a:fillRect/>
          </a:stretch>
        </p:blipFill>
        <p:spPr>
          <a:xfrm rot="657724">
            <a:off x="6310058" y="3994177"/>
            <a:ext cx="2095500" cy="1651000"/>
          </a:xfrm>
          <a:prstGeom prst="rect">
            <a:avLst/>
          </a:prstGeom>
          <a:effectLst>
            <a:softEdge rad="177800"/>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34938"/>
            <a:ext cx="8077200" cy="995362"/>
          </a:xfrm>
        </p:spPr>
        <p:txBody>
          <a:bodyPr>
            <a:normAutofit/>
          </a:bodyPr>
          <a:lstStyle/>
          <a:p>
            <a:pPr algn="ctr"/>
            <a:r>
              <a:rPr lang="en-US" dirty="0" err="1">
                <a:effectLst>
                  <a:outerShdw blurRad="38100" dist="38100" dir="2700000" algn="tl">
                    <a:srgbClr val="000000">
                      <a:alpha val="43137"/>
                    </a:srgbClr>
                  </a:outerShdw>
                </a:effectLst>
              </a:rPr>
              <a:t>Quá</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trình</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phát</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triển</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của</a:t>
            </a:r>
            <a:r>
              <a:rPr lang="en-US" dirty="0">
                <a:effectLst>
                  <a:outerShdw blurRad="38100" dist="38100" dir="2700000" algn="tl">
                    <a:srgbClr val="000000">
                      <a:alpha val="43137"/>
                    </a:srgbClr>
                  </a:outerShdw>
                </a:effectLst>
              </a:rPr>
              <a:t> vi </a:t>
            </a:r>
            <a:r>
              <a:rPr lang="en-US" dirty="0" err="1">
                <a:effectLst>
                  <a:outerShdw blurRad="38100" dist="38100" dir="2700000" algn="tl">
                    <a:srgbClr val="000000">
                      <a:alpha val="43137"/>
                    </a:srgbClr>
                  </a:outerShdw>
                </a:effectLst>
              </a:rPr>
              <a:t>xử</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lý</a:t>
            </a:r>
            <a:r>
              <a:rPr lang="en-US" dirty="0">
                <a:effectLst>
                  <a:outerShdw blurRad="38100" dist="38100" dir="2700000" algn="tl">
                    <a:srgbClr val="000000">
                      <a:alpha val="43137"/>
                    </a:srgbClr>
                  </a:outerShdw>
                </a:effectLst>
              </a:rPr>
              <a:t> Intel</a:t>
            </a:r>
          </a:p>
        </p:txBody>
      </p:sp>
      <p:graphicFrame>
        <p:nvGraphicFramePr>
          <p:cNvPr id="206850" name="Object 2"/>
          <p:cNvGraphicFramePr>
            <a:graphicFrameLocks noChangeAspect="1"/>
          </p:cNvGraphicFramePr>
          <p:nvPr/>
        </p:nvGraphicFramePr>
        <p:xfrm>
          <a:off x="228600" y="1066800"/>
          <a:ext cx="8686800" cy="2410345"/>
        </p:xfrm>
        <a:graphic>
          <a:graphicData uri="http://schemas.openxmlformats.org/presentationml/2006/ole">
            <mc:AlternateContent xmlns:mc="http://schemas.openxmlformats.org/markup-compatibility/2006">
              <mc:Choice xmlns:v="urn:schemas-microsoft-com:vml" Requires="v">
                <p:oleObj name="Document" r:id="rId3" imgW="8382000" imgH="2298700" progId="Word.Document.12">
                  <p:embed/>
                </p:oleObj>
              </mc:Choice>
              <mc:Fallback>
                <p:oleObj name="Document" r:id="rId3" imgW="8382000" imgH="2298700" progId="Word.Document.12">
                  <p:embed/>
                  <p:pic>
                    <p:nvPicPr>
                      <p:cNvPr id="20685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066800"/>
                        <a:ext cx="8686800" cy="24103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graphicFrame>
        <p:nvGraphicFramePr>
          <p:cNvPr id="206851" name="Object 3"/>
          <p:cNvGraphicFramePr>
            <a:graphicFrameLocks noChangeAspect="1"/>
          </p:cNvGraphicFramePr>
          <p:nvPr/>
        </p:nvGraphicFramePr>
        <p:xfrm>
          <a:off x="228600" y="3733800"/>
          <a:ext cx="8686800" cy="3124200"/>
        </p:xfrm>
        <a:graphic>
          <a:graphicData uri="http://schemas.openxmlformats.org/presentationml/2006/ole">
            <mc:AlternateContent xmlns:mc="http://schemas.openxmlformats.org/markup-compatibility/2006">
              <mc:Choice xmlns:v="urn:schemas-microsoft-com:vml" Requires="v">
                <p:oleObj name="Document" r:id="rId5" imgW="8382000" imgH="2895600" progId="Word.Document.12">
                  <p:embed/>
                </p:oleObj>
              </mc:Choice>
              <mc:Fallback>
                <p:oleObj name="Document" r:id="rId5" imgW="8382000" imgH="2895600" progId="Word.Document.12">
                  <p:embed/>
                  <p:pic>
                    <p:nvPicPr>
                      <p:cNvPr id="20685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3733800"/>
                        <a:ext cx="8686800" cy="3124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15" name="Rectangle 14"/>
          <p:cNvSpPr/>
          <p:nvPr/>
        </p:nvSpPr>
        <p:spPr>
          <a:xfrm>
            <a:off x="3276600" y="3124200"/>
            <a:ext cx="2264813" cy="400110"/>
          </a:xfrm>
          <a:prstGeom prst="rect">
            <a:avLst/>
          </a:prstGeom>
        </p:spPr>
        <p:txBody>
          <a:bodyPr wrap="square">
            <a:spAutoFit/>
          </a:bodyPr>
          <a:lstStyle/>
          <a:p>
            <a:pPr algn="ctr">
              <a:buNone/>
            </a:pPr>
            <a:r>
              <a:rPr lang="en-US" sz="2000" dirty="0">
                <a:effectLst>
                  <a:outerShdw blurRad="38100" dist="38100" dir="2700000" algn="tl">
                    <a:srgbClr val="000000">
                      <a:alpha val="43137"/>
                    </a:srgbClr>
                  </a:outerShdw>
                </a:effectLst>
              </a:rPr>
              <a:t>a.  1970s Processors</a:t>
            </a:r>
          </a:p>
        </p:txBody>
      </p:sp>
      <p:sp>
        <p:nvSpPr>
          <p:cNvPr id="17" name="Rectangle 16"/>
          <p:cNvSpPr/>
          <p:nvPr/>
        </p:nvSpPr>
        <p:spPr>
          <a:xfrm>
            <a:off x="3352800" y="6457890"/>
            <a:ext cx="2264813" cy="400110"/>
          </a:xfrm>
          <a:prstGeom prst="rect">
            <a:avLst/>
          </a:prstGeom>
        </p:spPr>
        <p:txBody>
          <a:bodyPr wrap="square">
            <a:spAutoFit/>
          </a:bodyPr>
          <a:lstStyle/>
          <a:p>
            <a:pPr algn="ctr">
              <a:buNone/>
            </a:pPr>
            <a:r>
              <a:rPr lang="en-US" sz="2000" dirty="0">
                <a:effectLst>
                  <a:outerShdw blurRad="38100" dist="38100" dir="2700000" algn="tl">
                    <a:srgbClr val="000000">
                      <a:alpha val="43137"/>
                    </a:srgbClr>
                  </a:outerShdw>
                </a:effectLst>
              </a:rPr>
              <a:t>b.  1980s Processors</a:t>
            </a:r>
          </a:p>
        </p:txBody>
      </p:sp>
    </p:spTree>
  </p:cSld>
  <p:clrMapOvr>
    <a:masterClrMapping/>
  </p:clrMapOvr>
  <p:transition spd="med">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8900" name="Object 4"/>
          <p:cNvGraphicFramePr>
            <a:graphicFrameLocks noChangeAspect="1"/>
          </p:cNvGraphicFramePr>
          <p:nvPr>
            <p:extLst>
              <p:ext uri="{D42A27DB-BD31-4B8C-83A1-F6EECF244321}">
                <p14:modId xmlns:p14="http://schemas.microsoft.com/office/powerpoint/2010/main" val="3580680878"/>
              </p:ext>
            </p:extLst>
          </p:nvPr>
        </p:nvGraphicFramePr>
        <p:xfrm>
          <a:off x="304800" y="1066800"/>
          <a:ext cx="8610600" cy="2654300"/>
        </p:xfrm>
        <a:graphic>
          <a:graphicData uri="http://schemas.openxmlformats.org/presentationml/2006/ole">
            <mc:AlternateContent xmlns:mc="http://schemas.openxmlformats.org/markup-compatibility/2006">
              <mc:Choice xmlns:v="urn:schemas-microsoft-com:vml" Requires="v">
                <p:oleObj name="Document" r:id="rId3" imgW="8382000" imgH="2654300" progId="Word.Document.12">
                  <p:link updateAutomatic="1"/>
                </p:oleObj>
              </mc:Choice>
              <mc:Fallback>
                <p:oleObj name="Document" r:id="rId3" imgW="8382000" imgH="2654300" progId="Word.Document.12">
                  <p:link updateAutomatic="1"/>
                  <p:pic>
                    <p:nvPicPr>
                      <p:cNvPr id="20890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066800"/>
                        <a:ext cx="8610600" cy="2654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8" name="Rectangle 7"/>
          <p:cNvSpPr/>
          <p:nvPr/>
        </p:nvSpPr>
        <p:spPr>
          <a:xfrm>
            <a:off x="3581400" y="3352800"/>
            <a:ext cx="2264813" cy="400110"/>
          </a:xfrm>
          <a:prstGeom prst="rect">
            <a:avLst/>
          </a:prstGeom>
        </p:spPr>
        <p:txBody>
          <a:bodyPr wrap="square">
            <a:spAutoFit/>
          </a:bodyPr>
          <a:lstStyle/>
          <a:p>
            <a:pPr algn="ctr">
              <a:buNone/>
            </a:pPr>
            <a:r>
              <a:rPr lang="en-US" sz="2000" dirty="0">
                <a:effectLst>
                  <a:outerShdw blurRad="38100" dist="38100" dir="2700000" algn="tl">
                    <a:srgbClr val="000000">
                      <a:alpha val="43137"/>
                    </a:srgbClr>
                  </a:outerShdw>
                </a:effectLst>
              </a:rPr>
              <a:t>c.  1990s Processors</a:t>
            </a:r>
          </a:p>
        </p:txBody>
      </p:sp>
      <p:graphicFrame>
        <p:nvGraphicFramePr>
          <p:cNvPr id="208901" name="Object 5"/>
          <p:cNvGraphicFramePr>
            <a:graphicFrameLocks noChangeAspect="1"/>
          </p:cNvGraphicFramePr>
          <p:nvPr>
            <p:extLst>
              <p:ext uri="{D42A27DB-BD31-4B8C-83A1-F6EECF244321}">
                <p14:modId xmlns:p14="http://schemas.microsoft.com/office/powerpoint/2010/main" val="1869767490"/>
              </p:ext>
            </p:extLst>
          </p:nvPr>
        </p:nvGraphicFramePr>
        <p:xfrm>
          <a:off x="304800" y="4038600"/>
          <a:ext cx="8610600" cy="2438400"/>
        </p:xfrm>
        <a:graphic>
          <a:graphicData uri="http://schemas.openxmlformats.org/presentationml/2006/ole">
            <mc:AlternateContent xmlns:mc="http://schemas.openxmlformats.org/markup-compatibility/2006">
              <mc:Choice xmlns:v="urn:schemas-microsoft-com:vml" Requires="v">
                <p:oleObj name="Document" r:id="rId5" imgW="8382000" imgH="2298700" progId="Word.Document.12">
                  <p:link updateAutomatic="1"/>
                </p:oleObj>
              </mc:Choice>
              <mc:Fallback>
                <p:oleObj name="Document" r:id="rId5" imgW="8382000" imgH="2298700" progId="Word.Document.12">
                  <p:link updateAutomatic="1"/>
                  <p:pic>
                    <p:nvPicPr>
                      <p:cNvPr id="208901"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4038600"/>
                        <a:ext cx="8610600" cy="2438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10" name="Rectangle 9"/>
          <p:cNvSpPr/>
          <p:nvPr/>
        </p:nvSpPr>
        <p:spPr>
          <a:xfrm>
            <a:off x="3581400" y="6096000"/>
            <a:ext cx="2569613" cy="400110"/>
          </a:xfrm>
          <a:prstGeom prst="rect">
            <a:avLst/>
          </a:prstGeom>
        </p:spPr>
        <p:txBody>
          <a:bodyPr wrap="square">
            <a:spAutoFit/>
          </a:bodyPr>
          <a:lstStyle/>
          <a:p>
            <a:pPr algn="ctr">
              <a:buNone/>
            </a:pPr>
            <a:r>
              <a:rPr lang="en-US" sz="2000" dirty="0">
                <a:effectLst>
                  <a:outerShdw blurRad="38100" dist="38100" dir="2700000" algn="tl">
                    <a:srgbClr val="000000">
                      <a:alpha val="43137"/>
                    </a:srgbClr>
                  </a:outerShdw>
                </a:effectLst>
              </a:rPr>
              <a:t>d.  Recent Processors</a:t>
            </a:r>
          </a:p>
        </p:txBody>
      </p:sp>
      <p:sp>
        <p:nvSpPr>
          <p:cNvPr id="7" name="Title 1"/>
          <p:cNvSpPr txBox="1">
            <a:spLocks/>
          </p:cNvSpPr>
          <p:nvPr/>
        </p:nvSpPr>
        <p:spPr>
          <a:xfrm>
            <a:off x="0" y="134938"/>
            <a:ext cx="8077200" cy="995362"/>
          </a:xfrm>
          <a:prstGeom prst="rect">
            <a:avLst/>
          </a:prstGeom>
        </p:spPr>
        <p:txBody>
          <a:bodyPr vert="horz" lIns="91440" tIns="45720" rIns="91440" bIns="45720" rtlCol="0" anchor="t" anchorCtr="0">
            <a:normAutofit/>
          </a:bodyPr>
          <a:lstStyle>
            <a:lvl1pPr algn="l" defTabSz="914400" rtl="0" eaLnBrk="1" latinLnBrk="0" hangingPunct="1">
              <a:spcBef>
                <a:spcPct val="0"/>
              </a:spcBef>
              <a:buNone/>
              <a:defRPr sz="3600" b="0" kern="1200">
                <a:solidFill>
                  <a:schemeClr val="accent1"/>
                </a:solidFill>
                <a:latin typeface="+mj-lt"/>
                <a:ea typeface="+mj-ea"/>
                <a:cs typeface="+mj-cs"/>
              </a:defRPr>
            </a:lvl1pPr>
          </a:lstStyle>
          <a:p>
            <a:pPr algn="ctr"/>
            <a:r>
              <a:rPr lang="en-US">
                <a:effectLst>
                  <a:outerShdw blurRad="38100" dist="38100" dir="2700000" algn="tl">
                    <a:srgbClr val="000000">
                      <a:alpha val="43137"/>
                    </a:srgbClr>
                  </a:outerShdw>
                </a:effectLst>
              </a:rPr>
              <a:t>Quá trình phát triển của vi xử lý Intel</a:t>
            </a:r>
            <a:endParaRPr lang="en-US" dirty="0">
              <a:effectLst>
                <a:outerShdw blurRad="38100" dist="38100" dir="2700000" algn="tl">
                  <a:srgbClr val="000000">
                    <a:alpha val="43137"/>
                  </a:srgbClr>
                </a:outerShdw>
              </a:effectLst>
            </a:endParaRPr>
          </a:p>
        </p:txBody>
      </p:sp>
    </p:spTree>
  </p:cSld>
  <p:clrMapOvr>
    <a:masterClrMapping/>
  </p:clrMapOvr>
  <p:transition spd="med">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062" y="0"/>
            <a:ext cx="7556313" cy="692696"/>
          </a:xfrm>
        </p:spPr>
        <p:txBody>
          <a:bodyPr/>
          <a:lstStyle/>
          <a:p>
            <a:r>
              <a:rPr lang="en-GB"/>
              <a:t>Key terms</a:t>
            </a:r>
          </a:p>
        </p:txBody>
      </p:sp>
      <p:sp>
        <p:nvSpPr>
          <p:cNvPr id="3" name="Content Placeholder 2"/>
          <p:cNvSpPr>
            <a:spLocks noGrp="1"/>
          </p:cNvSpPr>
          <p:nvPr>
            <p:ph idx="1"/>
          </p:nvPr>
        </p:nvSpPr>
        <p:spPr>
          <a:xfrm>
            <a:off x="498474" y="692696"/>
            <a:ext cx="7556313" cy="5433467"/>
          </a:xfrm>
        </p:spPr>
        <p:txBody>
          <a:bodyPr>
            <a:normAutofit/>
          </a:bodyPr>
          <a:lstStyle/>
          <a:p>
            <a:r>
              <a:rPr lang="en-GB"/>
              <a:t>accumulator (AC) (bộ cộng tích lũy): thanh ghi AC</a:t>
            </a:r>
          </a:p>
          <a:p>
            <a:r>
              <a:rPr lang="en-GB"/>
              <a:t>arithmetic and logic unit (ALU): khối tính toán  số học và logic</a:t>
            </a:r>
          </a:p>
          <a:p>
            <a:r>
              <a:rPr lang="en-GB"/>
              <a:t>Chip</a:t>
            </a:r>
          </a:p>
          <a:p>
            <a:r>
              <a:rPr lang="en-GB"/>
              <a:t>clock cycle: chu kỳ đồng hồ</a:t>
            </a:r>
          </a:p>
          <a:p>
            <a:r>
              <a:rPr lang="en-GB"/>
              <a:t>clock rate: tốc độ đồng  hồ</a:t>
            </a:r>
          </a:p>
          <a:p>
            <a:r>
              <a:rPr lang="en-GB"/>
              <a:t>embedded system: hệ thống nhúng</a:t>
            </a:r>
          </a:p>
          <a:p>
            <a:r>
              <a:rPr lang="en-GB"/>
              <a:t>execute cycle: chu kỳ thực  thi</a:t>
            </a:r>
          </a:p>
          <a:p>
            <a:r>
              <a:rPr lang="en-GB"/>
              <a:t>fetch cycle: chu kỳ truy xuất</a:t>
            </a:r>
          </a:p>
          <a:p>
            <a:r>
              <a:rPr lang="en-GB"/>
              <a:t>instruction buffer register (IBR): thanh ghi đệm lệnh</a:t>
            </a:r>
          </a:p>
        </p:txBody>
      </p:sp>
    </p:spTree>
    <p:extLst>
      <p:ext uri="{BB962C8B-B14F-4D97-AF65-F5344CB8AC3E}">
        <p14:creationId xmlns:p14="http://schemas.microsoft.com/office/powerpoint/2010/main" val="9043112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Câu hỏi</a:t>
            </a:r>
          </a:p>
        </p:txBody>
      </p:sp>
      <p:sp>
        <p:nvSpPr>
          <p:cNvPr id="3" name="Content Placeholder 2"/>
          <p:cNvSpPr>
            <a:spLocks noGrp="1"/>
          </p:cNvSpPr>
          <p:nvPr>
            <p:ph idx="1"/>
          </p:nvPr>
        </p:nvSpPr>
        <p:spPr/>
        <p:txBody>
          <a:bodyPr/>
          <a:lstStyle/>
          <a:p>
            <a:pPr marL="457200" indent="-457200">
              <a:buFont typeface="+mj-lt"/>
              <a:buAutoNum type="arabicPeriod"/>
            </a:pPr>
            <a:r>
              <a:rPr lang="en-GB"/>
              <a:t>Khái niệm chương trình lưu trữ là gì?</a:t>
            </a:r>
          </a:p>
          <a:p>
            <a:pPr marL="457200" indent="-457200">
              <a:buFont typeface="+mj-lt"/>
              <a:buAutoNum type="arabicPeriod"/>
            </a:pPr>
            <a:r>
              <a:rPr lang="en-GB"/>
              <a:t>Bốn thành phần chính của các máy tính đa nhiệm là gì?</a:t>
            </a:r>
          </a:p>
          <a:p>
            <a:pPr marL="457200" indent="-457200">
              <a:buFont typeface="+mj-lt"/>
              <a:buAutoNum type="arabicPeriod"/>
            </a:pPr>
            <a:r>
              <a:rPr lang="en-GB"/>
              <a:t>Trình bày luật Moore.</a:t>
            </a:r>
          </a:p>
          <a:p>
            <a:pPr marL="457200" indent="-457200">
              <a:buFont typeface="+mj-lt"/>
              <a:buAutoNum type="arabicPeriod"/>
            </a:pPr>
            <a:r>
              <a:rPr lang="en-GB"/>
              <a:t>Nêu các đặc  điểm chính của máy  IAS</a:t>
            </a:r>
          </a:p>
          <a:p>
            <a:pPr marL="457200" indent="-457200">
              <a:buFont typeface="+mj-lt"/>
              <a:buAutoNum type="arabicPeriod"/>
            </a:pPr>
            <a:r>
              <a:rPr lang="en-GB"/>
              <a:t>Với công nghệ mạch tích hợp, các  hệ  thống máy tính có đặc điểm gì.</a:t>
            </a:r>
          </a:p>
          <a:p>
            <a:pPr marL="457200" indent="-457200">
              <a:buFont typeface="+mj-lt"/>
              <a:buAutoNum type="arabicPeriod"/>
            </a:pPr>
            <a:r>
              <a:rPr lang="en-GB"/>
              <a:t>Mạch tích hợp được xây dựng dựa trên các thành phần nào?</a:t>
            </a:r>
          </a:p>
        </p:txBody>
      </p:sp>
    </p:spTree>
    <p:extLst>
      <p:ext uri="{BB962C8B-B14F-4D97-AF65-F5344CB8AC3E}">
        <p14:creationId xmlns:p14="http://schemas.microsoft.com/office/powerpoint/2010/main" val="9753530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2. CÁC ĐẶC TÍNH THIẾT KẾ MÁY TÍNH</a:t>
            </a:r>
          </a:p>
        </p:txBody>
      </p:sp>
      <p:sp>
        <p:nvSpPr>
          <p:cNvPr id="3" name="Content Placeholder 2"/>
          <p:cNvSpPr>
            <a:spLocks noGrp="1"/>
          </p:cNvSpPr>
          <p:nvPr>
            <p:ph idx="1"/>
          </p:nvPr>
        </p:nvSpPr>
        <p:spPr>
          <a:xfrm>
            <a:off x="683568" y="1988840"/>
            <a:ext cx="7556313" cy="4144963"/>
          </a:xfrm>
        </p:spPr>
        <p:txBody>
          <a:bodyPr>
            <a:normAutofit/>
          </a:bodyPr>
          <a:lstStyle/>
          <a:p>
            <a:pPr marL="457200" indent="-457200">
              <a:buFont typeface="+mj-lt"/>
              <a:buAutoNum type="alphaLcPeriod"/>
            </a:pPr>
            <a:r>
              <a:rPr lang="en-GB" sz="3600"/>
              <a:t>Tốc độ vi xử lý</a:t>
            </a:r>
          </a:p>
          <a:p>
            <a:pPr marL="457200" indent="-457200">
              <a:buFont typeface="+mj-lt"/>
              <a:buAutoNum type="alphaLcPeriod"/>
            </a:pPr>
            <a:r>
              <a:rPr lang="en-GB" sz="3600"/>
              <a:t>Cân bằng hiệu quả</a:t>
            </a:r>
          </a:p>
          <a:p>
            <a:pPr marL="457200" indent="-457200">
              <a:buFont typeface="+mj-lt"/>
              <a:buAutoNum type="alphaLcPeriod"/>
            </a:pPr>
            <a:r>
              <a:rPr lang="en-GB" sz="3600"/>
              <a:t>Cải tiến kiến trúc và tổ chức Chip</a:t>
            </a:r>
          </a:p>
        </p:txBody>
      </p:sp>
    </p:spTree>
    <p:extLst>
      <p:ext uri="{BB962C8B-B14F-4D97-AF65-F5344CB8AC3E}">
        <p14:creationId xmlns:p14="http://schemas.microsoft.com/office/powerpoint/2010/main" val="33797672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GB"/>
              <a:t>a. </a:t>
            </a:r>
            <a:r>
              <a:rPr lang="en-GB" dirty="0" err="1"/>
              <a:t>Tốc</a:t>
            </a:r>
            <a:r>
              <a:rPr lang="en-GB" dirty="0"/>
              <a:t> </a:t>
            </a:r>
            <a:r>
              <a:rPr lang="en-GB" dirty="0" err="1"/>
              <a:t>độ</a:t>
            </a:r>
            <a:r>
              <a:rPr lang="en-GB" dirty="0"/>
              <a:t> vi </a:t>
            </a:r>
            <a:r>
              <a:rPr lang="en-GB" dirty="0" err="1"/>
              <a:t>xử</a:t>
            </a:r>
            <a:r>
              <a:rPr lang="en-GB" dirty="0"/>
              <a:t> </a:t>
            </a:r>
            <a:r>
              <a:rPr lang="en-GB" dirty="0" err="1"/>
              <a:t>lý</a:t>
            </a:r>
            <a:endParaRPr lang="en-GB" dirty="0"/>
          </a:p>
        </p:txBody>
      </p:sp>
      <p:sp>
        <p:nvSpPr>
          <p:cNvPr id="4" name="Text Placeholder 3"/>
          <p:cNvSpPr>
            <a:spLocks noGrp="1"/>
          </p:cNvSpPr>
          <p:nvPr>
            <p:ph type="body" sz="half" idx="4294967295"/>
          </p:nvPr>
        </p:nvSpPr>
        <p:spPr>
          <a:xfrm>
            <a:off x="228600" y="1295400"/>
            <a:ext cx="7559675" cy="609600"/>
          </a:xfrm>
        </p:spPr>
        <p:txBody>
          <a:bodyPr/>
          <a:lstStyle/>
          <a:p>
            <a:pPr>
              <a:buNone/>
            </a:pPr>
            <a:r>
              <a:rPr lang="en-US" dirty="0" err="1"/>
              <a:t>Kĩ</a:t>
            </a:r>
            <a:r>
              <a:rPr lang="en-US" dirty="0"/>
              <a:t> </a:t>
            </a:r>
            <a:r>
              <a:rPr lang="en-US" dirty="0" err="1"/>
              <a:t>thuật</a:t>
            </a:r>
            <a:r>
              <a:rPr lang="en-US" dirty="0"/>
              <a:t> </a:t>
            </a:r>
            <a:r>
              <a:rPr lang="en-US" dirty="0" err="1"/>
              <a:t>xây</a:t>
            </a:r>
            <a:r>
              <a:rPr lang="en-US" dirty="0"/>
              <a:t> </a:t>
            </a:r>
            <a:r>
              <a:rPr lang="en-US" dirty="0" err="1"/>
              <a:t>dựng</a:t>
            </a:r>
            <a:r>
              <a:rPr lang="en-US" dirty="0"/>
              <a:t> </a:t>
            </a:r>
            <a:r>
              <a:rPr lang="en-US" dirty="0" err="1"/>
              <a:t>bộ</a:t>
            </a:r>
            <a:r>
              <a:rPr lang="en-US" dirty="0"/>
              <a:t> vi </a:t>
            </a:r>
            <a:r>
              <a:rPr lang="en-US" dirty="0" err="1"/>
              <a:t>xử</a:t>
            </a:r>
            <a:r>
              <a:rPr lang="en-US" dirty="0"/>
              <a:t> </a:t>
            </a:r>
            <a:r>
              <a:rPr lang="en-US" dirty="0" err="1"/>
              <a:t>lý</a:t>
            </a:r>
            <a:r>
              <a:rPr lang="en-US" dirty="0"/>
              <a:t> </a:t>
            </a:r>
            <a:r>
              <a:rPr lang="en-US" dirty="0" err="1"/>
              <a:t>hiện</a:t>
            </a:r>
            <a:r>
              <a:rPr lang="en-US" dirty="0"/>
              <a:t> </a:t>
            </a:r>
            <a:r>
              <a:rPr lang="en-US" dirty="0" err="1"/>
              <a:t>đại</a:t>
            </a:r>
            <a:r>
              <a:rPr lang="en-US" dirty="0"/>
              <a:t> </a:t>
            </a:r>
            <a:r>
              <a:rPr lang="en-US" dirty="0" err="1"/>
              <a:t>bao</a:t>
            </a:r>
            <a:r>
              <a:rPr lang="en-US" dirty="0"/>
              <a:t> </a:t>
            </a:r>
            <a:r>
              <a:rPr lang="en-US" dirty="0" err="1"/>
              <a:t>gồm</a:t>
            </a:r>
            <a:r>
              <a:rPr lang="en-US" dirty="0"/>
              <a:t>:</a:t>
            </a:r>
          </a:p>
        </p:txBody>
      </p:sp>
      <p:sp>
        <p:nvSpPr>
          <p:cNvPr id="2" name="Content Placeholder 1"/>
          <p:cNvSpPr>
            <a:spLocks noGrp="1"/>
          </p:cNvSpPr>
          <p:nvPr>
            <p:ph idx="1"/>
          </p:nvPr>
        </p:nvSpPr>
        <p:spPr/>
        <p:txBody>
          <a:bodyPr>
            <a:normAutofit fontScale="92500" lnSpcReduction="10000"/>
          </a:bodyPr>
          <a:lstStyle/>
          <a:p>
            <a:pPr lvl="0"/>
            <a:r>
              <a:rPr lang="en-US" dirty="0" err="1"/>
              <a:t>Kỹ</a:t>
            </a:r>
            <a:r>
              <a:rPr lang="en-US" dirty="0"/>
              <a:t> </a:t>
            </a:r>
            <a:r>
              <a:rPr lang="en-US" err="1"/>
              <a:t>thuật</a:t>
            </a:r>
            <a:r>
              <a:rPr lang="en-US"/>
              <a:t> đường ống (Pipelining)</a:t>
            </a:r>
            <a:endParaRPr lang="en-US" dirty="0"/>
          </a:p>
          <a:p>
            <a:pPr lvl="1" rtl="0"/>
            <a:r>
              <a:rPr lang="en-US" dirty="0" err="1"/>
              <a:t>Bộ</a:t>
            </a:r>
            <a:r>
              <a:rPr lang="en-US" dirty="0"/>
              <a:t> </a:t>
            </a:r>
            <a:r>
              <a:rPr lang="en-US" dirty="0" err="1"/>
              <a:t>xử</a:t>
            </a:r>
            <a:r>
              <a:rPr lang="en-US" dirty="0"/>
              <a:t> </a:t>
            </a:r>
            <a:r>
              <a:rPr lang="en-US" dirty="0" err="1"/>
              <a:t>lý</a:t>
            </a:r>
            <a:r>
              <a:rPr lang="en-US" dirty="0"/>
              <a:t> </a:t>
            </a:r>
            <a:r>
              <a:rPr lang="en-US" dirty="0" err="1"/>
              <a:t>thi</a:t>
            </a:r>
            <a:r>
              <a:rPr lang="en-US" dirty="0"/>
              <a:t> </a:t>
            </a:r>
            <a:r>
              <a:rPr lang="en-US" dirty="0" err="1"/>
              <a:t>hành</a:t>
            </a:r>
            <a:r>
              <a:rPr lang="en-US" dirty="0"/>
              <a:t> </a:t>
            </a:r>
            <a:r>
              <a:rPr lang="en-US" dirty="0" err="1"/>
              <a:t>cùng</a:t>
            </a:r>
            <a:r>
              <a:rPr lang="en-US" dirty="0"/>
              <a:t> </a:t>
            </a:r>
            <a:r>
              <a:rPr lang="en-US" dirty="0" err="1"/>
              <a:t>một</a:t>
            </a:r>
            <a:r>
              <a:rPr lang="en-US" dirty="0"/>
              <a:t> </a:t>
            </a:r>
            <a:r>
              <a:rPr lang="en-US" dirty="0" err="1"/>
              <a:t>lúc</a:t>
            </a:r>
            <a:r>
              <a:rPr lang="en-US" dirty="0"/>
              <a:t> </a:t>
            </a:r>
            <a:r>
              <a:rPr lang="en-US" dirty="0" err="1"/>
              <a:t>nhiều</a:t>
            </a:r>
            <a:r>
              <a:rPr lang="en-US" dirty="0"/>
              <a:t> </a:t>
            </a:r>
            <a:r>
              <a:rPr lang="en-US" dirty="0" err="1"/>
              <a:t>lệnh</a:t>
            </a:r>
            <a:endParaRPr lang="en-US" dirty="0"/>
          </a:p>
          <a:p>
            <a:pPr lvl="0" rtl="0"/>
            <a:r>
              <a:rPr lang="en-US" dirty="0" err="1"/>
              <a:t>Dự</a:t>
            </a:r>
            <a:r>
              <a:rPr lang="en-US" dirty="0"/>
              <a:t> </a:t>
            </a:r>
            <a:r>
              <a:rPr lang="en-US" dirty="0" err="1"/>
              <a:t>đoán</a:t>
            </a:r>
            <a:r>
              <a:rPr lang="en-US" dirty="0"/>
              <a:t> </a:t>
            </a:r>
            <a:r>
              <a:rPr lang="en-US" dirty="0" err="1"/>
              <a:t>nhánh</a:t>
            </a:r>
            <a:endParaRPr lang="en-US" dirty="0"/>
          </a:p>
          <a:p>
            <a:pPr lvl="1" rtl="0"/>
            <a:r>
              <a:rPr lang="en-US" dirty="0" err="1"/>
              <a:t>Bộ</a:t>
            </a:r>
            <a:r>
              <a:rPr lang="en-US" dirty="0"/>
              <a:t> </a:t>
            </a:r>
            <a:r>
              <a:rPr lang="en-US" dirty="0" err="1"/>
              <a:t>xử</a:t>
            </a:r>
            <a:r>
              <a:rPr lang="en-US" dirty="0"/>
              <a:t> </a:t>
            </a:r>
            <a:r>
              <a:rPr lang="en-US" dirty="0" err="1"/>
              <a:t>lý</a:t>
            </a:r>
            <a:r>
              <a:rPr lang="en-US" dirty="0"/>
              <a:t> </a:t>
            </a:r>
            <a:r>
              <a:rPr lang="en-US" dirty="0" err="1"/>
              <a:t>tra</a:t>
            </a:r>
            <a:r>
              <a:rPr lang="en-US" dirty="0"/>
              <a:t> </a:t>
            </a:r>
            <a:r>
              <a:rPr lang="en-US" dirty="0" err="1"/>
              <a:t>mã</a:t>
            </a:r>
            <a:r>
              <a:rPr lang="en-US" dirty="0"/>
              <a:t> </a:t>
            </a:r>
            <a:r>
              <a:rPr lang="en-US" dirty="0" err="1"/>
              <a:t>lệnh</a:t>
            </a:r>
            <a:r>
              <a:rPr lang="en-US" dirty="0"/>
              <a:t> </a:t>
            </a:r>
            <a:r>
              <a:rPr lang="en-US" dirty="0" err="1"/>
              <a:t>được</a:t>
            </a:r>
            <a:r>
              <a:rPr lang="en-US" dirty="0"/>
              <a:t> </a:t>
            </a:r>
            <a:r>
              <a:rPr lang="en-US" dirty="0" err="1"/>
              <a:t>truy</a:t>
            </a:r>
            <a:r>
              <a:rPr lang="en-US" dirty="0"/>
              <a:t> </a:t>
            </a:r>
            <a:r>
              <a:rPr lang="en-US" dirty="0" err="1"/>
              <a:t>cập</a:t>
            </a:r>
            <a:r>
              <a:rPr lang="en-US" dirty="0"/>
              <a:t> </a:t>
            </a:r>
            <a:r>
              <a:rPr lang="en-US" dirty="0" err="1"/>
              <a:t>từ</a:t>
            </a:r>
            <a:r>
              <a:rPr lang="en-US" dirty="0"/>
              <a:t> </a:t>
            </a:r>
            <a:r>
              <a:rPr lang="en-US" dirty="0" err="1"/>
              <a:t>bộ</a:t>
            </a:r>
            <a:r>
              <a:rPr lang="en-US" dirty="0"/>
              <a:t> </a:t>
            </a:r>
            <a:r>
              <a:rPr lang="en-US" dirty="0" err="1"/>
              <a:t>nhớ</a:t>
            </a:r>
            <a:r>
              <a:rPr lang="en-US" dirty="0"/>
              <a:t> </a:t>
            </a:r>
            <a:r>
              <a:rPr lang="en-US" dirty="0" err="1"/>
              <a:t>và</a:t>
            </a:r>
            <a:r>
              <a:rPr lang="en-US" dirty="0"/>
              <a:t> </a:t>
            </a:r>
            <a:r>
              <a:rPr lang="en-US" dirty="0" err="1"/>
              <a:t>dự</a:t>
            </a:r>
            <a:r>
              <a:rPr lang="en-US" dirty="0"/>
              <a:t> </a:t>
            </a:r>
            <a:r>
              <a:rPr lang="en-US" err="1"/>
              <a:t>đoán</a:t>
            </a:r>
            <a:r>
              <a:rPr lang="en-US"/>
              <a:t> các nhánh và nhóm lệnh được xử lý  tiếp theo. </a:t>
            </a:r>
            <a:endParaRPr lang="en-US" dirty="0"/>
          </a:p>
          <a:p>
            <a:pPr lvl="0" rtl="0"/>
            <a:r>
              <a:rPr lang="en-US" dirty="0" err="1"/>
              <a:t>Phân</a:t>
            </a:r>
            <a:r>
              <a:rPr lang="en-US" dirty="0"/>
              <a:t> </a:t>
            </a:r>
            <a:r>
              <a:rPr lang="en-US" dirty="0" err="1"/>
              <a:t>tích</a:t>
            </a:r>
            <a:r>
              <a:rPr lang="en-US" dirty="0"/>
              <a:t> </a:t>
            </a:r>
            <a:r>
              <a:rPr lang="en-US" dirty="0" err="1"/>
              <a:t>dòng</a:t>
            </a:r>
            <a:r>
              <a:rPr lang="en-US" dirty="0"/>
              <a:t> </a:t>
            </a:r>
            <a:r>
              <a:rPr lang="en-US" dirty="0" err="1"/>
              <a:t>dữ</a:t>
            </a:r>
            <a:r>
              <a:rPr lang="en-US" dirty="0"/>
              <a:t> </a:t>
            </a:r>
            <a:r>
              <a:rPr lang="en-US" dirty="0" err="1"/>
              <a:t>liệu</a:t>
            </a:r>
            <a:endParaRPr lang="en-US" dirty="0"/>
          </a:p>
          <a:p>
            <a:pPr lvl="1"/>
            <a:r>
              <a:rPr lang="en-US" dirty="0" err="1"/>
              <a:t>Bộ</a:t>
            </a:r>
            <a:r>
              <a:rPr lang="en-US" dirty="0"/>
              <a:t> </a:t>
            </a:r>
            <a:r>
              <a:rPr lang="en-US" dirty="0" err="1"/>
              <a:t>xử</a:t>
            </a:r>
            <a:r>
              <a:rPr lang="en-US" dirty="0"/>
              <a:t> </a:t>
            </a:r>
            <a:r>
              <a:rPr lang="en-US" dirty="0" err="1"/>
              <a:t>lý</a:t>
            </a:r>
            <a:r>
              <a:rPr lang="en-US" dirty="0"/>
              <a:t> </a:t>
            </a:r>
            <a:r>
              <a:rPr lang="en-US" dirty="0" err="1"/>
              <a:t>phân</a:t>
            </a:r>
            <a:r>
              <a:rPr lang="en-US" dirty="0"/>
              <a:t> </a:t>
            </a:r>
            <a:r>
              <a:rPr lang="en-US" dirty="0" err="1"/>
              <a:t>tích</a:t>
            </a:r>
            <a:r>
              <a:rPr lang="en-US" dirty="0"/>
              <a:t> </a:t>
            </a:r>
            <a:r>
              <a:rPr lang="en-US" dirty="0" err="1"/>
              <a:t>lệnh</a:t>
            </a:r>
            <a:r>
              <a:rPr lang="en-US" dirty="0"/>
              <a:t> </a:t>
            </a:r>
            <a:r>
              <a:rPr lang="en-US" dirty="0" err="1"/>
              <a:t>nào</a:t>
            </a:r>
            <a:r>
              <a:rPr lang="en-US" dirty="0"/>
              <a:t> </a:t>
            </a:r>
            <a:r>
              <a:rPr lang="en-US" dirty="0" err="1"/>
              <a:t>phụ</a:t>
            </a:r>
            <a:r>
              <a:rPr lang="en-US" dirty="0"/>
              <a:t> </a:t>
            </a:r>
            <a:r>
              <a:rPr lang="en-US" dirty="0" err="1"/>
              <a:t>thuộc</a:t>
            </a:r>
            <a:r>
              <a:rPr lang="en-US" dirty="0"/>
              <a:t> </a:t>
            </a:r>
            <a:r>
              <a:rPr lang="en-US" dirty="0" err="1"/>
              <a:t>vào</a:t>
            </a:r>
            <a:r>
              <a:rPr lang="en-US" dirty="0"/>
              <a:t> </a:t>
            </a:r>
            <a:r>
              <a:rPr lang="en-US" err="1"/>
              <a:t>kết</a:t>
            </a:r>
            <a:r>
              <a:rPr lang="en-US"/>
              <a:t> quả </a:t>
            </a:r>
            <a:r>
              <a:rPr lang="en-US" dirty="0" err="1"/>
              <a:t>hoặc</a:t>
            </a:r>
            <a:r>
              <a:rPr lang="en-US" dirty="0"/>
              <a:t> </a:t>
            </a:r>
            <a:r>
              <a:rPr lang="en-US" err="1"/>
              <a:t>dữ</a:t>
            </a:r>
            <a:r>
              <a:rPr lang="en-US"/>
              <a:t> liệu của lệnh khác </a:t>
            </a:r>
            <a:r>
              <a:rPr lang="en-US" dirty="0" err="1"/>
              <a:t>để</a:t>
            </a:r>
            <a:r>
              <a:rPr lang="en-US" dirty="0"/>
              <a:t> </a:t>
            </a:r>
            <a:r>
              <a:rPr lang="en-US" dirty="0" err="1"/>
              <a:t>tạo</a:t>
            </a:r>
            <a:r>
              <a:rPr lang="en-US" dirty="0"/>
              <a:t> </a:t>
            </a:r>
            <a:r>
              <a:rPr lang="en-US" dirty="0" err="1"/>
              <a:t>ra</a:t>
            </a:r>
            <a:r>
              <a:rPr lang="en-US" dirty="0"/>
              <a:t> </a:t>
            </a:r>
            <a:r>
              <a:rPr lang="en-US" dirty="0" err="1"/>
              <a:t>lịch</a:t>
            </a:r>
            <a:r>
              <a:rPr lang="en-US" dirty="0"/>
              <a:t> </a:t>
            </a:r>
            <a:r>
              <a:rPr lang="en-US" dirty="0" err="1"/>
              <a:t>trình</a:t>
            </a:r>
            <a:r>
              <a:rPr lang="en-US" dirty="0"/>
              <a:t> </a:t>
            </a:r>
            <a:r>
              <a:rPr lang="en-US" dirty="0" err="1"/>
              <a:t>xử</a:t>
            </a:r>
            <a:r>
              <a:rPr lang="en-US" dirty="0"/>
              <a:t> </a:t>
            </a:r>
            <a:r>
              <a:rPr lang="en-US" dirty="0" err="1"/>
              <a:t>lý</a:t>
            </a:r>
            <a:r>
              <a:rPr lang="en-US" dirty="0"/>
              <a:t> </a:t>
            </a:r>
            <a:r>
              <a:rPr lang="en-US" dirty="0" err="1"/>
              <a:t>lệnh</a:t>
            </a:r>
            <a:r>
              <a:rPr lang="en-US" dirty="0"/>
              <a:t> </a:t>
            </a:r>
            <a:r>
              <a:rPr lang="en-US" dirty="0" err="1"/>
              <a:t>tối</a:t>
            </a:r>
            <a:r>
              <a:rPr lang="en-US" dirty="0"/>
              <a:t> </a:t>
            </a:r>
            <a:r>
              <a:rPr lang="en-US" dirty="0" err="1"/>
              <a:t>ưu</a:t>
            </a:r>
            <a:r>
              <a:rPr lang="en-US" dirty="0"/>
              <a:t> </a:t>
            </a:r>
            <a:r>
              <a:rPr lang="en-US" dirty="0" err="1"/>
              <a:t>nhất</a:t>
            </a:r>
            <a:endParaRPr lang="en-US" dirty="0"/>
          </a:p>
          <a:p>
            <a:pPr lvl="0" rtl="0"/>
            <a:r>
              <a:rPr lang="en-US" dirty="0" err="1"/>
              <a:t>Thi</a:t>
            </a:r>
            <a:r>
              <a:rPr lang="en-US" dirty="0"/>
              <a:t> </a:t>
            </a:r>
            <a:r>
              <a:rPr lang="en-US" dirty="0" err="1"/>
              <a:t>hành</a:t>
            </a:r>
            <a:r>
              <a:rPr lang="en-US" dirty="0"/>
              <a:t> </a:t>
            </a:r>
            <a:r>
              <a:rPr lang="en-US" dirty="0" err="1"/>
              <a:t>lệnh</a:t>
            </a:r>
            <a:r>
              <a:rPr lang="en-US" dirty="0"/>
              <a:t> </a:t>
            </a:r>
            <a:r>
              <a:rPr lang="en-US" dirty="0" err="1"/>
              <a:t>theo</a:t>
            </a:r>
            <a:r>
              <a:rPr lang="en-US" dirty="0"/>
              <a:t> </a:t>
            </a:r>
            <a:r>
              <a:rPr lang="en-US" dirty="0" err="1"/>
              <a:t>suy</a:t>
            </a:r>
            <a:r>
              <a:rPr lang="en-US" dirty="0"/>
              <a:t> </a:t>
            </a:r>
            <a:r>
              <a:rPr lang="en-US" dirty="0" err="1"/>
              <a:t>đoán</a:t>
            </a:r>
            <a:endParaRPr lang="en-US" dirty="0"/>
          </a:p>
          <a:p>
            <a:pPr lvl="1" rtl="0"/>
            <a:r>
              <a:rPr lang="en-US" dirty="0" err="1"/>
              <a:t>Sử</a:t>
            </a:r>
            <a:r>
              <a:rPr lang="en-US" dirty="0"/>
              <a:t> </a:t>
            </a:r>
            <a:r>
              <a:rPr lang="en-US" dirty="0" err="1"/>
              <a:t>dụng</a:t>
            </a:r>
            <a:r>
              <a:rPr lang="en-US" dirty="0"/>
              <a:t> </a:t>
            </a:r>
            <a:r>
              <a:rPr lang="en-US" dirty="0" err="1"/>
              <a:t>dự</a:t>
            </a:r>
            <a:r>
              <a:rPr lang="en-US" dirty="0"/>
              <a:t> </a:t>
            </a:r>
            <a:r>
              <a:rPr lang="en-US" dirty="0" err="1"/>
              <a:t>đoán</a:t>
            </a:r>
            <a:r>
              <a:rPr lang="en-US" dirty="0"/>
              <a:t> </a:t>
            </a:r>
            <a:r>
              <a:rPr lang="en-US" dirty="0" err="1"/>
              <a:t>nhánh</a:t>
            </a:r>
            <a:r>
              <a:rPr lang="en-US" dirty="0"/>
              <a:t> </a:t>
            </a:r>
            <a:r>
              <a:rPr lang="en-US" dirty="0" err="1"/>
              <a:t>và</a:t>
            </a:r>
            <a:r>
              <a:rPr lang="en-US" dirty="0"/>
              <a:t> </a:t>
            </a:r>
            <a:r>
              <a:rPr lang="en-US" dirty="0" err="1"/>
              <a:t>phân</a:t>
            </a:r>
            <a:r>
              <a:rPr lang="en-US" dirty="0"/>
              <a:t> </a:t>
            </a:r>
            <a:r>
              <a:rPr lang="en-US" dirty="0" err="1"/>
              <a:t>tích</a:t>
            </a:r>
            <a:r>
              <a:rPr lang="en-US" dirty="0"/>
              <a:t> </a:t>
            </a:r>
            <a:r>
              <a:rPr lang="en-US" dirty="0" err="1"/>
              <a:t>dòng</a:t>
            </a:r>
            <a:r>
              <a:rPr lang="en-US" dirty="0"/>
              <a:t> </a:t>
            </a:r>
            <a:r>
              <a:rPr lang="en-US" dirty="0" err="1"/>
              <a:t>dữ</a:t>
            </a:r>
            <a:r>
              <a:rPr lang="en-US" dirty="0"/>
              <a:t> </a:t>
            </a:r>
            <a:r>
              <a:rPr lang="en-US" dirty="0" err="1"/>
              <a:t>liệu</a:t>
            </a:r>
            <a:r>
              <a:rPr lang="en-US" dirty="0"/>
              <a:t>, </a:t>
            </a:r>
            <a:r>
              <a:rPr lang="en-US" dirty="0" err="1"/>
              <a:t>một</a:t>
            </a:r>
            <a:r>
              <a:rPr lang="en-US" dirty="0"/>
              <a:t> </a:t>
            </a:r>
            <a:r>
              <a:rPr lang="en-US" dirty="0" err="1"/>
              <a:t>số</a:t>
            </a:r>
            <a:r>
              <a:rPr lang="en-US" dirty="0"/>
              <a:t> </a:t>
            </a:r>
            <a:r>
              <a:rPr lang="en-US" dirty="0" err="1"/>
              <a:t>bộ</a:t>
            </a:r>
            <a:r>
              <a:rPr lang="en-US" dirty="0"/>
              <a:t> </a:t>
            </a:r>
            <a:r>
              <a:rPr lang="en-US" dirty="0" err="1"/>
              <a:t>xử</a:t>
            </a:r>
            <a:r>
              <a:rPr lang="en-US" dirty="0"/>
              <a:t> </a:t>
            </a:r>
            <a:r>
              <a:rPr lang="en-US" dirty="0" err="1"/>
              <a:t>lý</a:t>
            </a:r>
            <a:r>
              <a:rPr lang="en-US" dirty="0"/>
              <a:t> </a:t>
            </a:r>
            <a:r>
              <a:rPr lang="en-US" dirty="0" err="1"/>
              <a:t>thi</a:t>
            </a:r>
            <a:r>
              <a:rPr lang="en-US" dirty="0"/>
              <a:t> </a:t>
            </a:r>
            <a:r>
              <a:rPr lang="en-US" dirty="0" err="1"/>
              <a:t>hành</a:t>
            </a:r>
            <a:r>
              <a:rPr lang="en-US" dirty="0"/>
              <a:t> </a:t>
            </a:r>
            <a:r>
              <a:rPr lang="en-US" dirty="0" err="1"/>
              <a:t>lệnh</a:t>
            </a:r>
            <a:r>
              <a:rPr lang="en-US" dirty="0"/>
              <a:t> </a:t>
            </a:r>
            <a:r>
              <a:rPr lang="en-US" dirty="0" err="1"/>
              <a:t>trước</a:t>
            </a:r>
            <a:r>
              <a:rPr lang="en-US" dirty="0"/>
              <a:t> </a:t>
            </a:r>
            <a:r>
              <a:rPr lang="en-US" dirty="0" err="1"/>
              <a:t>khi</a:t>
            </a:r>
            <a:r>
              <a:rPr lang="en-US" dirty="0"/>
              <a:t> </a:t>
            </a:r>
            <a:r>
              <a:rPr lang="en-US" dirty="0" err="1"/>
              <a:t>nó</a:t>
            </a:r>
            <a:r>
              <a:rPr lang="en-US" dirty="0"/>
              <a:t> </a:t>
            </a:r>
            <a:r>
              <a:rPr lang="en-US" dirty="0" err="1"/>
              <a:t>xuất</a:t>
            </a:r>
            <a:r>
              <a:rPr lang="en-US" dirty="0"/>
              <a:t> </a:t>
            </a:r>
            <a:r>
              <a:rPr lang="en-US" dirty="0" err="1"/>
              <a:t>hiện</a:t>
            </a:r>
            <a:r>
              <a:rPr lang="en-US" dirty="0"/>
              <a:t>, </a:t>
            </a:r>
            <a:r>
              <a:rPr lang="en-US" dirty="0" err="1"/>
              <a:t>giữ</a:t>
            </a:r>
            <a:r>
              <a:rPr lang="en-US" dirty="0"/>
              <a:t> </a:t>
            </a:r>
            <a:r>
              <a:rPr lang="en-US" dirty="0" err="1"/>
              <a:t>kết</a:t>
            </a:r>
            <a:r>
              <a:rPr lang="en-US" dirty="0"/>
              <a:t> </a:t>
            </a:r>
            <a:r>
              <a:rPr lang="en-US" dirty="0" err="1"/>
              <a:t>quả</a:t>
            </a:r>
            <a:r>
              <a:rPr lang="en-US" dirty="0"/>
              <a:t> </a:t>
            </a:r>
            <a:r>
              <a:rPr lang="en-US" dirty="0" err="1"/>
              <a:t>trong</a:t>
            </a:r>
            <a:r>
              <a:rPr lang="en-US" dirty="0"/>
              <a:t> </a:t>
            </a:r>
            <a:r>
              <a:rPr lang="en-US" dirty="0" err="1"/>
              <a:t>một</a:t>
            </a:r>
            <a:r>
              <a:rPr lang="en-US" dirty="0"/>
              <a:t> </a:t>
            </a:r>
            <a:r>
              <a:rPr lang="en-US" dirty="0" err="1"/>
              <a:t>vùng</a:t>
            </a:r>
            <a:r>
              <a:rPr lang="en-US" dirty="0"/>
              <a:t> </a:t>
            </a:r>
            <a:r>
              <a:rPr lang="en-US" dirty="0" err="1"/>
              <a:t>tạm</a:t>
            </a:r>
            <a:r>
              <a:rPr lang="en-US" dirty="0"/>
              <a:t> </a:t>
            </a:r>
            <a:r>
              <a:rPr lang="en-US" dirty="0" err="1"/>
              <a:t>thời</a:t>
            </a:r>
            <a:r>
              <a:rPr lang="en-US" dirty="0"/>
              <a:t>, </a:t>
            </a:r>
            <a:r>
              <a:rPr lang="en-US" dirty="0" err="1"/>
              <a:t>giữ</a:t>
            </a:r>
            <a:r>
              <a:rPr lang="en-US" dirty="0"/>
              <a:t> </a:t>
            </a:r>
            <a:r>
              <a:rPr lang="en-US" dirty="0" err="1"/>
              <a:t>cho</a:t>
            </a:r>
            <a:r>
              <a:rPr lang="en-US" dirty="0"/>
              <a:t> </a:t>
            </a:r>
            <a:r>
              <a:rPr lang="en-US" dirty="0" err="1"/>
              <a:t>bộ</a:t>
            </a:r>
            <a:r>
              <a:rPr lang="en-US" dirty="0"/>
              <a:t> </a:t>
            </a:r>
            <a:r>
              <a:rPr lang="en-US" dirty="0" err="1"/>
              <a:t>máy</a:t>
            </a:r>
            <a:r>
              <a:rPr lang="en-US" dirty="0"/>
              <a:t> </a:t>
            </a:r>
            <a:r>
              <a:rPr lang="en-US" dirty="0" err="1"/>
              <a:t>hoạt</a:t>
            </a:r>
            <a:r>
              <a:rPr lang="en-US" dirty="0"/>
              <a:t> </a:t>
            </a:r>
            <a:r>
              <a:rPr lang="en-US" dirty="0" err="1"/>
              <a:t>động</a:t>
            </a:r>
            <a:r>
              <a:rPr lang="en-US" dirty="0"/>
              <a:t> </a:t>
            </a:r>
            <a:r>
              <a:rPr lang="en-US" err="1"/>
              <a:t>luôn</a:t>
            </a:r>
            <a:r>
              <a:rPr lang="en-US"/>
              <a:t> hoạt động với hiệu suất tối đa.</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498475" y="484094"/>
            <a:ext cx="6233765" cy="1344706"/>
          </a:xfrm>
        </p:spPr>
        <p:txBody>
          <a:bodyPr/>
          <a:lstStyle/>
          <a:p>
            <a:r>
              <a:rPr lang="en-US"/>
              <a:t>b. </a:t>
            </a:r>
            <a:r>
              <a:rPr lang="en-US" dirty="0" err="1"/>
              <a:t>Cân</a:t>
            </a:r>
            <a:r>
              <a:rPr lang="en-US" dirty="0"/>
              <a:t> </a:t>
            </a:r>
            <a:r>
              <a:rPr lang="en-US" dirty="0" err="1"/>
              <a:t>bằng</a:t>
            </a:r>
            <a:r>
              <a:rPr lang="en-US" dirty="0"/>
              <a:t> </a:t>
            </a:r>
            <a:r>
              <a:rPr lang="en-US" dirty="0" err="1"/>
              <a:t>giữa</a:t>
            </a:r>
            <a:r>
              <a:rPr lang="en-US" dirty="0"/>
              <a:t> </a:t>
            </a:r>
            <a:r>
              <a:rPr lang="en-US" dirty="0" err="1"/>
              <a:t>các</a:t>
            </a:r>
            <a:r>
              <a:rPr lang="en-US" dirty="0"/>
              <a:t> </a:t>
            </a:r>
            <a:r>
              <a:rPr lang="en-US" dirty="0" err="1"/>
              <a:t>đặc</a:t>
            </a:r>
            <a:r>
              <a:rPr lang="en-US" dirty="0"/>
              <a:t> </a:t>
            </a:r>
            <a:r>
              <a:rPr lang="en-US" dirty="0" err="1"/>
              <a:t>tính</a:t>
            </a:r>
            <a:endParaRPr lang="en-US" dirty="0"/>
          </a:p>
        </p:txBody>
      </p:sp>
      <p:sp>
        <p:nvSpPr>
          <p:cNvPr id="10" name="TextBox 9"/>
          <p:cNvSpPr txBox="1"/>
          <p:nvPr/>
        </p:nvSpPr>
        <p:spPr>
          <a:xfrm>
            <a:off x="0" y="1828800"/>
            <a:ext cx="8892480" cy="4909036"/>
          </a:xfrm>
          <a:prstGeom prst="rect">
            <a:avLst/>
          </a:prstGeom>
          <a:noFill/>
        </p:spPr>
        <p:txBody>
          <a:bodyPr wrap="square" rtlCol="0">
            <a:spAutoFit/>
          </a:bodyPr>
          <a:lstStyle/>
          <a:p>
            <a:pPr lvl="1" indent="-228600" eaLnBrk="1" hangingPunct="1">
              <a:spcBef>
                <a:spcPts val="1200"/>
              </a:spcBef>
              <a:buClr>
                <a:schemeClr val="accent1"/>
              </a:buClr>
              <a:buSzPct val="75000"/>
              <a:buFont typeface="Wingdings" pitchFamily="2" charset="2"/>
              <a:buChar char="n"/>
            </a:pPr>
            <a:r>
              <a:rPr lang="en-US" sz="2000" dirty="0" err="1">
                <a:solidFill>
                  <a:schemeClr val="tx1">
                    <a:lumMod val="65000"/>
                    <a:lumOff val="35000"/>
                  </a:schemeClr>
                </a:solidFill>
                <a:latin typeface="+mn-lt"/>
              </a:rPr>
              <a:t>Điều</a:t>
            </a:r>
            <a:r>
              <a:rPr lang="en-US" sz="2000" dirty="0">
                <a:solidFill>
                  <a:schemeClr val="tx1">
                    <a:lumMod val="65000"/>
                    <a:lumOff val="35000"/>
                  </a:schemeClr>
                </a:solidFill>
                <a:latin typeface="+mn-lt"/>
              </a:rPr>
              <a:t> </a:t>
            </a:r>
            <a:r>
              <a:rPr lang="en-US" sz="2000" dirty="0" err="1">
                <a:solidFill>
                  <a:schemeClr val="tx1">
                    <a:lumMod val="65000"/>
                    <a:lumOff val="35000"/>
                  </a:schemeClr>
                </a:solidFill>
                <a:latin typeface="+mn-lt"/>
              </a:rPr>
              <a:t>chỉnh</a:t>
            </a:r>
            <a:r>
              <a:rPr lang="en-US" sz="2000" dirty="0">
                <a:solidFill>
                  <a:schemeClr val="tx1">
                    <a:lumMod val="65000"/>
                    <a:lumOff val="35000"/>
                  </a:schemeClr>
                </a:solidFill>
                <a:latin typeface="+mn-lt"/>
              </a:rPr>
              <a:t> </a:t>
            </a:r>
            <a:r>
              <a:rPr lang="en-US" sz="2000" dirty="0" err="1">
                <a:solidFill>
                  <a:schemeClr val="tx1">
                    <a:lumMod val="65000"/>
                    <a:lumOff val="35000"/>
                  </a:schemeClr>
                </a:solidFill>
                <a:latin typeface="+mn-lt"/>
              </a:rPr>
              <a:t>kiến</a:t>
            </a:r>
            <a:r>
              <a:rPr lang="en-US" sz="2000" dirty="0">
                <a:solidFill>
                  <a:schemeClr val="tx1">
                    <a:lumMod val="65000"/>
                    <a:lumOff val="35000"/>
                  </a:schemeClr>
                </a:solidFill>
                <a:latin typeface="+mn-lt"/>
              </a:rPr>
              <a:t> </a:t>
            </a:r>
            <a:r>
              <a:rPr lang="en-US" sz="2000" dirty="0" err="1">
                <a:solidFill>
                  <a:schemeClr val="tx1">
                    <a:lumMod val="65000"/>
                    <a:lumOff val="35000"/>
                  </a:schemeClr>
                </a:solidFill>
                <a:latin typeface="+mn-lt"/>
              </a:rPr>
              <a:t>trúc</a:t>
            </a:r>
            <a:r>
              <a:rPr lang="en-US" sz="2000" dirty="0">
                <a:solidFill>
                  <a:schemeClr val="tx1">
                    <a:lumMod val="65000"/>
                    <a:lumOff val="35000"/>
                  </a:schemeClr>
                </a:solidFill>
                <a:latin typeface="+mn-lt"/>
              </a:rPr>
              <a:t> </a:t>
            </a:r>
            <a:r>
              <a:rPr lang="en-US" sz="2000" dirty="0" err="1">
                <a:solidFill>
                  <a:schemeClr val="tx1">
                    <a:lumMod val="65000"/>
                    <a:lumOff val="35000"/>
                  </a:schemeClr>
                </a:solidFill>
                <a:latin typeface="+mn-lt"/>
              </a:rPr>
              <a:t>và</a:t>
            </a:r>
            <a:r>
              <a:rPr lang="en-US" sz="2000" dirty="0">
                <a:solidFill>
                  <a:schemeClr val="tx1">
                    <a:lumMod val="65000"/>
                    <a:lumOff val="35000"/>
                  </a:schemeClr>
                </a:solidFill>
                <a:latin typeface="+mn-lt"/>
              </a:rPr>
              <a:t> </a:t>
            </a:r>
            <a:r>
              <a:rPr lang="en-US" sz="2000" dirty="0" err="1">
                <a:solidFill>
                  <a:schemeClr val="tx1">
                    <a:lumMod val="65000"/>
                    <a:lumOff val="35000"/>
                  </a:schemeClr>
                </a:solidFill>
                <a:latin typeface="+mn-lt"/>
              </a:rPr>
              <a:t>cách</a:t>
            </a:r>
            <a:r>
              <a:rPr lang="en-US" sz="2000" dirty="0">
                <a:solidFill>
                  <a:schemeClr val="tx1">
                    <a:lumMod val="65000"/>
                    <a:lumOff val="35000"/>
                  </a:schemeClr>
                </a:solidFill>
                <a:latin typeface="+mn-lt"/>
              </a:rPr>
              <a:t> </a:t>
            </a:r>
            <a:r>
              <a:rPr lang="en-US" sz="2000" dirty="0" err="1">
                <a:solidFill>
                  <a:schemeClr val="tx1">
                    <a:lumMod val="65000"/>
                    <a:lumOff val="35000"/>
                  </a:schemeClr>
                </a:solidFill>
                <a:latin typeface="+mn-lt"/>
              </a:rPr>
              <a:t>thức</a:t>
            </a:r>
            <a:r>
              <a:rPr lang="en-US" sz="2000" dirty="0">
                <a:solidFill>
                  <a:schemeClr val="tx1">
                    <a:lumMod val="65000"/>
                    <a:lumOff val="35000"/>
                  </a:schemeClr>
                </a:solidFill>
                <a:latin typeface="+mn-lt"/>
              </a:rPr>
              <a:t> </a:t>
            </a:r>
            <a:r>
              <a:rPr lang="en-US" sz="2000" dirty="0" err="1">
                <a:solidFill>
                  <a:schemeClr val="tx1">
                    <a:lumMod val="65000"/>
                    <a:lumOff val="35000"/>
                  </a:schemeClr>
                </a:solidFill>
                <a:latin typeface="+mn-lt"/>
              </a:rPr>
              <a:t>tổ</a:t>
            </a:r>
            <a:r>
              <a:rPr lang="en-US" sz="2000" dirty="0">
                <a:solidFill>
                  <a:schemeClr val="tx1">
                    <a:lumMod val="65000"/>
                    <a:lumOff val="35000"/>
                  </a:schemeClr>
                </a:solidFill>
                <a:latin typeface="+mn-lt"/>
              </a:rPr>
              <a:t> </a:t>
            </a:r>
            <a:r>
              <a:rPr lang="en-US" sz="2000" dirty="0" err="1">
                <a:solidFill>
                  <a:schemeClr val="tx1">
                    <a:lumMod val="65000"/>
                    <a:lumOff val="35000"/>
                  </a:schemeClr>
                </a:solidFill>
                <a:latin typeface="+mn-lt"/>
              </a:rPr>
              <a:t>chức</a:t>
            </a:r>
            <a:r>
              <a:rPr lang="en-US" sz="2000" dirty="0">
                <a:solidFill>
                  <a:schemeClr val="tx1">
                    <a:lumMod val="65000"/>
                    <a:lumOff val="35000"/>
                  </a:schemeClr>
                </a:solidFill>
                <a:latin typeface="+mn-lt"/>
              </a:rPr>
              <a:t> </a:t>
            </a:r>
            <a:r>
              <a:rPr lang="en-US" sz="2000" dirty="0" err="1">
                <a:solidFill>
                  <a:schemeClr val="tx1">
                    <a:lumMod val="65000"/>
                    <a:lumOff val="35000"/>
                  </a:schemeClr>
                </a:solidFill>
                <a:latin typeface="+mn-lt"/>
              </a:rPr>
              <a:t>để</a:t>
            </a:r>
            <a:r>
              <a:rPr lang="en-US" sz="2000" dirty="0">
                <a:solidFill>
                  <a:schemeClr val="tx1">
                    <a:lumMod val="65000"/>
                    <a:lumOff val="35000"/>
                  </a:schemeClr>
                </a:solidFill>
                <a:latin typeface="+mn-lt"/>
              </a:rPr>
              <a:t> </a:t>
            </a:r>
            <a:r>
              <a:rPr lang="en-US" sz="2000" dirty="0" err="1">
                <a:solidFill>
                  <a:schemeClr val="tx1">
                    <a:lumMod val="65000"/>
                    <a:lumOff val="35000"/>
                  </a:schemeClr>
                </a:solidFill>
                <a:latin typeface="+mn-lt"/>
              </a:rPr>
              <a:t>bù</a:t>
            </a:r>
            <a:r>
              <a:rPr lang="en-US" sz="2000" dirty="0">
                <a:solidFill>
                  <a:schemeClr val="tx1">
                    <a:lumMod val="65000"/>
                    <a:lumOff val="35000"/>
                  </a:schemeClr>
                </a:solidFill>
                <a:latin typeface="+mn-lt"/>
              </a:rPr>
              <a:t> </a:t>
            </a:r>
            <a:r>
              <a:rPr lang="en-US" sz="2000" dirty="0" err="1">
                <a:solidFill>
                  <a:schemeClr val="tx1">
                    <a:lumMod val="65000"/>
                    <a:lumOff val="35000"/>
                  </a:schemeClr>
                </a:solidFill>
                <a:latin typeface="+mn-lt"/>
              </a:rPr>
              <a:t>đắp</a:t>
            </a:r>
            <a:r>
              <a:rPr lang="en-US" sz="2000" dirty="0">
                <a:solidFill>
                  <a:schemeClr val="tx1">
                    <a:lumMod val="65000"/>
                    <a:lumOff val="35000"/>
                  </a:schemeClr>
                </a:solidFill>
                <a:latin typeface="+mn-lt"/>
              </a:rPr>
              <a:t> </a:t>
            </a:r>
            <a:r>
              <a:rPr lang="en-US" sz="2000" dirty="0" err="1">
                <a:solidFill>
                  <a:schemeClr val="tx1">
                    <a:lumMod val="65000"/>
                    <a:lumOff val="35000"/>
                  </a:schemeClr>
                </a:solidFill>
                <a:latin typeface="+mn-lt"/>
              </a:rPr>
              <a:t>cho</a:t>
            </a:r>
            <a:r>
              <a:rPr lang="en-US" sz="2000" dirty="0">
                <a:solidFill>
                  <a:schemeClr val="tx1">
                    <a:lumMod val="65000"/>
                    <a:lumOff val="35000"/>
                  </a:schemeClr>
                </a:solidFill>
                <a:latin typeface="+mn-lt"/>
              </a:rPr>
              <a:t> </a:t>
            </a:r>
            <a:r>
              <a:rPr lang="en-US" sz="2000" dirty="0" err="1">
                <a:solidFill>
                  <a:schemeClr val="tx1">
                    <a:lumMod val="65000"/>
                    <a:lumOff val="35000"/>
                  </a:schemeClr>
                </a:solidFill>
                <a:latin typeface="+mn-lt"/>
              </a:rPr>
              <a:t>phù</a:t>
            </a:r>
            <a:r>
              <a:rPr lang="en-US" sz="2000" dirty="0">
                <a:solidFill>
                  <a:schemeClr val="tx1">
                    <a:lumMod val="65000"/>
                    <a:lumOff val="35000"/>
                  </a:schemeClr>
                </a:solidFill>
                <a:latin typeface="+mn-lt"/>
              </a:rPr>
              <a:t> </a:t>
            </a:r>
            <a:r>
              <a:rPr lang="en-US" sz="2000" dirty="0" err="1">
                <a:solidFill>
                  <a:schemeClr val="tx1">
                    <a:lumMod val="65000"/>
                    <a:lumOff val="35000"/>
                  </a:schemeClr>
                </a:solidFill>
                <a:latin typeface="+mn-lt"/>
              </a:rPr>
              <a:t>hợp</a:t>
            </a:r>
            <a:r>
              <a:rPr lang="en-US" sz="2000" dirty="0">
                <a:solidFill>
                  <a:schemeClr val="tx1">
                    <a:lumMod val="65000"/>
                    <a:lumOff val="35000"/>
                  </a:schemeClr>
                </a:solidFill>
                <a:latin typeface="+mn-lt"/>
              </a:rPr>
              <a:t> </a:t>
            </a:r>
            <a:r>
              <a:rPr lang="en-US" sz="2000" dirty="0" err="1">
                <a:solidFill>
                  <a:schemeClr val="tx1">
                    <a:lumMod val="65000"/>
                    <a:lumOff val="35000"/>
                  </a:schemeClr>
                </a:solidFill>
                <a:latin typeface="+mn-lt"/>
              </a:rPr>
              <a:t>giữa</a:t>
            </a:r>
            <a:r>
              <a:rPr lang="en-US" sz="2000" dirty="0">
                <a:solidFill>
                  <a:schemeClr val="tx1">
                    <a:lumMod val="65000"/>
                    <a:lumOff val="35000"/>
                  </a:schemeClr>
                </a:solidFill>
                <a:latin typeface="+mn-lt"/>
              </a:rPr>
              <a:t> </a:t>
            </a:r>
            <a:r>
              <a:rPr lang="en-US" sz="2000" dirty="0" err="1">
                <a:solidFill>
                  <a:schemeClr val="tx1">
                    <a:lumMod val="65000"/>
                    <a:lumOff val="35000"/>
                  </a:schemeClr>
                </a:solidFill>
                <a:latin typeface="+mn-lt"/>
              </a:rPr>
              <a:t>các</a:t>
            </a:r>
            <a:r>
              <a:rPr lang="en-US" sz="2000" dirty="0">
                <a:solidFill>
                  <a:schemeClr val="tx1">
                    <a:lumMod val="65000"/>
                    <a:lumOff val="35000"/>
                  </a:schemeClr>
                </a:solidFill>
                <a:latin typeface="+mn-lt"/>
              </a:rPr>
              <a:t> </a:t>
            </a:r>
            <a:r>
              <a:rPr lang="en-US" sz="2000" dirty="0" err="1">
                <a:solidFill>
                  <a:schemeClr val="tx1">
                    <a:lumMod val="65000"/>
                    <a:lumOff val="35000"/>
                  </a:schemeClr>
                </a:solidFill>
                <a:latin typeface="+mn-lt"/>
              </a:rPr>
              <a:t>khả</a:t>
            </a:r>
            <a:r>
              <a:rPr lang="en-US" sz="2000" dirty="0">
                <a:solidFill>
                  <a:schemeClr val="tx1">
                    <a:lumMod val="65000"/>
                    <a:lumOff val="35000"/>
                  </a:schemeClr>
                </a:solidFill>
                <a:latin typeface="+mn-lt"/>
              </a:rPr>
              <a:t> </a:t>
            </a:r>
            <a:r>
              <a:rPr lang="en-US" sz="2000" dirty="0" err="1">
                <a:solidFill>
                  <a:schemeClr val="tx1">
                    <a:lumMod val="65000"/>
                    <a:lumOff val="35000"/>
                  </a:schemeClr>
                </a:solidFill>
                <a:latin typeface="+mn-lt"/>
              </a:rPr>
              <a:t>năng</a:t>
            </a:r>
            <a:r>
              <a:rPr lang="en-US" sz="2000" dirty="0">
                <a:solidFill>
                  <a:schemeClr val="tx1">
                    <a:lumMod val="65000"/>
                    <a:lumOff val="35000"/>
                  </a:schemeClr>
                </a:solidFill>
                <a:latin typeface="+mn-lt"/>
              </a:rPr>
              <a:t> </a:t>
            </a:r>
            <a:r>
              <a:rPr lang="en-US" sz="2000" dirty="0" err="1">
                <a:solidFill>
                  <a:schemeClr val="tx1">
                    <a:lumMod val="65000"/>
                    <a:lumOff val="35000"/>
                  </a:schemeClr>
                </a:solidFill>
                <a:latin typeface="+mn-lt"/>
              </a:rPr>
              <a:t>khác</a:t>
            </a:r>
            <a:r>
              <a:rPr lang="en-US" sz="2000" dirty="0">
                <a:solidFill>
                  <a:schemeClr val="tx1">
                    <a:lumMod val="65000"/>
                    <a:lumOff val="35000"/>
                  </a:schemeClr>
                </a:solidFill>
                <a:latin typeface="+mn-lt"/>
              </a:rPr>
              <a:t> </a:t>
            </a:r>
            <a:r>
              <a:rPr lang="en-US" sz="2000" dirty="0" err="1">
                <a:solidFill>
                  <a:schemeClr val="tx1">
                    <a:lumMod val="65000"/>
                    <a:lumOff val="35000"/>
                  </a:schemeClr>
                </a:solidFill>
                <a:latin typeface="+mn-lt"/>
              </a:rPr>
              <a:t>nhau</a:t>
            </a:r>
            <a:r>
              <a:rPr lang="en-US" sz="2000" dirty="0">
                <a:solidFill>
                  <a:schemeClr val="tx1">
                    <a:lumMod val="65000"/>
                    <a:lumOff val="35000"/>
                  </a:schemeClr>
                </a:solidFill>
                <a:latin typeface="+mn-lt"/>
              </a:rPr>
              <a:t> </a:t>
            </a:r>
            <a:r>
              <a:rPr lang="en-US" sz="2000" dirty="0" err="1">
                <a:solidFill>
                  <a:schemeClr val="tx1">
                    <a:lumMod val="65000"/>
                    <a:lumOff val="35000"/>
                  </a:schemeClr>
                </a:solidFill>
                <a:latin typeface="+mn-lt"/>
              </a:rPr>
              <a:t>của</a:t>
            </a:r>
            <a:r>
              <a:rPr lang="en-US" sz="2000" dirty="0">
                <a:solidFill>
                  <a:schemeClr val="tx1">
                    <a:lumMod val="65000"/>
                    <a:lumOff val="35000"/>
                  </a:schemeClr>
                </a:solidFill>
                <a:latin typeface="+mn-lt"/>
              </a:rPr>
              <a:t> </a:t>
            </a:r>
            <a:r>
              <a:rPr lang="en-US" sz="2000" dirty="0" err="1">
                <a:solidFill>
                  <a:schemeClr val="tx1">
                    <a:lumMod val="65000"/>
                    <a:lumOff val="35000"/>
                  </a:schemeClr>
                </a:solidFill>
                <a:latin typeface="+mn-lt"/>
              </a:rPr>
              <a:t>các</a:t>
            </a:r>
            <a:r>
              <a:rPr lang="en-US" sz="2000" dirty="0">
                <a:solidFill>
                  <a:schemeClr val="tx1">
                    <a:lumMod val="65000"/>
                    <a:lumOff val="35000"/>
                  </a:schemeClr>
                </a:solidFill>
                <a:latin typeface="+mn-lt"/>
              </a:rPr>
              <a:t> </a:t>
            </a:r>
            <a:r>
              <a:rPr lang="en-US" sz="2000" dirty="0" err="1">
                <a:solidFill>
                  <a:schemeClr val="tx1">
                    <a:lumMod val="65000"/>
                    <a:lumOff val="35000"/>
                  </a:schemeClr>
                </a:solidFill>
                <a:latin typeface="+mn-lt"/>
              </a:rPr>
              <a:t>thành</a:t>
            </a:r>
            <a:r>
              <a:rPr lang="en-US" sz="2000" dirty="0">
                <a:solidFill>
                  <a:schemeClr val="tx1">
                    <a:lumMod val="65000"/>
                    <a:lumOff val="35000"/>
                  </a:schemeClr>
                </a:solidFill>
                <a:latin typeface="+mn-lt"/>
              </a:rPr>
              <a:t> </a:t>
            </a:r>
            <a:r>
              <a:rPr lang="en-US" sz="2000" dirty="0" err="1">
                <a:solidFill>
                  <a:schemeClr val="tx1">
                    <a:lumMod val="65000"/>
                    <a:lumOff val="35000"/>
                  </a:schemeClr>
                </a:solidFill>
                <a:latin typeface="+mn-lt"/>
              </a:rPr>
              <a:t>phần</a:t>
            </a:r>
            <a:r>
              <a:rPr lang="en-US" sz="2000" dirty="0">
                <a:solidFill>
                  <a:schemeClr val="tx1">
                    <a:lumMod val="65000"/>
                    <a:lumOff val="35000"/>
                  </a:schemeClr>
                </a:solidFill>
                <a:latin typeface="+mn-lt"/>
              </a:rPr>
              <a:t>.</a:t>
            </a:r>
          </a:p>
          <a:p>
            <a:pPr lvl="1" indent="-228600" eaLnBrk="1" hangingPunct="1">
              <a:spcBef>
                <a:spcPts val="1200"/>
              </a:spcBef>
              <a:buClr>
                <a:schemeClr val="accent1"/>
              </a:buClr>
              <a:buSzPct val="75000"/>
              <a:buFont typeface="Wingdings" pitchFamily="2" charset="2"/>
              <a:buChar char="n"/>
            </a:pPr>
            <a:r>
              <a:rPr lang="en-US" sz="2000" dirty="0" err="1">
                <a:solidFill>
                  <a:schemeClr val="tx1">
                    <a:lumMod val="65000"/>
                    <a:lumOff val="35000"/>
                  </a:schemeClr>
                </a:solidFill>
                <a:latin typeface="+mn-lt"/>
              </a:rPr>
              <a:t>Ví</a:t>
            </a:r>
            <a:r>
              <a:rPr lang="en-US" sz="2000" dirty="0">
                <a:solidFill>
                  <a:schemeClr val="tx1">
                    <a:lumMod val="65000"/>
                    <a:lumOff val="35000"/>
                  </a:schemeClr>
                </a:solidFill>
                <a:latin typeface="+mn-lt"/>
              </a:rPr>
              <a:t> </a:t>
            </a:r>
            <a:r>
              <a:rPr lang="en-US" sz="2000" dirty="0" err="1">
                <a:solidFill>
                  <a:schemeClr val="tx1">
                    <a:lumMod val="65000"/>
                    <a:lumOff val="35000"/>
                  </a:schemeClr>
                </a:solidFill>
                <a:latin typeface="+mn-lt"/>
              </a:rPr>
              <a:t>dụ</a:t>
            </a:r>
            <a:r>
              <a:rPr lang="en-US" sz="2000" dirty="0">
                <a:solidFill>
                  <a:schemeClr val="tx1">
                    <a:lumMod val="65000"/>
                    <a:lumOff val="35000"/>
                  </a:schemeClr>
                </a:solidFill>
                <a:latin typeface="+mn-lt"/>
              </a:rPr>
              <a:t> </a:t>
            </a:r>
            <a:r>
              <a:rPr lang="en-US" sz="2000" dirty="0" err="1">
                <a:solidFill>
                  <a:schemeClr val="tx1">
                    <a:lumMod val="65000"/>
                    <a:lumOff val="35000"/>
                  </a:schemeClr>
                </a:solidFill>
                <a:latin typeface="+mn-lt"/>
              </a:rPr>
              <a:t>về</a:t>
            </a:r>
            <a:r>
              <a:rPr lang="en-US" sz="2000" dirty="0">
                <a:solidFill>
                  <a:schemeClr val="tx1">
                    <a:lumMod val="65000"/>
                    <a:lumOff val="35000"/>
                  </a:schemeClr>
                </a:solidFill>
                <a:latin typeface="+mn-lt"/>
              </a:rPr>
              <a:t> </a:t>
            </a:r>
            <a:r>
              <a:rPr lang="en-US" sz="2000" dirty="0" err="1">
                <a:solidFill>
                  <a:schemeClr val="tx1">
                    <a:lumMod val="65000"/>
                    <a:lumOff val="35000"/>
                  </a:schemeClr>
                </a:solidFill>
                <a:latin typeface="+mn-lt"/>
              </a:rPr>
              <a:t>kiến</a:t>
            </a:r>
            <a:r>
              <a:rPr lang="en-US" sz="2000" dirty="0">
                <a:solidFill>
                  <a:schemeClr val="tx1">
                    <a:lumMod val="65000"/>
                    <a:lumOff val="35000"/>
                  </a:schemeClr>
                </a:solidFill>
                <a:latin typeface="+mn-lt"/>
              </a:rPr>
              <a:t> </a:t>
            </a:r>
            <a:r>
              <a:rPr lang="en-US" sz="2000" dirty="0" err="1">
                <a:solidFill>
                  <a:schemeClr val="tx1">
                    <a:lumMod val="65000"/>
                    <a:lumOff val="35000"/>
                  </a:schemeClr>
                </a:solidFill>
                <a:latin typeface="+mn-lt"/>
              </a:rPr>
              <a:t>trúc</a:t>
            </a:r>
            <a:r>
              <a:rPr lang="en-US" sz="2000" dirty="0">
                <a:solidFill>
                  <a:schemeClr val="tx1">
                    <a:lumMod val="65000"/>
                    <a:lumOff val="35000"/>
                  </a:schemeClr>
                </a:solidFill>
                <a:latin typeface="+mn-lt"/>
              </a:rPr>
              <a:t> </a:t>
            </a:r>
            <a:r>
              <a:rPr lang="en-US" sz="2000" dirty="0" err="1">
                <a:solidFill>
                  <a:schemeClr val="tx1">
                    <a:lumMod val="65000"/>
                    <a:lumOff val="35000"/>
                  </a:schemeClr>
                </a:solidFill>
                <a:latin typeface="+mn-lt"/>
              </a:rPr>
              <a:t>bao</a:t>
            </a:r>
            <a:r>
              <a:rPr lang="en-US" sz="2000" dirty="0">
                <a:solidFill>
                  <a:schemeClr val="tx1">
                    <a:lumMod val="65000"/>
                    <a:lumOff val="35000"/>
                  </a:schemeClr>
                </a:solidFill>
                <a:latin typeface="+mn-lt"/>
              </a:rPr>
              <a:t> </a:t>
            </a:r>
            <a:r>
              <a:rPr lang="en-US" sz="2000" err="1">
                <a:solidFill>
                  <a:schemeClr val="tx1">
                    <a:lumMod val="65000"/>
                    <a:lumOff val="35000"/>
                  </a:schemeClr>
                </a:solidFill>
                <a:latin typeface="+mn-lt"/>
              </a:rPr>
              <a:t>gồm</a:t>
            </a:r>
            <a:r>
              <a:rPr lang="en-US" sz="2000">
                <a:solidFill>
                  <a:schemeClr val="tx1">
                    <a:lumMod val="65000"/>
                    <a:lumOff val="35000"/>
                  </a:schemeClr>
                </a:solidFill>
                <a:latin typeface="+mn-lt"/>
              </a:rPr>
              <a:t>:</a:t>
            </a:r>
          </a:p>
          <a:p>
            <a:pPr lvl="2" indent="-228600" eaLnBrk="1" hangingPunct="1">
              <a:spcBef>
                <a:spcPts val="1200"/>
              </a:spcBef>
              <a:buClr>
                <a:schemeClr val="accent1"/>
              </a:buClr>
              <a:buSzPct val="75000"/>
              <a:buFont typeface="Wingdings" pitchFamily="2" charset="2"/>
              <a:buChar char="n"/>
            </a:pPr>
            <a:r>
              <a:rPr lang="vi-VN" sz="2000">
                <a:solidFill>
                  <a:schemeClr val="tx1">
                    <a:lumMod val="65000"/>
                    <a:lumOff val="35000"/>
                  </a:schemeClr>
                </a:solidFill>
                <a:latin typeface="+mn-lt"/>
              </a:rPr>
              <a:t>Tăng số lượng bit được lấy ra cùng một lúc bằng cách làm cho DRAMs “rộng hơn” thay vì “sâu hơn” và bằng cách sử dụng đường bus dữ liệu rộng.</a:t>
            </a:r>
          </a:p>
          <a:p>
            <a:pPr lvl="2" indent="-228600" eaLnBrk="1" hangingPunct="1">
              <a:spcBef>
                <a:spcPts val="1200"/>
              </a:spcBef>
              <a:buClr>
                <a:schemeClr val="accent1"/>
              </a:buClr>
              <a:buSzPct val="75000"/>
              <a:buFont typeface="Wingdings" pitchFamily="2" charset="2"/>
              <a:buChar char="n"/>
            </a:pPr>
            <a:r>
              <a:rPr lang="vi-VN" sz="2000">
                <a:solidFill>
                  <a:schemeClr val="tx1">
                    <a:lumMod val="65000"/>
                    <a:lumOff val="35000"/>
                  </a:schemeClr>
                </a:solidFill>
                <a:latin typeface="+mn-lt"/>
              </a:rPr>
              <a:t>Thay đổi giao diện DRAM để làm cho nó hiệu quả hơn bằng cách thêm vào bộ nhớ cache hoặc một kĩ thuật đệm trên chip DRAM</a:t>
            </a:r>
          </a:p>
          <a:p>
            <a:pPr lvl="2" indent="-228600" eaLnBrk="1" hangingPunct="1">
              <a:spcBef>
                <a:spcPts val="1200"/>
              </a:spcBef>
              <a:buClr>
                <a:schemeClr val="accent1"/>
              </a:buClr>
              <a:buSzPct val="75000"/>
              <a:buFont typeface="Wingdings" pitchFamily="2" charset="2"/>
              <a:buChar char="n"/>
            </a:pPr>
            <a:r>
              <a:rPr lang="vi-VN" sz="2000">
                <a:solidFill>
                  <a:schemeClr val="tx1">
                    <a:lumMod val="65000"/>
                    <a:lumOff val="35000"/>
                  </a:schemeClr>
                </a:solidFill>
                <a:latin typeface="+mn-lt"/>
              </a:rPr>
              <a:t>Giảm tần suất truy cập bộ nhớ bằng cách kết hợp các cấu trúc bộ nhớ cache phức tạp và hiệu quả hơn giữa bộ xử ý và bộ nhớ chính</a:t>
            </a:r>
          </a:p>
          <a:p>
            <a:pPr lvl="2" indent="-228600" eaLnBrk="1" hangingPunct="1">
              <a:spcBef>
                <a:spcPts val="1200"/>
              </a:spcBef>
              <a:buClr>
                <a:schemeClr val="accent1"/>
              </a:buClr>
              <a:buSzPct val="75000"/>
              <a:buFont typeface="Wingdings" pitchFamily="2" charset="2"/>
              <a:buChar char="n"/>
            </a:pPr>
            <a:r>
              <a:rPr lang="vi-VN" sz="2000">
                <a:solidFill>
                  <a:schemeClr val="tx1">
                    <a:lumMod val="65000"/>
                    <a:lumOff val="35000"/>
                  </a:schemeClr>
                </a:solidFill>
                <a:latin typeface="+mn-lt"/>
              </a:rPr>
              <a:t>Tăng băng thông kết nối giữa bộ xử lý và bộ nhớ bằng cách sử dụng các bus tốc độ cao và phân cấp bus cho bộ nhớ đệm và cơ cấu dòng dữ liệ</a:t>
            </a:r>
            <a:r>
              <a:rPr lang="en-GB" sz="2000">
                <a:solidFill>
                  <a:schemeClr val="tx1">
                    <a:lumMod val="65000"/>
                    <a:lumOff val="35000"/>
                  </a:schemeClr>
                </a:solidFill>
                <a:latin typeface="+mn-lt"/>
              </a:rPr>
              <a:t>u</a:t>
            </a:r>
            <a:endParaRPr lang="en-US" sz="2000">
              <a:solidFill>
                <a:schemeClr val="tx1">
                  <a:lumMod val="65000"/>
                  <a:lumOff val="35000"/>
                </a:schemeClr>
              </a:solidFill>
              <a:latin typeface="+mn-lt"/>
            </a:endParaRPr>
          </a:p>
          <a:p>
            <a:pPr lvl="1" indent="-228600" eaLnBrk="1" hangingPunct="1">
              <a:spcBef>
                <a:spcPts val="600"/>
              </a:spcBef>
              <a:buClr>
                <a:schemeClr val="accent1">
                  <a:lumMod val="60000"/>
                  <a:lumOff val="40000"/>
                </a:schemeClr>
              </a:buClr>
              <a:buSzPct val="75000"/>
              <a:buFont typeface="Wingdings" pitchFamily="2" charset="2"/>
              <a:buChar char="n"/>
            </a:pPr>
            <a:endParaRPr lang="en-US" sz="1800" dirty="0">
              <a:solidFill>
                <a:schemeClr val="tx1">
                  <a:lumMod val="65000"/>
                  <a:lumOff val="35000"/>
                </a:schemeClr>
              </a:solidFill>
              <a:latin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1. </a:t>
            </a:r>
            <a:r>
              <a:rPr lang="en-GB" dirty="0" err="1">
                <a:effectLst>
                  <a:outerShdw blurRad="38100" dist="38100" dir="2700000" algn="tl">
                    <a:srgbClr val="000000">
                      <a:alpha val="43137"/>
                    </a:srgbClr>
                  </a:outerShdw>
                </a:effectLst>
              </a:rPr>
              <a:t>Sơ</a:t>
            </a:r>
            <a:r>
              <a:rPr lang="en-GB" dirty="0">
                <a:effectLst>
                  <a:outerShdw blurRad="38100" dist="38100" dir="2700000" algn="tl">
                    <a:srgbClr val="000000">
                      <a:alpha val="43137"/>
                    </a:srgbClr>
                  </a:outerShdw>
                </a:effectLst>
              </a:rPr>
              <a:t> </a:t>
            </a:r>
            <a:r>
              <a:rPr lang="en-GB" dirty="0" err="1">
                <a:effectLst>
                  <a:outerShdw blurRad="38100" dist="38100" dir="2700000" algn="tl">
                    <a:srgbClr val="000000">
                      <a:alpha val="43137"/>
                    </a:srgbClr>
                  </a:outerShdw>
                </a:effectLst>
              </a:rPr>
              <a:t>lược</a:t>
            </a:r>
            <a:r>
              <a:rPr lang="en-GB" dirty="0">
                <a:effectLst>
                  <a:outerShdw blurRad="38100" dist="38100" dir="2700000" algn="tl">
                    <a:srgbClr val="000000">
                      <a:alpha val="43137"/>
                    </a:srgbClr>
                  </a:outerShdw>
                </a:effectLst>
              </a:rPr>
              <a:t> </a:t>
            </a:r>
            <a:r>
              <a:rPr lang="en-GB" dirty="0" err="1">
                <a:effectLst>
                  <a:outerShdw blurRad="38100" dist="38100" dir="2700000" algn="tl">
                    <a:srgbClr val="000000">
                      <a:alpha val="43137"/>
                    </a:srgbClr>
                  </a:outerShdw>
                </a:effectLst>
              </a:rPr>
              <a:t>lịch</a:t>
            </a:r>
            <a:r>
              <a:rPr lang="en-GB" dirty="0">
                <a:effectLst>
                  <a:outerShdw blurRad="38100" dist="38100" dir="2700000" algn="tl">
                    <a:srgbClr val="000000">
                      <a:alpha val="43137"/>
                    </a:srgbClr>
                  </a:outerShdw>
                </a:effectLst>
              </a:rPr>
              <a:t> </a:t>
            </a:r>
            <a:r>
              <a:rPr lang="en-GB" dirty="0" err="1">
                <a:effectLst>
                  <a:outerShdw blurRad="38100" dist="38100" dir="2700000" algn="tl">
                    <a:srgbClr val="000000">
                      <a:alpha val="43137"/>
                    </a:srgbClr>
                  </a:outerShdw>
                </a:effectLst>
              </a:rPr>
              <a:t>sử</a:t>
            </a:r>
            <a:r>
              <a:rPr lang="en-GB" dirty="0">
                <a:effectLst>
                  <a:outerShdw blurRad="38100" dist="38100" dir="2700000" algn="tl">
                    <a:srgbClr val="000000">
                      <a:alpha val="43137"/>
                    </a:srgbClr>
                  </a:outerShdw>
                </a:effectLst>
              </a:rPr>
              <a:t> </a:t>
            </a:r>
            <a:r>
              <a:rPr lang="en-GB" dirty="0" err="1">
                <a:effectLst>
                  <a:outerShdw blurRad="38100" dist="38100" dir="2700000" algn="tl">
                    <a:srgbClr val="000000">
                      <a:alpha val="43137"/>
                    </a:srgbClr>
                  </a:outerShdw>
                </a:effectLst>
              </a:rPr>
              <a:t>phát</a:t>
            </a:r>
            <a:r>
              <a:rPr lang="en-GB" dirty="0">
                <a:effectLst>
                  <a:outerShdw blurRad="38100" dist="38100" dir="2700000" algn="tl">
                    <a:srgbClr val="000000">
                      <a:alpha val="43137"/>
                    </a:srgbClr>
                  </a:outerShdw>
                </a:effectLst>
              </a:rPr>
              <a:t> </a:t>
            </a:r>
            <a:r>
              <a:rPr lang="en-GB" dirty="0" err="1">
                <a:effectLst>
                  <a:outerShdw blurRad="38100" dist="38100" dir="2700000" algn="tl">
                    <a:srgbClr val="000000">
                      <a:alpha val="43137"/>
                    </a:srgbClr>
                  </a:outerShdw>
                </a:effectLst>
              </a:rPr>
              <a:t>triển</a:t>
            </a:r>
            <a:r>
              <a:rPr lang="en-GB" dirty="0">
                <a:effectLst>
                  <a:outerShdw blurRad="38100" dist="38100" dir="2700000" algn="tl">
                    <a:srgbClr val="000000">
                      <a:alpha val="43137"/>
                    </a:srgbClr>
                  </a:outerShdw>
                </a:effectLst>
              </a:rPr>
              <a:t> </a:t>
            </a:r>
            <a:r>
              <a:rPr lang="en-GB" dirty="0" err="1">
                <a:effectLst>
                  <a:outerShdw blurRad="38100" dist="38100" dir="2700000" algn="tl">
                    <a:srgbClr val="000000">
                      <a:alpha val="43137"/>
                    </a:srgbClr>
                  </a:outerShdw>
                </a:effectLst>
              </a:rPr>
              <a:t>máy</a:t>
            </a:r>
            <a:r>
              <a:rPr lang="en-GB" dirty="0">
                <a:effectLst>
                  <a:outerShdw blurRad="38100" dist="38100" dir="2700000" algn="tl">
                    <a:srgbClr val="000000">
                      <a:alpha val="43137"/>
                    </a:srgbClr>
                  </a:outerShdw>
                </a:effectLst>
              </a:rPr>
              <a:t> </a:t>
            </a:r>
            <a:r>
              <a:rPr lang="en-GB" dirty="0" err="1">
                <a:effectLst>
                  <a:outerShdw blurRad="38100" dist="38100" dir="2700000" algn="tl">
                    <a:srgbClr val="000000">
                      <a:alpha val="43137"/>
                    </a:srgbClr>
                  </a:outerShdw>
                </a:effectLst>
              </a:rPr>
              <a:t>tính</a:t>
            </a:r>
            <a:endParaRPr lang="en-GB" dirty="0">
              <a:effectLst>
                <a:outerShdw blurRad="38100" dist="38100" dir="2700000" algn="tl">
                  <a:srgbClr val="000000">
                    <a:alpha val="43137"/>
                  </a:srgbClr>
                </a:outerShdw>
              </a:effectLst>
            </a:endParaRPr>
          </a:p>
        </p:txBody>
      </p:sp>
      <p:sp>
        <p:nvSpPr>
          <p:cNvPr id="18435" name="Rectangle 3"/>
          <p:cNvSpPr>
            <a:spLocks noGrp="1" noChangeArrowheads="1"/>
          </p:cNvSpPr>
          <p:nvPr>
            <p:ph idx="1"/>
          </p:nvPr>
        </p:nvSpPr>
        <p:spPr>
          <a:xfrm>
            <a:off x="498474" y="1981200"/>
            <a:ext cx="7889950" cy="4472136"/>
          </a:xfrm>
        </p:spPr>
        <p:txBody>
          <a:bodyPr>
            <a:normAutofit fontScale="92500" lnSpcReduction="10000"/>
          </a:bodyPr>
          <a:lstStyle/>
          <a:p>
            <a:pPr marL="0" indent="0">
              <a:buNone/>
            </a:pPr>
            <a:r>
              <a:rPr lang="en-GB" dirty="0"/>
              <a:t>1</a:t>
            </a:r>
            <a:r>
              <a:rPr lang="en-GB"/>
              <a:t>. ENIAC:</a:t>
            </a:r>
            <a:endParaRPr lang="en-GB" dirty="0"/>
          </a:p>
          <a:p>
            <a:pPr lvl="1">
              <a:spcBef>
                <a:spcPts val="1200"/>
              </a:spcBef>
            </a:pPr>
            <a:r>
              <a:rPr lang="en-GB" dirty="0"/>
              <a:t>Electronic Numerical Integrator And Computer</a:t>
            </a:r>
          </a:p>
          <a:p>
            <a:pPr>
              <a:spcBef>
                <a:spcPts val="1200"/>
              </a:spcBef>
            </a:pPr>
            <a:r>
              <a:rPr lang="en-GB" dirty="0" err="1"/>
              <a:t>Được</a:t>
            </a:r>
            <a:r>
              <a:rPr lang="en-GB" dirty="0"/>
              <a:t> </a:t>
            </a:r>
            <a:r>
              <a:rPr lang="en-GB" dirty="0" err="1"/>
              <a:t>thiết</a:t>
            </a:r>
            <a:r>
              <a:rPr lang="en-GB" dirty="0"/>
              <a:t> </a:t>
            </a:r>
            <a:r>
              <a:rPr lang="en-GB" dirty="0" err="1"/>
              <a:t>kế</a:t>
            </a:r>
            <a:r>
              <a:rPr lang="en-GB" dirty="0"/>
              <a:t> </a:t>
            </a:r>
            <a:r>
              <a:rPr lang="en-GB" dirty="0" err="1"/>
              <a:t>và</a:t>
            </a:r>
            <a:r>
              <a:rPr lang="en-GB" dirty="0"/>
              <a:t> </a:t>
            </a:r>
            <a:r>
              <a:rPr lang="en-GB" dirty="0" err="1"/>
              <a:t>xây</a:t>
            </a:r>
            <a:r>
              <a:rPr lang="en-GB" dirty="0"/>
              <a:t> </a:t>
            </a:r>
            <a:r>
              <a:rPr lang="en-GB" dirty="0" err="1"/>
              <a:t>dựng</a:t>
            </a:r>
            <a:r>
              <a:rPr lang="en-GB" dirty="0"/>
              <a:t> </a:t>
            </a:r>
            <a:r>
              <a:rPr lang="en-GB" dirty="0" err="1"/>
              <a:t>tại</a:t>
            </a:r>
            <a:r>
              <a:rPr lang="en-GB" dirty="0"/>
              <a:t> </a:t>
            </a:r>
            <a:r>
              <a:rPr lang="en-GB" dirty="0" err="1"/>
              <a:t>trường</a:t>
            </a:r>
            <a:r>
              <a:rPr lang="en-GB" dirty="0"/>
              <a:t> </a:t>
            </a:r>
            <a:r>
              <a:rPr lang="en-GB" dirty="0" err="1"/>
              <a:t>Đại</a:t>
            </a:r>
            <a:r>
              <a:rPr lang="en-GB" dirty="0"/>
              <a:t> </a:t>
            </a:r>
            <a:r>
              <a:rPr lang="en-GB" dirty="0" err="1"/>
              <a:t>Học</a:t>
            </a:r>
            <a:r>
              <a:rPr lang="en-GB" dirty="0"/>
              <a:t> Pennsylvania</a:t>
            </a:r>
          </a:p>
          <a:p>
            <a:pPr lvl="1"/>
            <a:r>
              <a:rPr lang="en-GB" dirty="0" err="1"/>
              <a:t>Bắt</a:t>
            </a:r>
            <a:r>
              <a:rPr lang="en-GB" dirty="0"/>
              <a:t> </a:t>
            </a:r>
            <a:r>
              <a:rPr lang="en-GB" dirty="0" err="1"/>
              <a:t>đầu</a:t>
            </a:r>
            <a:r>
              <a:rPr lang="en-GB" dirty="0"/>
              <a:t> </a:t>
            </a:r>
            <a:r>
              <a:rPr lang="en-GB" dirty="0" err="1"/>
              <a:t>xây</a:t>
            </a:r>
            <a:r>
              <a:rPr lang="en-GB" dirty="0"/>
              <a:t> </a:t>
            </a:r>
            <a:r>
              <a:rPr lang="en-GB" dirty="0" err="1"/>
              <a:t>dựng</a:t>
            </a:r>
            <a:r>
              <a:rPr lang="en-GB" dirty="0"/>
              <a:t> </a:t>
            </a:r>
            <a:r>
              <a:rPr lang="en-GB" dirty="0" err="1"/>
              <a:t>từ</a:t>
            </a:r>
            <a:r>
              <a:rPr lang="en-GB" dirty="0"/>
              <a:t> </a:t>
            </a:r>
            <a:r>
              <a:rPr lang="en-GB" dirty="0" err="1"/>
              <a:t>năm</a:t>
            </a:r>
            <a:r>
              <a:rPr lang="en-GB" dirty="0"/>
              <a:t> 1943 – </a:t>
            </a:r>
            <a:r>
              <a:rPr lang="en-GB" dirty="0" err="1"/>
              <a:t>hoàn</a:t>
            </a:r>
            <a:r>
              <a:rPr lang="en-GB" dirty="0"/>
              <a:t> </a:t>
            </a:r>
            <a:r>
              <a:rPr lang="en-GB" dirty="0" err="1"/>
              <a:t>thành</a:t>
            </a:r>
            <a:r>
              <a:rPr lang="en-GB" dirty="0"/>
              <a:t> </a:t>
            </a:r>
            <a:r>
              <a:rPr lang="en-GB" dirty="0" err="1"/>
              <a:t>vào</a:t>
            </a:r>
            <a:r>
              <a:rPr lang="en-GB" dirty="0"/>
              <a:t> </a:t>
            </a:r>
            <a:r>
              <a:rPr lang="en-GB" dirty="0" err="1"/>
              <a:t>năm</a:t>
            </a:r>
            <a:r>
              <a:rPr lang="en-GB" dirty="0"/>
              <a:t> 1946</a:t>
            </a:r>
          </a:p>
          <a:p>
            <a:pPr lvl="1"/>
            <a:r>
              <a:rPr lang="en-GB" dirty="0" err="1"/>
              <a:t>Bởi</a:t>
            </a:r>
            <a:r>
              <a:rPr lang="en-GB" dirty="0"/>
              <a:t> </a:t>
            </a:r>
            <a:r>
              <a:rPr lang="en-GB" dirty="0" err="1"/>
              <a:t>giáo</a:t>
            </a:r>
            <a:r>
              <a:rPr lang="en-GB" dirty="0"/>
              <a:t> </a:t>
            </a:r>
            <a:r>
              <a:rPr lang="en-GB" dirty="0" err="1"/>
              <a:t>sư</a:t>
            </a:r>
            <a:r>
              <a:rPr lang="en-GB" dirty="0"/>
              <a:t> John </a:t>
            </a:r>
            <a:r>
              <a:rPr lang="en-GB" dirty="0" err="1"/>
              <a:t>Mauchly</a:t>
            </a:r>
            <a:r>
              <a:rPr lang="en-GB" dirty="0"/>
              <a:t> </a:t>
            </a:r>
            <a:r>
              <a:rPr lang="en-GB" dirty="0" err="1"/>
              <a:t>và</a:t>
            </a:r>
            <a:r>
              <a:rPr lang="en-GB" dirty="0"/>
              <a:t> </a:t>
            </a:r>
            <a:r>
              <a:rPr lang="en-GB" dirty="0" err="1"/>
              <a:t>người</a:t>
            </a:r>
            <a:r>
              <a:rPr lang="en-GB" dirty="0"/>
              <a:t> </a:t>
            </a:r>
            <a:r>
              <a:rPr lang="en-GB" dirty="0" err="1"/>
              <a:t>học</a:t>
            </a:r>
            <a:r>
              <a:rPr lang="en-GB" dirty="0"/>
              <a:t> </a:t>
            </a:r>
            <a:r>
              <a:rPr lang="en-GB" dirty="0" err="1"/>
              <a:t>trò</a:t>
            </a:r>
            <a:r>
              <a:rPr lang="en-GB" dirty="0"/>
              <a:t> John Eckert</a:t>
            </a:r>
          </a:p>
          <a:p>
            <a:r>
              <a:rPr lang="en-GB" dirty="0" err="1"/>
              <a:t>Là</a:t>
            </a:r>
            <a:r>
              <a:rPr lang="en-GB" dirty="0"/>
              <a:t> </a:t>
            </a:r>
            <a:r>
              <a:rPr lang="en-GB" dirty="0" err="1"/>
              <a:t>máy</a:t>
            </a:r>
            <a:r>
              <a:rPr lang="en-GB" dirty="0"/>
              <a:t> </a:t>
            </a:r>
            <a:r>
              <a:rPr lang="en-GB" dirty="0" err="1"/>
              <a:t>tính</a:t>
            </a:r>
            <a:r>
              <a:rPr lang="en-GB" dirty="0"/>
              <a:t> </a:t>
            </a:r>
            <a:r>
              <a:rPr lang="en-GB" dirty="0" err="1"/>
              <a:t>điện</a:t>
            </a:r>
            <a:r>
              <a:rPr lang="en-GB" dirty="0"/>
              <a:t> </a:t>
            </a:r>
            <a:r>
              <a:rPr lang="en-GB" dirty="0" err="1"/>
              <a:t>tử</a:t>
            </a:r>
            <a:r>
              <a:rPr lang="en-GB" dirty="0"/>
              <a:t> </a:t>
            </a:r>
            <a:r>
              <a:rPr lang="en-GB" dirty="0" err="1"/>
              <a:t>số</a:t>
            </a:r>
            <a:r>
              <a:rPr lang="en-GB" dirty="0"/>
              <a:t> </a:t>
            </a:r>
            <a:r>
              <a:rPr lang="en-GB" dirty="0" err="1"/>
              <a:t>đầu</a:t>
            </a:r>
            <a:r>
              <a:rPr lang="en-GB" dirty="0"/>
              <a:t> </a:t>
            </a:r>
            <a:r>
              <a:rPr lang="en-GB" dirty="0" err="1"/>
              <a:t>tiên</a:t>
            </a:r>
            <a:r>
              <a:rPr lang="en-GB" dirty="0"/>
              <a:t> </a:t>
            </a:r>
            <a:r>
              <a:rPr lang="en-GB" dirty="0" err="1"/>
              <a:t>trên</a:t>
            </a:r>
            <a:r>
              <a:rPr lang="en-GB" dirty="0"/>
              <a:t> </a:t>
            </a:r>
            <a:r>
              <a:rPr lang="en-GB" dirty="0" err="1"/>
              <a:t>thế</a:t>
            </a:r>
            <a:r>
              <a:rPr lang="en-GB" dirty="0"/>
              <a:t> </a:t>
            </a:r>
            <a:r>
              <a:rPr lang="en-GB" dirty="0" err="1"/>
              <a:t>giới</a:t>
            </a:r>
            <a:endParaRPr lang="en-GB" dirty="0"/>
          </a:p>
          <a:p>
            <a:pPr lvl="1">
              <a:lnSpc>
                <a:spcPct val="120000"/>
              </a:lnSpc>
            </a:pPr>
            <a:r>
              <a:rPr lang="en-GB" dirty="0" err="1"/>
              <a:t>Phòng</a:t>
            </a:r>
            <a:r>
              <a:rPr lang="en-GB" dirty="0"/>
              <a:t> </a:t>
            </a:r>
            <a:r>
              <a:rPr lang="en-GB" dirty="0" err="1"/>
              <a:t>thí</a:t>
            </a:r>
            <a:r>
              <a:rPr lang="en-GB" dirty="0"/>
              <a:t> </a:t>
            </a:r>
            <a:r>
              <a:rPr lang="en-GB" dirty="0" err="1"/>
              <a:t>nghiệm</a:t>
            </a:r>
            <a:r>
              <a:rPr lang="en-GB" dirty="0"/>
              <a:t> </a:t>
            </a:r>
            <a:r>
              <a:rPr lang="en-GB" dirty="0" err="1"/>
              <a:t>đạn</a:t>
            </a:r>
            <a:r>
              <a:rPr lang="en-GB" dirty="0"/>
              <a:t> </a:t>
            </a:r>
            <a:r>
              <a:rPr lang="en-GB" dirty="0" err="1"/>
              <a:t>đạo</a:t>
            </a:r>
            <a:r>
              <a:rPr lang="en-GB" dirty="0"/>
              <a:t> </a:t>
            </a:r>
            <a:r>
              <a:rPr lang="en-GB" dirty="0" err="1"/>
              <a:t>quân</a:t>
            </a:r>
            <a:r>
              <a:rPr lang="en-GB" dirty="0"/>
              <a:t> </a:t>
            </a:r>
            <a:r>
              <a:rPr lang="en-GB" dirty="0" err="1"/>
              <a:t>đội</a:t>
            </a:r>
            <a:r>
              <a:rPr lang="en-GB" dirty="0"/>
              <a:t> (BRL) </a:t>
            </a:r>
            <a:r>
              <a:rPr lang="en-GB" dirty="0" err="1"/>
              <a:t>cần</a:t>
            </a:r>
            <a:r>
              <a:rPr lang="en-GB" dirty="0"/>
              <a:t> </a:t>
            </a:r>
            <a:r>
              <a:rPr lang="en-GB" dirty="0" err="1"/>
              <a:t>thiết</a:t>
            </a:r>
            <a:r>
              <a:rPr lang="en-GB" dirty="0"/>
              <a:t> </a:t>
            </a:r>
            <a:r>
              <a:rPr lang="en-GB" dirty="0" err="1"/>
              <a:t>bị</a:t>
            </a:r>
            <a:r>
              <a:rPr lang="en-GB" dirty="0"/>
              <a:t> </a:t>
            </a:r>
            <a:r>
              <a:rPr lang="en-GB" dirty="0" err="1"/>
              <a:t>có</a:t>
            </a:r>
            <a:r>
              <a:rPr lang="en-GB" dirty="0"/>
              <a:t> </a:t>
            </a:r>
            <a:r>
              <a:rPr lang="en-GB" dirty="0" err="1"/>
              <a:t>thể</a:t>
            </a:r>
            <a:r>
              <a:rPr lang="en-GB" dirty="0"/>
              <a:t> </a:t>
            </a:r>
            <a:r>
              <a:rPr lang="en-GB" dirty="0" err="1"/>
              <a:t>cung</a:t>
            </a:r>
            <a:r>
              <a:rPr lang="en-GB" dirty="0"/>
              <a:t> </a:t>
            </a:r>
            <a:r>
              <a:rPr lang="en-GB" dirty="0" err="1"/>
              <a:t>cấp</a:t>
            </a:r>
            <a:r>
              <a:rPr lang="en-GB" dirty="0"/>
              <a:t> </a:t>
            </a:r>
            <a:r>
              <a:rPr lang="en-GB" dirty="0" err="1"/>
              <a:t>bảng</a:t>
            </a:r>
            <a:r>
              <a:rPr lang="en-GB" dirty="0"/>
              <a:t> </a:t>
            </a:r>
            <a:r>
              <a:rPr lang="en-GB" dirty="0" err="1"/>
              <a:t>quỹ</a:t>
            </a:r>
            <a:r>
              <a:rPr lang="en-GB" dirty="0"/>
              <a:t> </a:t>
            </a:r>
            <a:r>
              <a:rPr lang="en-GB" dirty="0" err="1"/>
              <a:t>đạo</a:t>
            </a:r>
            <a:r>
              <a:rPr lang="en-GB" dirty="0"/>
              <a:t> </a:t>
            </a:r>
            <a:r>
              <a:rPr lang="en-GB" dirty="0" err="1"/>
              <a:t>chính</a:t>
            </a:r>
            <a:r>
              <a:rPr lang="en-GB" dirty="0"/>
              <a:t> </a:t>
            </a:r>
            <a:r>
              <a:rPr lang="en-GB" dirty="0" err="1"/>
              <a:t>xác</a:t>
            </a:r>
            <a:r>
              <a:rPr lang="en-GB" dirty="0"/>
              <a:t> </a:t>
            </a:r>
            <a:r>
              <a:rPr lang="en-GB" dirty="0" err="1"/>
              <a:t>cho</a:t>
            </a:r>
            <a:r>
              <a:rPr lang="en-GB" dirty="0"/>
              <a:t> </a:t>
            </a:r>
            <a:r>
              <a:rPr lang="en-GB" dirty="0" err="1"/>
              <a:t>một</a:t>
            </a:r>
            <a:r>
              <a:rPr lang="en-GB" dirty="0"/>
              <a:t> </a:t>
            </a:r>
            <a:r>
              <a:rPr lang="en-GB" dirty="0" err="1"/>
              <a:t>loại</a:t>
            </a:r>
            <a:r>
              <a:rPr lang="en-GB" dirty="0"/>
              <a:t> </a:t>
            </a:r>
            <a:r>
              <a:rPr lang="en-GB" dirty="0" err="1"/>
              <a:t>vũ</a:t>
            </a:r>
            <a:r>
              <a:rPr lang="en-GB" dirty="0"/>
              <a:t> </a:t>
            </a:r>
            <a:r>
              <a:rPr lang="en-GB" dirty="0" err="1"/>
              <a:t>khí</a:t>
            </a:r>
            <a:r>
              <a:rPr lang="en-GB" dirty="0"/>
              <a:t> </a:t>
            </a:r>
            <a:r>
              <a:rPr lang="en-GB" dirty="0" err="1"/>
              <a:t>mới</a:t>
            </a:r>
            <a:r>
              <a:rPr lang="en-GB" dirty="0"/>
              <a:t> </a:t>
            </a:r>
            <a:r>
              <a:rPr lang="en-GB" dirty="0" err="1"/>
              <a:t>trong</a:t>
            </a:r>
            <a:r>
              <a:rPr lang="en-GB" dirty="0"/>
              <a:t> </a:t>
            </a:r>
            <a:r>
              <a:rPr lang="en-GB" dirty="0" err="1"/>
              <a:t>khoảng</a:t>
            </a:r>
            <a:r>
              <a:rPr lang="en-GB" dirty="0"/>
              <a:t> </a:t>
            </a:r>
            <a:r>
              <a:rPr lang="en-GB" dirty="0" err="1"/>
              <a:t>thời</a:t>
            </a:r>
            <a:r>
              <a:rPr lang="en-GB" dirty="0"/>
              <a:t> </a:t>
            </a:r>
            <a:r>
              <a:rPr lang="en-GB" dirty="0" err="1"/>
              <a:t>gian</a:t>
            </a:r>
            <a:r>
              <a:rPr lang="en-GB" dirty="0"/>
              <a:t> </a:t>
            </a:r>
            <a:r>
              <a:rPr lang="en-GB" dirty="0" err="1"/>
              <a:t>cho</a:t>
            </a:r>
            <a:r>
              <a:rPr lang="en-GB" dirty="0"/>
              <a:t> </a:t>
            </a:r>
            <a:r>
              <a:rPr lang="en-GB" dirty="0" err="1"/>
              <a:t>phép</a:t>
            </a:r>
            <a:r>
              <a:rPr lang="en-GB" dirty="0"/>
              <a:t>.</a:t>
            </a:r>
          </a:p>
          <a:p>
            <a:pPr lvl="1">
              <a:lnSpc>
                <a:spcPct val="120000"/>
              </a:lnSpc>
            </a:pPr>
            <a:r>
              <a:rPr lang="en-GB" dirty="0" err="1"/>
              <a:t>Đã</a:t>
            </a:r>
            <a:r>
              <a:rPr lang="en-GB" dirty="0"/>
              <a:t> </a:t>
            </a:r>
            <a:r>
              <a:rPr lang="en-GB" dirty="0" err="1"/>
              <a:t>không</a:t>
            </a:r>
            <a:r>
              <a:rPr lang="en-GB" dirty="0"/>
              <a:t> </a:t>
            </a:r>
            <a:r>
              <a:rPr lang="en-GB" dirty="0" err="1"/>
              <a:t>kịp</a:t>
            </a:r>
            <a:r>
              <a:rPr lang="en-GB" dirty="0"/>
              <a:t> </a:t>
            </a:r>
            <a:r>
              <a:rPr lang="en-GB" dirty="0" err="1"/>
              <a:t>hoàn</a:t>
            </a:r>
            <a:r>
              <a:rPr lang="en-GB" dirty="0"/>
              <a:t> </a:t>
            </a:r>
            <a:r>
              <a:rPr lang="en-GB" dirty="0" err="1"/>
              <a:t>thành</a:t>
            </a:r>
            <a:r>
              <a:rPr lang="en-GB" dirty="0"/>
              <a:t> </a:t>
            </a:r>
            <a:r>
              <a:rPr lang="en-GB" dirty="0" err="1"/>
              <a:t>cho</a:t>
            </a:r>
            <a:r>
              <a:rPr lang="en-GB" dirty="0"/>
              <a:t> </a:t>
            </a:r>
            <a:r>
              <a:rPr lang="en-GB" dirty="0" err="1"/>
              <a:t>nỗ</a:t>
            </a:r>
            <a:r>
              <a:rPr lang="en-GB" dirty="0"/>
              <a:t> </a:t>
            </a:r>
            <a:r>
              <a:rPr lang="en-GB" dirty="0" err="1"/>
              <a:t>lực</a:t>
            </a:r>
            <a:r>
              <a:rPr lang="en-GB" dirty="0"/>
              <a:t> </a:t>
            </a:r>
            <a:r>
              <a:rPr lang="en-GB" dirty="0" err="1"/>
              <a:t>phục</a:t>
            </a:r>
            <a:r>
              <a:rPr lang="en-GB" dirty="0"/>
              <a:t> </a:t>
            </a:r>
            <a:r>
              <a:rPr lang="en-GB" dirty="0" err="1"/>
              <a:t>vụ</a:t>
            </a:r>
            <a:r>
              <a:rPr lang="en-GB" dirty="0"/>
              <a:t> </a:t>
            </a:r>
            <a:r>
              <a:rPr lang="en-GB" dirty="0" err="1"/>
              <a:t>chiến</a:t>
            </a:r>
            <a:r>
              <a:rPr lang="en-GB" dirty="0"/>
              <a:t> </a:t>
            </a:r>
            <a:r>
              <a:rPr lang="en-GB" dirty="0" err="1"/>
              <a:t>tranh</a:t>
            </a:r>
            <a:r>
              <a:rPr lang="en-GB" dirty="0"/>
              <a:t>. </a:t>
            </a:r>
            <a:r>
              <a:rPr lang="en-GB" dirty="0" err="1"/>
              <a:t>Được</a:t>
            </a:r>
            <a:r>
              <a:rPr lang="en-GB" dirty="0"/>
              <a:t> </a:t>
            </a:r>
            <a:r>
              <a:rPr lang="en-GB" dirty="0" err="1"/>
              <a:t>tháo</a:t>
            </a:r>
            <a:r>
              <a:rPr lang="en-GB" dirty="0"/>
              <a:t> </a:t>
            </a:r>
            <a:r>
              <a:rPr lang="en-GB" dirty="0" err="1"/>
              <a:t>rời</a:t>
            </a:r>
            <a:r>
              <a:rPr lang="en-GB" dirty="0"/>
              <a:t> </a:t>
            </a:r>
            <a:r>
              <a:rPr lang="en-GB" dirty="0" err="1"/>
              <a:t>vào</a:t>
            </a:r>
            <a:r>
              <a:rPr lang="en-GB" dirty="0"/>
              <a:t> </a:t>
            </a:r>
            <a:r>
              <a:rPr lang="en-GB" dirty="0" err="1"/>
              <a:t>năm</a:t>
            </a:r>
            <a:r>
              <a:rPr lang="en-GB" dirty="0"/>
              <a:t> 1955</a:t>
            </a:r>
          </a:p>
          <a:p>
            <a:pPr marL="228600" lvl="1">
              <a:lnSpc>
                <a:spcPct val="120000"/>
              </a:lnSpc>
              <a:spcBef>
                <a:spcPts val="2000"/>
              </a:spcBef>
              <a:buClr>
                <a:schemeClr val="accent1"/>
              </a:buClr>
            </a:pPr>
            <a:r>
              <a:rPr lang="en-GB" sz="2000" dirty="0" err="1"/>
              <a:t>Nhiệm</a:t>
            </a:r>
            <a:r>
              <a:rPr lang="en-GB" sz="2000" dirty="0"/>
              <a:t> </a:t>
            </a:r>
            <a:r>
              <a:rPr lang="en-GB" sz="2000" dirty="0" err="1"/>
              <a:t>vụ</a:t>
            </a:r>
            <a:r>
              <a:rPr lang="en-GB" sz="2000" dirty="0"/>
              <a:t> </a:t>
            </a:r>
            <a:r>
              <a:rPr lang="en-GB" sz="2000" dirty="0" err="1"/>
              <a:t>đầu</a:t>
            </a:r>
            <a:r>
              <a:rPr lang="en-GB" sz="2000" dirty="0"/>
              <a:t> </a:t>
            </a:r>
            <a:r>
              <a:rPr lang="en-GB" sz="2000" dirty="0" err="1"/>
              <a:t>tiên</a:t>
            </a:r>
            <a:r>
              <a:rPr lang="en-GB" sz="2000" dirty="0"/>
              <a:t> </a:t>
            </a:r>
            <a:r>
              <a:rPr lang="en-GB" sz="2000" dirty="0" err="1"/>
              <a:t>của</a:t>
            </a:r>
            <a:r>
              <a:rPr lang="en-GB" sz="2000" dirty="0"/>
              <a:t> </a:t>
            </a:r>
            <a:r>
              <a:rPr lang="en-GB" sz="2000" dirty="0" err="1"/>
              <a:t>nó</a:t>
            </a:r>
            <a:r>
              <a:rPr lang="en-GB" sz="2000" dirty="0"/>
              <a:t> </a:t>
            </a:r>
            <a:r>
              <a:rPr lang="en-GB" sz="2000" dirty="0" err="1"/>
              <a:t>là</a:t>
            </a:r>
            <a:r>
              <a:rPr lang="en-GB" sz="2000" dirty="0"/>
              <a:t> </a:t>
            </a:r>
            <a:r>
              <a:rPr lang="en-GB" sz="2000" dirty="0" err="1"/>
              <a:t>thực</a:t>
            </a:r>
            <a:r>
              <a:rPr lang="en-GB" sz="2000" dirty="0"/>
              <a:t> </a:t>
            </a:r>
            <a:r>
              <a:rPr lang="en-GB" sz="2000" dirty="0" err="1"/>
              <a:t>hiện</a:t>
            </a:r>
            <a:r>
              <a:rPr lang="en-GB" sz="2000" dirty="0"/>
              <a:t> </a:t>
            </a:r>
            <a:r>
              <a:rPr lang="en-GB" sz="2000" dirty="0" err="1"/>
              <a:t>một</a:t>
            </a:r>
            <a:r>
              <a:rPr lang="en-GB" sz="2000" dirty="0"/>
              <a:t> </a:t>
            </a:r>
            <a:r>
              <a:rPr lang="en-GB" sz="2000" dirty="0" err="1"/>
              <a:t>loạt</a:t>
            </a:r>
            <a:r>
              <a:rPr lang="en-GB" sz="2000" dirty="0"/>
              <a:t> </a:t>
            </a:r>
            <a:r>
              <a:rPr lang="en-GB" sz="2000" dirty="0" err="1"/>
              <a:t>các</a:t>
            </a:r>
            <a:r>
              <a:rPr lang="en-GB" sz="2000" dirty="0"/>
              <a:t> </a:t>
            </a:r>
            <a:r>
              <a:rPr lang="en-GB" sz="2000" dirty="0" err="1"/>
              <a:t>tính</a:t>
            </a:r>
            <a:r>
              <a:rPr lang="en-GB" sz="2000" dirty="0"/>
              <a:t> </a:t>
            </a:r>
            <a:r>
              <a:rPr lang="en-GB" sz="2000" dirty="0" err="1"/>
              <a:t>toán</a:t>
            </a:r>
            <a:r>
              <a:rPr lang="en-GB" sz="2000" dirty="0"/>
              <a:t> </a:t>
            </a:r>
            <a:r>
              <a:rPr lang="en-GB" sz="2000" dirty="0" err="1"/>
              <a:t>giúp</a:t>
            </a:r>
            <a:r>
              <a:rPr lang="en-GB" sz="2000" dirty="0"/>
              <a:t> </a:t>
            </a:r>
            <a:r>
              <a:rPr lang="en-GB" sz="2000" dirty="0" err="1"/>
              <a:t>xác</a:t>
            </a:r>
            <a:r>
              <a:rPr lang="en-GB" sz="2000" dirty="0"/>
              <a:t> </a:t>
            </a:r>
            <a:r>
              <a:rPr lang="en-GB" sz="2000" dirty="0" err="1"/>
              <a:t>định</a:t>
            </a:r>
            <a:r>
              <a:rPr lang="en-GB" sz="2000" dirty="0"/>
              <a:t> </a:t>
            </a:r>
            <a:r>
              <a:rPr lang="en-GB" sz="2000" dirty="0" err="1"/>
              <a:t>tính</a:t>
            </a:r>
            <a:r>
              <a:rPr lang="en-GB" sz="2000" dirty="0"/>
              <a:t> </a:t>
            </a:r>
            <a:r>
              <a:rPr lang="en-GB" sz="2000" dirty="0" err="1"/>
              <a:t>khả</a:t>
            </a:r>
            <a:r>
              <a:rPr lang="en-GB" sz="2000" dirty="0"/>
              <a:t> </a:t>
            </a:r>
            <a:r>
              <a:rPr lang="en-GB" sz="2000" dirty="0" err="1"/>
              <a:t>thi</a:t>
            </a:r>
            <a:r>
              <a:rPr lang="en-GB" sz="2000" dirty="0"/>
              <a:t> </a:t>
            </a:r>
            <a:r>
              <a:rPr lang="en-GB" sz="2000" dirty="0" err="1"/>
              <a:t>của</a:t>
            </a:r>
            <a:r>
              <a:rPr lang="en-GB" sz="2000" dirty="0"/>
              <a:t> bomb hydrogen.</a:t>
            </a:r>
          </a:p>
        </p:txBody>
      </p:sp>
      <p:sp>
        <p:nvSpPr>
          <p:cNvPr id="6" name="Text Placeholder 5"/>
          <p:cNvSpPr>
            <a:spLocks noGrp="1"/>
          </p:cNvSpPr>
          <p:nvPr>
            <p:ph type="body" sz="half" idx="4294967295"/>
          </p:nvPr>
        </p:nvSpPr>
        <p:spPr>
          <a:xfrm>
            <a:off x="1066800" y="1143000"/>
            <a:ext cx="7143750" cy="774700"/>
          </a:xfrm>
        </p:spPr>
        <p:txBody>
          <a:bodyPr>
            <a:normAutofit fontScale="77500" lnSpcReduction="20000"/>
          </a:bodyPr>
          <a:lstStyle/>
          <a:p>
            <a:pPr>
              <a:spcBef>
                <a:spcPct val="0"/>
              </a:spcBef>
              <a:buNone/>
            </a:pPr>
            <a:r>
              <a:rPr lang="en-US" sz="3600">
                <a:solidFill>
                  <a:schemeClr val="accent1"/>
                </a:solidFill>
                <a:effectLst>
                  <a:outerShdw blurRad="38100" dist="38100" dir="2700000" algn="tl">
                    <a:srgbClr val="000000">
                      <a:alpha val="43137"/>
                    </a:srgbClr>
                  </a:outerShdw>
                </a:effectLst>
              </a:rPr>
              <a:t>a. Máy </a:t>
            </a:r>
            <a:r>
              <a:rPr lang="en-US" sz="3600" dirty="0" err="1">
                <a:solidFill>
                  <a:schemeClr val="accent1"/>
                </a:solidFill>
                <a:effectLst>
                  <a:outerShdw blurRad="38100" dist="38100" dir="2700000" algn="tl">
                    <a:srgbClr val="000000">
                      <a:alpha val="43137"/>
                    </a:srgbClr>
                  </a:outerShdw>
                </a:effectLst>
              </a:rPr>
              <a:t>tính</a:t>
            </a:r>
            <a:r>
              <a:rPr lang="en-US" sz="3600" dirty="0">
                <a:solidFill>
                  <a:schemeClr val="accent1"/>
                </a:solidFill>
                <a:effectLst>
                  <a:outerShdw blurRad="38100" dist="38100" dir="2700000" algn="tl">
                    <a:srgbClr val="000000">
                      <a:alpha val="43137"/>
                    </a:srgbClr>
                  </a:outerShdw>
                </a:effectLst>
              </a:rPr>
              <a:t> </a:t>
            </a:r>
            <a:r>
              <a:rPr lang="en-US" sz="3600" dirty="0" err="1">
                <a:solidFill>
                  <a:schemeClr val="accent1"/>
                </a:solidFill>
                <a:effectLst>
                  <a:outerShdw blurRad="38100" dist="38100" dir="2700000" algn="tl">
                    <a:srgbClr val="000000">
                      <a:alpha val="43137"/>
                    </a:srgbClr>
                  </a:outerShdw>
                </a:effectLst>
              </a:rPr>
              <a:t>thế</a:t>
            </a:r>
            <a:r>
              <a:rPr lang="en-US" sz="3600" dirty="0">
                <a:solidFill>
                  <a:schemeClr val="accent1"/>
                </a:solidFill>
                <a:effectLst>
                  <a:outerShdw blurRad="38100" dist="38100" dir="2700000" algn="tl">
                    <a:srgbClr val="000000">
                      <a:alpha val="43137"/>
                    </a:srgbClr>
                  </a:outerShdw>
                </a:effectLst>
              </a:rPr>
              <a:t> </a:t>
            </a:r>
            <a:r>
              <a:rPr lang="en-US" sz="3600" dirty="0" err="1">
                <a:solidFill>
                  <a:schemeClr val="accent1"/>
                </a:solidFill>
                <a:effectLst>
                  <a:outerShdw blurRad="38100" dist="38100" dir="2700000" algn="tl">
                    <a:srgbClr val="000000">
                      <a:alpha val="43137"/>
                    </a:srgbClr>
                  </a:outerShdw>
                </a:effectLst>
              </a:rPr>
              <a:t>hệ</a:t>
            </a:r>
            <a:r>
              <a:rPr lang="en-US" sz="3600" dirty="0">
                <a:solidFill>
                  <a:schemeClr val="accent1"/>
                </a:solidFill>
                <a:effectLst>
                  <a:outerShdw blurRad="38100" dist="38100" dir="2700000" algn="tl">
                    <a:srgbClr val="000000">
                      <a:alpha val="43137"/>
                    </a:srgbClr>
                  </a:outerShdw>
                </a:effectLst>
              </a:rPr>
              <a:t> </a:t>
            </a:r>
            <a:r>
              <a:rPr lang="en-US" sz="3600" dirty="0" err="1">
                <a:solidFill>
                  <a:schemeClr val="accent1"/>
                </a:solidFill>
                <a:effectLst>
                  <a:outerShdw blurRad="38100" dist="38100" dir="2700000" algn="tl">
                    <a:srgbClr val="000000">
                      <a:alpha val="43137"/>
                    </a:srgbClr>
                  </a:outerShdw>
                </a:effectLst>
              </a:rPr>
              <a:t>đầu</a:t>
            </a:r>
            <a:r>
              <a:rPr lang="en-US" sz="3600" dirty="0">
                <a:solidFill>
                  <a:schemeClr val="accent1"/>
                </a:solidFill>
                <a:effectLst>
                  <a:outerShdw blurRad="38100" dist="38100" dir="2700000" algn="tl">
                    <a:srgbClr val="000000">
                      <a:alpha val="43137"/>
                    </a:srgbClr>
                  </a:outerShdw>
                </a:effectLst>
              </a:rPr>
              <a:t> </a:t>
            </a:r>
            <a:r>
              <a:rPr lang="en-US" sz="3600" dirty="0" err="1">
                <a:solidFill>
                  <a:schemeClr val="accent1"/>
                </a:solidFill>
                <a:effectLst>
                  <a:outerShdw blurRad="38100" dist="38100" dir="2700000" algn="tl">
                    <a:srgbClr val="000000">
                      <a:alpha val="43137"/>
                    </a:srgbClr>
                  </a:outerShdw>
                </a:effectLst>
              </a:rPr>
              <a:t>tiên</a:t>
            </a:r>
            <a:r>
              <a:rPr lang="en-US" sz="3600" dirty="0">
                <a:solidFill>
                  <a:schemeClr val="accent1"/>
                </a:solidFill>
                <a:effectLst>
                  <a:outerShdw blurRad="38100" dist="38100" dir="2700000" algn="tl">
                    <a:srgbClr val="000000">
                      <a:alpha val="43137"/>
                    </a:srgbClr>
                  </a:outerShdw>
                </a:effectLst>
              </a:rPr>
              <a:t>: </a:t>
            </a:r>
            <a:r>
              <a:rPr lang="en-US" sz="3600" dirty="0" err="1">
                <a:solidFill>
                  <a:schemeClr val="accent1"/>
                </a:solidFill>
                <a:effectLst>
                  <a:outerShdw blurRad="38100" dist="38100" dir="2700000" algn="tl">
                    <a:srgbClr val="000000">
                      <a:alpha val="43137"/>
                    </a:srgbClr>
                  </a:outerShdw>
                </a:effectLst>
              </a:rPr>
              <a:t>Ống</a:t>
            </a:r>
            <a:r>
              <a:rPr lang="en-US" sz="3600" dirty="0">
                <a:solidFill>
                  <a:schemeClr val="accent1"/>
                </a:solidFill>
                <a:effectLst>
                  <a:outerShdw blurRad="38100" dist="38100" dir="2700000" algn="tl">
                    <a:srgbClr val="000000">
                      <a:alpha val="43137"/>
                    </a:srgbClr>
                  </a:outerShdw>
                </a:effectLst>
              </a:rPr>
              <a:t> </a:t>
            </a:r>
            <a:r>
              <a:rPr lang="en-US" sz="3600" dirty="0" err="1">
                <a:solidFill>
                  <a:schemeClr val="accent1"/>
                </a:solidFill>
                <a:effectLst>
                  <a:outerShdw blurRad="38100" dist="38100" dir="2700000" algn="tl">
                    <a:srgbClr val="000000">
                      <a:alpha val="43137"/>
                    </a:srgbClr>
                  </a:outerShdw>
                </a:effectLst>
              </a:rPr>
              <a:t>chân</a:t>
            </a:r>
            <a:r>
              <a:rPr lang="en-US" sz="3600" dirty="0">
                <a:solidFill>
                  <a:schemeClr val="accent1"/>
                </a:solidFill>
                <a:effectLst>
                  <a:outerShdw blurRad="38100" dist="38100" dir="2700000" algn="tl">
                    <a:srgbClr val="000000">
                      <a:alpha val="43137"/>
                    </a:srgbClr>
                  </a:outerShdw>
                </a:effectLst>
              </a:rPr>
              <a:t> </a:t>
            </a:r>
            <a:r>
              <a:rPr lang="en-US" sz="3600" dirty="0" err="1">
                <a:solidFill>
                  <a:schemeClr val="accent1"/>
                </a:solidFill>
                <a:effectLst>
                  <a:outerShdw blurRad="38100" dist="38100" dir="2700000" algn="tl">
                    <a:srgbClr val="000000">
                      <a:alpha val="43137"/>
                    </a:srgbClr>
                  </a:outerShdw>
                </a:effectLst>
              </a:rPr>
              <a:t>không</a:t>
            </a:r>
            <a:endParaRPr lang="en-US" sz="3600" dirty="0">
              <a:solidFill>
                <a:schemeClr val="accent1"/>
              </a:solidFill>
              <a:effectLst>
                <a:outerShdw blurRad="38100" dist="38100" dir="2700000" algn="tl">
                  <a:srgbClr val="000000">
                    <a:alpha val="43137"/>
                  </a:srgbClr>
                </a:outerShdw>
              </a:effectLst>
            </a:endParaRPr>
          </a:p>
        </p:txBody>
      </p:sp>
      <p:pic>
        <p:nvPicPr>
          <p:cNvPr id="5" name="Picture 4"/>
          <p:cNvPicPr>
            <a:picLocks noChangeAspect="1"/>
          </p:cNvPicPr>
          <p:nvPr/>
        </p:nvPicPr>
        <p:blipFill>
          <a:blip r:embed="rId3">
            <a:alphaModFix amt="87000"/>
            <a:lum/>
          </a:blip>
          <a:stretch>
            <a:fillRect/>
          </a:stretch>
        </p:blipFill>
        <p:spPr>
          <a:xfrm>
            <a:off x="6324600" y="2133600"/>
            <a:ext cx="2514600" cy="1722501"/>
          </a:xfrm>
          <a:prstGeom prst="rect">
            <a:avLst/>
          </a:prstGeom>
          <a:effectLst>
            <a:softEdge rad="279400"/>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idx="4294967295"/>
          </p:nvPr>
        </p:nvSpPr>
        <p:spPr>
          <a:xfrm>
            <a:off x="381000" y="0"/>
            <a:ext cx="8007424" cy="1116013"/>
          </a:xfrm>
        </p:spPr>
        <p:txBody>
          <a:bodyPr/>
          <a:lstStyle/>
          <a:p>
            <a:r>
              <a:rPr lang="en-US" sz="3200" dirty="0" err="1"/>
              <a:t>Tốc</a:t>
            </a:r>
            <a:r>
              <a:rPr lang="en-US" sz="3200" dirty="0"/>
              <a:t> </a:t>
            </a:r>
            <a:r>
              <a:rPr lang="en-US" sz="3200" dirty="0" err="1"/>
              <a:t>độ</a:t>
            </a:r>
            <a:r>
              <a:rPr lang="en-US" sz="3200" dirty="0"/>
              <a:t> </a:t>
            </a:r>
            <a:r>
              <a:rPr lang="en-US" sz="3200" dirty="0" err="1"/>
              <a:t>dữ</a:t>
            </a:r>
            <a:r>
              <a:rPr lang="en-US" sz="3200" dirty="0"/>
              <a:t> </a:t>
            </a:r>
            <a:r>
              <a:rPr lang="en-US" sz="3200" dirty="0" err="1"/>
              <a:t>liệu</a:t>
            </a:r>
            <a:r>
              <a:rPr lang="en-US" sz="3200" dirty="0"/>
              <a:t> </a:t>
            </a:r>
            <a:r>
              <a:rPr lang="en-US" sz="3200" dirty="0" err="1"/>
              <a:t>của</a:t>
            </a:r>
            <a:r>
              <a:rPr lang="en-US" sz="3200" dirty="0"/>
              <a:t> </a:t>
            </a:r>
            <a:r>
              <a:rPr lang="en-US" sz="3200" dirty="0" err="1"/>
              <a:t>các</a:t>
            </a:r>
            <a:r>
              <a:rPr lang="en-US" sz="3200" dirty="0"/>
              <a:t> </a:t>
            </a:r>
            <a:r>
              <a:rPr lang="en-US" sz="3200" dirty="0" err="1"/>
              <a:t>thiết</a:t>
            </a:r>
            <a:r>
              <a:rPr lang="en-US" sz="3200" dirty="0"/>
              <a:t> </a:t>
            </a:r>
            <a:r>
              <a:rPr lang="en-US" sz="3200" dirty="0" err="1"/>
              <a:t>bị</a:t>
            </a:r>
            <a:r>
              <a:rPr lang="en-US" sz="3200" dirty="0"/>
              <a:t> I/O </a:t>
            </a:r>
            <a:r>
              <a:rPr lang="en-US" sz="3200" dirty="0" err="1"/>
              <a:t>điển</a:t>
            </a:r>
            <a:r>
              <a:rPr lang="en-US" sz="3200" dirty="0"/>
              <a:t> </a:t>
            </a:r>
            <a:r>
              <a:rPr lang="en-US" sz="3200" dirty="0" err="1"/>
              <a:t>hình</a:t>
            </a:r>
            <a:endParaRPr lang="en-US" sz="3200" dirty="0"/>
          </a:p>
        </p:txBody>
      </p:sp>
      <p:pic>
        <p:nvPicPr>
          <p:cNvPr id="4" name="Picture 3" descr="f10.pdf"/>
          <p:cNvPicPr>
            <a:picLocks noChangeAspect="1"/>
          </p:cNvPicPr>
          <p:nvPr/>
        </p:nvPicPr>
        <p:blipFill>
          <a:blip r:embed="rId3"/>
          <a:srcRect t="22727" b="14545"/>
          <a:stretch>
            <a:fillRect/>
          </a:stretch>
        </p:blipFill>
        <p:spPr>
          <a:xfrm>
            <a:off x="304800" y="414167"/>
            <a:ext cx="8229600" cy="6680428"/>
          </a:xfrm>
          <a:prstGeom prst="rect">
            <a:avLst/>
          </a:prstGeom>
        </p:spPr>
      </p:pic>
    </p:spTree>
  </p:cSld>
  <p:clrMapOvr>
    <a:masterClrMapping/>
  </p:clrMapOvr>
  <p:transition spd="med">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10" name="Rectangle 6"/>
          <p:cNvSpPr>
            <a:spLocks noGrp="1" noChangeArrowheads="1"/>
          </p:cNvSpPr>
          <p:nvPr>
            <p:ph type="title"/>
          </p:nvPr>
        </p:nvSpPr>
        <p:spPr>
          <a:xfrm>
            <a:off x="323528" y="476672"/>
            <a:ext cx="7889950" cy="1116106"/>
          </a:xfrm>
        </p:spPr>
        <p:txBody>
          <a:bodyPr/>
          <a:lstStyle/>
          <a:p>
            <a:r>
              <a:rPr lang="en-GB"/>
              <a:t>c. Cải </a:t>
            </a:r>
            <a:r>
              <a:rPr lang="en-GB" dirty="0" err="1"/>
              <a:t>tiến</a:t>
            </a:r>
            <a:r>
              <a:rPr lang="en-GB" dirty="0"/>
              <a:t> </a:t>
            </a:r>
            <a:r>
              <a:rPr lang="en-GB" dirty="0" err="1"/>
              <a:t>kiến</a:t>
            </a:r>
            <a:r>
              <a:rPr lang="en-GB" dirty="0"/>
              <a:t> </a:t>
            </a:r>
            <a:r>
              <a:rPr lang="en-GB" dirty="0" err="1"/>
              <a:t>trúc</a:t>
            </a:r>
            <a:r>
              <a:rPr lang="en-GB" dirty="0"/>
              <a:t> </a:t>
            </a:r>
            <a:r>
              <a:rPr lang="en-GB" dirty="0" err="1"/>
              <a:t>và</a:t>
            </a:r>
            <a:r>
              <a:rPr lang="en-GB" dirty="0"/>
              <a:t> </a:t>
            </a:r>
            <a:r>
              <a:rPr lang="en-GB" dirty="0" err="1"/>
              <a:t>tổ</a:t>
            </a:r>
            <a:r>
              <a:rPr lang="en-GB" dirty="0"/>
              <a:t> </a:t>
            </a:r>
            <a:r>
              <a:rPr lang="en-GB" dirty="0" err="1"/>
              <a:t>chức</a:t>
            </a:r>
            <a:r>
              <a:rPr lang="en-GB" dirty="0"/>
              <a:t> Chip</a:t>
            </a:r>
          </a:p>
        </p:txBody>
      </p:sp>
      <p:sp>
        <p:nvSpPr>
          <p:cNvPr id="98311" name="Rectangle 7"/>
          <p:cNvSpPr>
            <a:spLocks noGrp="1" noChangeArrowheads="1"/>
          </p:cNvSpPr>
          <p:nvPr>
            <p:ph idx="1"/>
          </p:nvPr>
        </p:nvSpPr>
        <p:spPr>
          <a:xfrm>
            <a:off x="490346" y="1268760"/>
            <a:ext cx="7556313" cy="4144963"/>
          </a:xfrm>
        </p:spPr>
        <p:txBody>
          <a:bodyPr/>
          <a:lstStyle/>
          <a:p>
            <a:r>
              <a:rPr lang="en-GB" dirty="0" err="1"/>
              <a:t>Tăng</a:t>
            </a:r>
            <a:r>
              <a:rPr lang="en-GB" dirty="0"/>
              <a:t> </a:t>
            </a:r>
            <a:r>
              <a:rPr lang="en-GB" dirty="0" err="1"/>
              <a:t>tốc</a:t>
            </a:r>
            <a:r>
              <a:rPr lang="en-GB" dirty="0"/>
              <a:t> </a:t>
            </a:r>
            <a:r>
              <a:rPr lang="en-GB" dirty="0" err="1"/>
              <a:t>độ</a:t>
            </a:r>
            <a:r>
              <a:rPr lang="en-GB" dirty="0"/>
              <a:t> </a:t>
            </a:r>
            <a:r>
              <a:rPr lang="en-GB" dirty="0" err="1"/>
              <a:t>phần</a:t>
            </a:r>
            <a:r>
              <a:rPr lang="en-GB" dirty="0"/>
              <a:t> </a:t>
            </a:r>
            <a:r>
              <a:rPr lang="en-GB" dirty="0" err="1"/>
              <a:t>cứng</a:t>
            </a:r>
            <a:r>
              <a:rPr lang="en-GB" dirty="0"/>
              <a:t> </a:t>
            </a:r>
            <a:r>
              <a:rPr lang="en-GB" dirty="0" err="1"/>
              <a:t>của</a:t>
            </a:r>
            <a:r>
              <a:rPr lang="en-GB" dirty="0"/>
              <a:t> </a:t>
            </a:r>
            <a:r>
              <a:rPr lang="en-GB" dirty="0" err="1"/>
              <a:t>bộ</a:t>
            </a:r>
            <a:r>
              <a:rPr lang="en-GB" dirty="0"/>
              <a:t> vi </a:t>
            </a:r>
            <a:r>
              <a:rPr lang="en-GB" dirty="0" err="1"/>
              <a:t>xử</a:t>
            </a:r>
            <a:r>
              <a:rPr lang="en-GB" dirty="0"/>
              <a:t> </a:t>
            </a:r>
            <a:r>
              <a:rPr lang="en-GB" dirty="0" err="1"/>
              <a:t>lý</a:t>
            </a:r>
            <a:endParaRPr lang="en-GB" dirty="0"/>
          </a:p>
          <a:p>
            <a:pPr lvl="1"/>
            <a:r>
              <a:rPr lang="en-GB" dirty="0" err="1"/>
              <a:t>Cơ</a:t>
            </a:r>
            <a:r>
              <a:rPr lang="en-GB" dirty="0"/>
              <a:t> </a:t>
            </a:r>
            <a:r>
              <a:rPr lang="en-GB" dirty="0" err="1"/>
              <a:t>bản</a:t>
            </a:r>
            <a:r>
              <a:rPr lang="en-GB" dirty="0"/>
              <a:t> </a:t>
            </a:r>
            <a:r>
              <a:rPr lang="en-GB" dirty="0" err="1"/>
              <a:t>là</a:t>
            </a:r>
            <a:r>
              <a:rPr lang="en-GB" dirty="0"/>
              <a:t> do </a:t>
            </a:r>
            <a:r>
              <a:rPr lang="en-GB" dirty="0" err="1"/>
              <a:t>thu</a:t>
            </a:r>
            <a:r>
              <a:rPr lang="en-GB" dirty="0"/>
              <a:t> </a:t>
            </a:r>
            <a:r>
              <a:rPr lang="en-GB" dirty="0" err="1"/>
              <a:t>hẹp</a:t>
            </a:r>
            <a:r>
              <a:rPr lang="en-GB" dirty="0"/>
              <a:t> </a:t>
            </a:r>
            <a:r>
              <a:rPr lang="en-GB" dirty="0" err="1"/>
              <a:t>kích</a:t>
            </a:r>
            <a:r>
              <a:rPr lang="en-GB" dirty="0"/>
              <a:t> </a:t>
            </a:r>
            <a:r>
              <a:rPr lang="en-GB" err="1"/>
              <a:t>thước</a:t>
            </a:r>
            <a:r>
              <a:rPr lang="en-GB"/>
              <a:t> các gate logic</a:t>
            </a:r>
            <a:endParaRPr lang="en-GB" dirty="0"/>
          </a:p>
          <a:p>
            <a:pPr lvl="2"/>
            <a:r>
              <a:rPr lang="en-GB" err="1"/>
              <a:t>Nhiều</a:t>
            </a:r>
            <a:r>
              <a:rPr lang="en-GB"/>
              <a:t> gate hơn</a:t>
            </a:r>
            <a:r>
              <a:rPr lang="en-GB" dirty="0"/>
              <a:t>, </a:t>
            </a:r>
            <a:r>
              <a:rPr lang="en-GB" dirty="0" err="1"/>
              <a:t>đóng</a:t>
            </a:r>
            <a:r>
              <a:rPr lang="en-GB" dirty="0"/>
              <a:t> </a:t>
            </a:r>
            <a:r>
              <a:rPr lang="en-GB" dirty="0" err="1"/>
              <a:t>gói</a:t>
            </a:r>
            <a:r>
              <a:rPr lang="en-GB" dirty="0"/>
              <a:t> </a:t>
            </a:r>
            <a:r>
              <a:rPr lang="en-GB" dirty="0" err="1"/>
              <a:t>chặt</a:t>
            </a:r>
            <a:r>
              <a:rPr lang="en-GB" dirty="0"/>
              <a:t> </a:t>
            </a:r>
            <a:r>
              <a:rPr lang="en-GB" dirty="0" err="1"/>
              <a:t>chẽ</a:t>
            </a:r>
            <a:r>
              <a:rPr lang="en-GB" dirty="0"/>
              <a:t> </a:t>
            </a:r>
            <a:r>
              <a:rPr lang="en-GB" dirty="0" err="1"/>
              <a:t>hơn</a:t>
            </a:r>
            <a:r>
              <a:rPr lang="en-GB" dirty="0"/>
              <a:t>, </a:t>
            </a:r>
            <a:r>
              <a:rPr lang="en-GB" dirty="0" err="1"/>
              <a:t>tăng</a:t>
            </a:r>
            <a:r>
              <a:rPr lang="en-GB" dirty="0"/>
              <a:t> </a:t>
            </a:r>
            <a:r>
              <a:rPr lang="en-GB" dirty="0" err="1"/>
              <a:t>tốc</a:t>
            </a:r>
            <a:r>
              <a:rPr lang="en-GB" dirty="0"/>
              <a:t> </a:t>
            </a:r>
            <a:r>
              <a:rPr lang="en-GB" dirty="0" err="1"/>
              <a:t>độ</a:t>
            </a:r>
            <a:r>
              <a:rPr lang="en-GB" dirty="0"/>
              <a:t> </a:t>
            </a:r>
            <a:r>
              <a:rPr lang="en-GB" err="1"/>
              <a:t>đồng</a:t>
            </a:r>
            <a:r>
              <a:rPr lang="en-GB"/>
              <a:t> hồ </a:t>
            </a:r>
            <a:r>
              <a:rPr lang="en-GB">
                <a:sym typeface="Wingdings" panose="05000000000000000000" pitchFamily="2" charset="2"/>
              </a:rPr>
              <a:t> </a:t>
            </a:r>
            <a:r>
              <a:rPr lang="en-GB"/>
              <a:t>Thời </a:t>
            </a:r>
            <a:r>
              <a:rPr lang="en-GB" dirty="0" err="1"/>
              <a:t>gian</a:t>
            </a:r>
            <a:r>
              <a:rPr lang="en-GB" dirty="0"/>
              <a:t> </a:t>
            </a:r>
            <a:r>
              <a:rPr lang="en-GB" dirty="0" err="1"/>
              <a:t>truyền</a:t>
            </a:r>
            <a:r>
              <a:rPr lang="en-GB" dirty="0"/>
              <a:t> </a:t>
            </a:r>
            <a:r>
              <a:rPr lang="en-GB" dirty="0" err="1"/>
              <a:t>tín</a:t>
            </a:r>
            <a:r>
              <a:rPr lang="en-GB" dirty="0"/>
              <a:t> </a:t>
            </a:r>
            <a:r>
              <a:rPr lang="en-GB" dirty="0" err="1"/>
              <a:t>hiệu</a:t>
            </a:r>
            <a:r>
              <a:rPr lang="en-GB" dirty="0"/>
              <a:t> </a:t>
            </a:r>
            <a:r>
              <a:rPr lang="en-GB" dirty="0" err="1"/>
              <a:t>giảm</a:t>
            </a:r>
            <a:endParaRPr lang="en-GB" dirty="0"/>
          </a:p>
          <a:p>
            <a:r>
              <a:rPr lang="en-GB" dirty="0" err="1"/>
              <a:t>Tăng</a:t>
            </a:r>
            <a:r>
              <a:rPr lang="en-GB" dirty="0"/>
              <a:t> </a:t>
            </a:r>
            <a:r>
              <a:rPr lang="en-GB" dirty="0" err="1"/>
              <a:t>kích</a:t>
            </a:r>
            <a:r>
              <a:rPr lang="en-GB" dirty="0"/>
              <a:t> </a:t>
            </a:r>
            <a:r>
              <a:rPr lang="en-GB" dirty="0" err="1"/>
              <a:t>thước</a:t>
            </a:r>
            <a:r>
              <a:rPr lang="en-GB" dirty="0"/>
              <a:t> </a:t>
            </a:r>
            <a:r>
              <a:rPr lang="en-GB" dirty="0" err="1"/>
              <a:t>và</a:t>
            </a:r>
            <a:r>
              <a:rPr lang="en-GB" dirty="0"/>
              <a:t> </a:t>
            </a:r>
            <a:r>
              <a:rPr lang="en-GB" dirty="0" err="1"/>
              <a:t>tốc</a:t>
            </a:r>
            <a:r>
              <a:rPr lang="en-GB" dirty="0"/>
              <a:t> </a:t>
            </a:r>
            <a:r>
              <a:rPr lang="en-GB" dirty="0" err="1"/>
              <a:t>độ</a:t>
            </a:r>
            <a:r>
              <a:rPr lang="en-GB" dirty="0"/>
              <a:t> cache</a:t>
            </a:r>
          </a:p>
          <a:p>
            <a:pPr lvl="1"/>
            <a:r>
              <a:rPr lang="en-GB" dirty="0"/>
              <a:t> </a:t>
            </a:r>
            <a:r>
              <a:rPr lang="en-GB" dirty="0" err="1"/>
              <a:t>Dành</a:t>
            </a:r>
            <a:r>
              <a:rPr lang="en-GB" dirty="0"/>
              <a:t> </a:t>
            </a:r>
            <a:r>
              <a:rPr lang="en-GB" dirty="0" err="1"/>
              <a:t>một</a:t>
            </a:r>
            <a:r>
              <a:rPr lang="en-GB" dirty="0"/>
              <a:t> </a:t>
            </a:r>
            <a:r>
              <a:rPr lang="en-GB" dirty="0" err="1"/>
              <a:t>phần</a:t>
            </a:r>
            <a:r>
              <a:rPr lang="en-GB" dirty="0"/>
              <a:t> </a:t>
            </a:r>
            <a:r>
              <a:rPr lang="en-GB" dirty="0" err="1"/>
              <a:t>của</a:t>
            </a:r>
            <a:r>
              <a:rPr lang="en-GB" dirty="0"/>
              <a:t> chip vi </a:t>
            </a:r>
            <a:r>
              <a:rPr lang="en-GB" dirty="0" err="1"/>
              <a:t>xử</a:t>
            </a:r>
            <a:r>
              <a:rPr lang="en-GB" dirty="0"/>
              <a:t> </a:t>
            </a:r>
            <a:r>
              <a:rPr lang="en-GB" dirty="0" err="1"/>
              <a:t>lý</a:t>
            </a:r>
            <a:endParaRPr lang="en-GB" dirty="0"/>
          </a:p>
          <a:p>
            <a:pPr lvl="2"/>
            <a:r>
              <a:rPr lang="en-GB" dirty="0" err="1"/>
              <a:t>Thời</a:t>
            </a:r>
            <a:r>
              <a:rPr lang="en-GB" dirty="0"/>
              <a:t> </a:t>
            </a:r>
            <a:r>
              <a:rPr lang="en-GB" dirty="0" err="1"/>
              <a:t>gian</a:t>
            </a:r>
            <a:r>
              <a:rPr lang="en-GB" dirty="0"/>
              <a:t> </a:t>
            </a:r>
            <a:r>
              <a:rPr lang="en-GB" dirty="0" err="1"/>
              <a:t>truy</a:t>
            </a:r>
            <a:r>
              <a:rPr lang="en-GB" dirty="0"/>
              <a:t> </a:t>
            </a:r>
            <a:r>
              <a:rPr lang="en-GB" dirty="0" err="1"/>
              <a:t>cập</a:t>
            </a:r>
            <a:r>
              <a:rPr lang="en-GB" dirty="0"/>
              <a:t> cache </a:t>
            </a:r>
            <a:r>
              <a:rPr lang="en-GB" dirty="0" err="1"/>
              <a:t>giảm</a:t>
            </a:r>
            <a:r>
              <a:rPr lang="en-GB" dirty="0"/>
              <a:t> </a:t>
            </a:r>
            <a:r>
              <a:rPr lang="en-GB" dirty="0" err="1"/>
              <a:t>đáng</a:t>
            </a:r>
            <a:r>
              <a:rPr lang="en-GB" dirty="0"/>
              <a:t> </a:t>
            </a:r>
            <a:r>
              <a:rPr lang="en-GB" dirty="0" err="1"/>
              <a:t>kể</a:t>
            </a:r>
            <a:endParaRPr lang="en-GB" dirty="0"/>
          </a:p>
          <a:p>
            <a:r>
              <a:rPr lang="en-GB" dirty="0" err="1"/>
              <a:t>Thay</a:t>
            </a:r>
            <a:r>
              <a:rPr lang="en-GB" dirty="0"/>
              <a:t> </a:t>
            </a:r>
            <a:r>
              <a:rPr lang="en-GB" dirty="0" err="1"/>
              <a:t>đổi</a:t>
            </a:r>
            <a:r>
              <a:rPr lang="en-GB" dirty="0"/>
              <a:t> </a:t>
            </a:r>
            <a:r>
              <a:rPr lang="en-GB" dirty="0" err="1"/>
              <a:t>cấu</a:t>
            </a:r>
            <a:r>
              <a:rPr lang="en-GB" dirty="0"/>
              <a:t> </a:t>
            </a:r>
            <a:r>
              <a:rPr lang="en-GB" dirty="0" err="1"/>
              <a:t>trúc</a:t>
            </a:r>
            <a:r>
              <a:rPr lang="en-GB" dirty="0"/>
              <a:t> </a:t>
            </a:r>
            <a:r>
              <a:rPr lang="en-GB" dirty="0" err="1"/>
              <a:t>và</a:t>
            </a:r>
            <a:r>
              <a:rPr lang="en-GB" dirty="0"/>
              <a:t> </a:t>
            </a:r>
            <a:r>
              <a:rPr lang="en-GB" dirty="0" err="1"/>
              <a:t>tổ</a:t>
            </a:r>
            <a:r>
              <a:rPr lang="en-GB" dirty="0"/>
              <a:t> </a:t>
            </a:r>
            <a:r>
              <a:rPr lang="en-GB" dirty="0" err="1"/>
              <a:t>chức</a:t>
            </a:r>
            <a:r>
              <a:rPr lang="en-GB" dirty="0"/>
              <a:t> </a:t>
            </a:r>
            <a:r>
              <a:rPr lang="en-GB" dirty="0" err="1"/>
              <a:t>bộ</a:t>
            </a:r>
            <a:r>
              <a:rPr lang="en-GB" dirty="0"/>
              <a:t> vi </a:t>
            </a:r>
            <a:r>
              <a:rPr lang="en-GB" dirty="0" err="1"/>
              <a:t>xử</a:t>
            </a:r>
            <a:r>
              <a:rPr lang="en-GB" dirty="0"/>
              <a:t> </a:t>
            </a:r>
            <a:r>
              <a:rPr lang="en-GB" dirty="0" err="1"/>
              <a:t>lý</a:t>
            </a:r>
            <a:endParaRPr lang="en-GB" dirty="0"/>
          </a:p>
          <a:p>
            <a:pPr lvl="1"/>
            <a:r>
              <a:rPr lang="en-GB" dirty="0" err="1"/>
              <a:t>Tốc</a:t>
            </a:r>
            <a:r>
              <a:rPr lang="en-GB" dirty="0"/>
              <a:t> </a:t>
            </a:r>
            <a:r>
              <a:rPr lang="en-GB" dirty="0" err="1"/>
              <a:t>độ</a:t>
            </a:r>
            <a:r>
              <a:rPr lang="en-GB" dirty="0"/>
              <a:t> </a:t>
            </a:r>
            <a:r>
              <a:rPr lang="en-GB" dirty="0" err="1"/>
              <a:t>thực</a:t>
            </a:r>
            <a:r>
              <a:rPr lang="en-GB" dirty="0"/>
              <a:t> </a:t>
            </a:r>
            <a:r>
              <a:rPr lang="en-GB" dirty="0" err="1"/>
              <a:t>hiện</a:t>
            </a:r>
            <a:r>
              <a:rPr lang="en-GB" dirty="0"/>
              <a:t> </a:t>
            </a:r>
            <a:r>
              <a:rPr lang="en-GB" dirty="0" err="1"/>
              <a:t>lệnh</a:t>
            </a:r>
            <a:r>
              <a:rPr lang="en-GB" dirty="0"/>
              <a:t> </a:t>
            </a:r>
            <a:r>
              <a:rPr lang="en-GB" dirty="0" err="1"/>
              <a:t>tăng</a:t>
            </a:r>
            <a:r>
              <a:rPr lang="en-GB" dirty="0"/>
              <a:t> </a:t>
            </a:r>
            <a:r>
              <a:rPr lang="en-GB" dirty="0" err="1"/>
              <a:t>mạnh</a:t>
            </a:r>
            <a:endParaRPr lang="en-GB" dirty="0"/>
          </a:p>
          <a:p>
            <a:pPr lvl="1"/>
            <a:r>
              <a:rPr lang="en-GB" dirty="0" err="1"/>
              <a:t>Xử</a:t>
            </a:r>
            <a:r>
              <a:rPr lang="en-GB" dirty="0"/>
              <a:t> </a:t>
            </a:r>
            <a:r>
              <a:rPr lang="en-GB" dirty="0" err="1"/>
              <a:t>lý</a:t>
            </a:r>
            <a:r>
              <a:rPr lang="en-GB"/>
              <a:t> song song</a:t>
            </a:r>
            <a:endParaRPr lang="en-GB" dirty="0"/>
          </a:p>
          <a:p>
            <a:pPr>
              <a:buFontTx/>
              <a:buNone/>
            </a:pPr>
            <a:endParaRPr lang="en-GB"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2" name="Rectangle 4"/>
          <p:cNvSpPr>
            <a:spLocks noGrp="1" noChangeArrowheads="1"/>
          </p:cNvSpPr>
          <p:nvPr>
            <p:ph type="title"/>
          </p:nvPr>
        </p:nvSpPr>
        <p:spPr/>
        <p:txBody>
          <a:bodyPr/>
          <a:lstStyle/>
          <a:p>
            <a:r>
              <a:rPr lang="en-GB" dirty="0" err="1">
                <a:effectLst>
                  <a:outerShdw blurRad="38100" dist="38100" dir="2700000" algn="tl">
                    <a:srgbClr val="000000">
                      <a:alpha val="43137"/>
                    </a:srgbClr>
                  </a:outerShdw>
                </a:effectLst>
              </a:rPr>
              <a:t>Vấn</a:t>
            </a:r>
            <a:r>
              <a:rPr lang="en-GB" dirty="0">
                <a:effectLst>
                  <a:outerShdw blurRad="38100" dist="38100" dir="2700000" algn="tl">
                    <a:srgbClr val="000000">
                      <a:alpha val="43137"/>
                    </a:srgbClr>
                  </a:outerShdw>
                </a:effectLst>
              </a:rPr>
              <a:t> </a:t>
            </a:r>
            <a:r>
              <a:rPr lang="en-GB" dirty="0" err="1">
                <a:effectLst>
                  <a:outerShdw blurRad="38100" dist="38100" dir="2700000" algn="tl">
                    <a:srgbClr val="000000">
                      <a:alpha val="43137"/>
                    </a:srgbClr>
                  </a:outerShdw>
                </a:effectLst>
              </a:rPr>
              <a:t>đề</a:t>
            </a:r>
            <a:r>
              <a:rPr lang="en-GB" dirty="0">
                <a:effectLst>
                  <a:outerShdw blurRad="38100" dist="38100" dir="2700000" algn="tl">
                    <a:srgbClr val="000000">
                      <a:alpha val="43137"/>
                    </a:srgbClr>
                  </a:outerShdw>
                </a:effectLst>
              </a:rPr>
              <a:t> </a:t>
            </a:r>
            <a:r>
              <a:rPr lang="en-GB" dirty="0" err="1">
                <a:effectLst>
                  <a:outerShdw blurRad="38100" dist="38100" dir="2700000" algn="tl">
                    <a:srgbClr val="000000">
                      <a:alpha val="43137"/>
                    </a:srgbClr>
                  </a:outerShdw>
                </a:effectLst>
              </a:rPr>
              <a:t>liên</a:t>
            </a:r>
            <a:r>
              <a:rPr lang="en-GB" dirty="0">
                <a:effectLst>
                  <a:outerShdw blurRad="38100" dist="38100" dir="2700000" algn="tl">
                    <a:srgbClr val="000000">
                      <a:alpha val="43137"/>
                    </a:srgbClr>
                  </a:outerShdw>
                </a:effectLst>
              </a:rPr>
              <a:t> </a:t>
            </a:r>
            <a:r>
              <a:rPr lang="en-GB" dirty="0" err="1">
                <a:effectLst>
                  <a:outerShdw blurRad="38100" dist="38100" dir="2700000" algn="tl">
                    <a:srgbClr val="000000">
                      <a:alpha val="43137"/>
                    </a:srgbClr>
                  </a:outerShdw>
                </a:effectLst>
              </a:rPr>
              <a:t>quan</a:t>
            </a:r>
            <a:r>
              <a:rPr lang="en-GB" dirty="0">
                <a:effectLst>
                  <a:outerShdw blurRad="38100" dist="38100" dir="2700000" algn="tl">
                    <a:srgbClr val="000000">
                      <a:alpha val="43137"/>
                    </a:srgbClr>
                  </a:outerShdw>
                </a:effectLst>
              </a:rPr>
              <a:t> </a:t>
            </a:r>
            <a:r>
              <a:rPr lang="en-GB" dirty="0" err="1">
                <a:effectLst>
                  <a:outerShdw blurRad="38100" dist="38100" dir="2700000" algn="tl">
                    <a:srgbClr val="000000">
                      <a:alpha val="43137"/>
                    </a:srgbClr>
                  </a:outerShdw>
                </a:effectLst>
              </a:rPr>
              <a:t>với</a:t>
            </a:r>
            <a:r>
              <a:rPr lang="en-GB" dirty="0">
                <a:effectLst>
                  <a:outerShdw blurRad="38100" dist="38100" dir="2700000" algn="tl">
                    <a:srgbClr val="000000">
                      <a:alpha val="43137"/>
                    </a:srgbClr>
                  </a:outerShdw>
                </a:effectLst>
              </a:rPr>
              <a:t> </a:t>
            </a:r>
            <a:r>
              <a:rPr lang="en-GB" dirty="0" err="1">
                <a:effectLst>
                  <a:outerShdw blurRad="38100" dist="38100" dir="2700000" algn="tl">
                    <a:srgbClr val="000000">
                      <a:alpha val="43137"/>
                    </a:srgbClr>
                  </a:outerShdw>
                </a:effectLst>
              </a:rPr>
              <a:t>tốc</a:t>
            </a:r>
            <a:r>
              <a:rPr lang="en-GB" dirty="0">
                <a:effectLst>
                  <a:outerShdw blurRad="38100" dist="38100" dir="2700000" algn="tl">
                    <a:srgbClr val="000000">
                      <a:alpha val="43137"/>
                    </a:srgbClr>
                  </a:outerShdw>
                </a:effectLst>
              </a:rPr>
              <a:t> </a:t>
            </a:r>
            <a:r>
              <a:rPr lang="en-GB" dirty="0" err="1">
                <a:effectLst>
                  <a:outerShdw blurRad="38100" dist="38100" dir="2700000" algn="tl">
                    <a:srgbClr val="000000">
                      <a:alpha val="43137"/>
                    </a:srgbClr>
                  </a:outerShdw>
                </a:effectLst>
              </a:rPr>
              <a:t>độ</a:t>
            </a:r>
            <a:r>
              <a:rPr lang="en-GB" dirty="0">
                <a:effectLst>
                  <a:outerShdw blurRad="38100" dist="38100" dir="2700000" algn="tl">
                    <a:srgbClr val="000000">
                      <a:alpha val="43137"/>
                    </a:srgbClr>
                  </a:outerShdw>
                </a:effectLst>
              </a:rPr>
              <a:t> </a:t>
            </a:r>
            <a:r>
              <a:rPr lang="en-GB" dirty="0" err="1">
                <a:effectLst>
                  <a:outerShdw blurRad="38100" dist="38100" dir="2700000" algn="tl">
                    <a:srgbClr val="000000">
                      <a:alpha val="43137"/>
                    </a:srgbClr>
                  </a:outerShdw>
                </a:effectLst>
              </a:rPr>
              <a:t>đồng</a:t>
            </a:r>
            <a:r>
              <a:rPr lang="en-GB" dirty="0">
                <a:effectLst>
                  <a:outerShdw blurRad="38100" dist="38100" dir="2700000" algn="tl">
                    <a:srgbClr val="000000">
                      <a:alpha val="43137"/>
                    </a:srgbClr>
                  </a:outerShdw>
                </a:effectLst>
              </a:rPr>
              <a:t> </a:t>
            </a:r>
            <a:r>
              <a:rPr lang="en-GB" dirty="0" err="1">
                <a:effectLst>
                  <a:outerShdw blurRad="38100" dist="38100" dir="2700000" algn="tl">
                    <a:srgbClr val="000000">
                      <a:alpha val="43137"/>
                    </a:srgbClr>
                  </a:outerShdw>
                </a:effectLst>
              </a:rPr>
              <a:t>hồ</a:t>
            </a:r>
            <a:r>
              <a:rPr lang="en-GB" dirty="0">
                <a:effectLst>
                  <a:outerShdw blurRad="38100" dist="38100" dir="2700000" algn="tl">
                    <a:srgbClr val="000000">
                      <a:alpha val="43137"/>
                    </a:srgbClr>
                  </a:outerShdw>
                </a:effectLst>
              </a:rPr>
              <a:t> </a:t>
            </a:r>
            <a:r>
              <a:rPr lang="en-GB" dirty="0" err="1">
                <a:effectLst>
                  <a:outerShdw blurRad="38100" dist="38100" dir="2700000" algn="tl">
                    <a:srgbClr val="000000">
                      <a:alpha val="43137"/>
                    </a:srgbClr>
                  </a:outerShdw>
                </a:effectLst>
              </a:rPr>
              <a:t>và</a:t>
            </a:r>
            <a:r>
              <a:rPr lang="en-GB" dirty="0">
                <a:effectLst>
                  <a:outerShdw blurRad="38100" dist="38100" dir="2700000" algn="tl">
                    <a:srgbClr val="000000">
                      <a:alpha val="43137"/>
                    </a:srgbClr>
                  </a:outerShdw>
                </a:effectLst>
              </a:rPr>
              <a:t> </a:t>
            </a:r>
            <a:r>
              <a:rPr lang="en-GB" dirty="0" err="1">
                <a:effectLst>
                  <a:outerShdw blurRad="38100" dist="38100" dir="2700000" algn="tl">
                    <a:srgbClr val="000000">
                      <a:alpha val="43137"/>
                    </a:srgbClr>
                  </a:outerShdw>
                </a:effectLst>
              </a:rPr>
              <a:t>mật</a:t>
            </a:r>
            <a:r>
              <a:rPr lang="en-GB" dirty="0">
                <a:effectLst>
                  <a:outerShdw blurRad="38100" dist="38100" dir="2700000" algn="tl">
                    <a:srgbClr val="000000">
                      <a:alpha val="43137"/>
                    </a:srgbClr>
                  </a:outerShdw>
                </a:effectLst>
              </a:rPr>
              <a:t> </a:t>
            </a:r>
            <a:r>
              <a:rPr lang="en-GB" dirty="0" err="1">
                <a:effectLst>
                  <a:outerShdw blurRad="38100" dist="38100" dir="2700000" algn="tl">
                    <a:srgbClr val="000000">
                      <a:alpha val="43137"/>
                    </a:srgbClr>
                  </a:outerShdw>
                </a:effectLst>
              </a:rPr>
              <a:t>độ</a:t>
            </a:r>
            <a:r>
              <a:rPr lang="en-GB" dirty="0">
                <a:effectLst>
                  <a:outerShdw blurRad="38100" dist="38100" dir="2700000" algn="tl">
                    <a:srgbClr val="000000">
                      <a:alpha val="43137"/>
                    </a:srgbClr>
                  </a:outerShdw>
                </a:effectLst>
              </a:rPr>
              <a:t> </a:t>
            </a:r>
            <a:r>
              <a:rPr lang="en-GB" dirty="0" err="1">
                <a:effectLst>
                  <a:outerShdw blurRad="38100" dist="38100" dir="2700000" algn="tl">
                    <a:srgbClr val="000000">
                      <a:alpha val="43137"/>
                    </a:srgbClr>
                  </a:outerShdw>
                </a:effectLst>
              </a:rPr>
              <a:t>cổng</a:t>
            </a:r>
            <a:r>
              <a:rPr lang="en-GB" dirty="0">
                <a:effectLst>
                  <a:outerShdw blurRad="38100" dist="38100" dir="2700000" algn="tl">
                    <a:srgbClr val="000000">
                      <a:alpha val="43137"/>
                    </a:srgbClr>
                  </a:outerShdw>
                </a:effectLst>
              </a:rPr>
              <a:t> logic</a:t>
            </a:r>
          </a:p>
        </p:txBody>
      </p:sp>
      <p:sp>
        <p:nvSpPr>
          <p:cNvPr id="99333" name="Rectangle 5"/>
          <p:cNvSpPr>
            <a:spLocks noGrp="1" noChangeArrowheads="1"/>
          </p:cNvSpPr>
          <p:nvPr>
            <p:ph idx="1"/>
          </p:nvPr>
        </p:nvSpPr>
        <p:spPr>
          <a:xfrm>
            <a:off x="498474" y="1981200"/>
            <a:ext cx="7556313" cy="4343400"/>
          </a:xfrm>
        </p:spPr>
        <p:txBody>
          <a:bodyPr>
            <a:normAutofit fontScale="92500" lnSpcReduction="10000"/>
          </a:bodyPr>
          <a:lstStyle/>
          <a:p>
            <a:r>
              <a:rPr lang="en-GB" sz="2400" dirty="0" err="1"/>
              <a:t>Tiêu</a:t>
            </a:r>
            <a:r>
              <a:rPr lang="en-GB" sz="2400" dirty="0"/>
              <a:t> </a:t>
            </a:r>
            <a:r>
              <a:rPr lang="en-GB" sz="2400" dirty="0" err="1"/>
              <a:t>thụ</a:t>
            </a:r>
            <a:r>
              <a:rPr lang="en-GB" sz="2400" dirty="0"/>
              <a:t> </a:t>
            </a:r>
            <a:r>
              <a:rPr lang="en-GB" sz="2400" dirty="0" err="1"/>
              <a:t>điện</a:t>
            </a:r>
            <a:r>
              <a:rPr lang="en-GB" sz="2400" dirty="0"/>
              <a:t> </a:t>
            </a:r>
            <a:r>
              <a:rPr lang="en-GB" sz="2400" dirty="0" err="1"/>
              <a:t>năng</a:t>
            </a:r>
            <a:endParaRPr lang="en-GB" sz="2400" dirty="0"/>
          </a:p>
          <a:p>
            <a:pPr lvl="1"/>
            <a:r>
              <a:rPr lang="en-GB" sz="2000" dirty="0" err="1"/>
              <a:t>Tăng</a:t>
            </a:r>
            <a:r>
              <a:rPr lang="en-GB" sz="2000" dirty="0"/>
              <a:t> </a:t>
            </a:r>
            <a:r>
              <a:rPr lang="en-GB" sz="2000" dirty="0" err="1"/>
              <a:t>khi</a:t>
            </a:r>
            <a:r>
              <a:rPr lang="en-GB" sz="2000" dirty="0"/>
              <a:t> </a:t>
            </a:r>
            <a:r>
              <a:rPr lang="en-GB" sz="2000" dirty="0" err="1"/>
              <a:t>mật</a:t>
            </a:r>
            <a:r>
              <a:rPr lang="en-GB" sz="2000" dirty="0"/>
              <a:t> </a:t>
            </a:r>
            <a:r>
              <a:rPr lang="en-GB" sz="2000" dirty="0" err="1"/>
              <a:t>độ</a:t>
            </a:r>
            <a:r>
              <a:rPr lang="en-GB" sz="2000" dirty="0"/>
              <a:t> </a:t>
            </a:r>
            <a:r>
              <a:rPr lang="en-GB" sz="2000" dirty="0" err="1"/>
              <a:t>cổng</a:t>
            </a:r>
            <a:r>
              <a:rPr lang="en-GB" sz="2000" dirty="0"/>
              <a:t> logic </a:t>
            </a:r>
            <a:r>
              <a:rPr lang="en-GB" sz="2000" dirty="0" err="1"/>
              <a:t>và</a:t>
            </a:r>
            <a:r>
              <a:rPr lang="en-GB" sz="2000" dirty="0"/>
              <a:t> </a:t>
            </a:r>
            <a:r>
              <a:rPr lang="en-GB" sz="2000" dirty="0" err="1"/>
              <a:t>tốc</a:t>
            </a:r>
            <a:r>
              <a:rPr lang="en-GB" sz="2000" dirty="0"/>
              <a:t> </a:t>
            </a:r>
            <a:r>
              <a:rPr lang="en-GB" sz="2000" dirty="0" err="1"/>
              <a:t>độ</a:t>
            </a:r>
            <a:r>
              <a:rPr lang="en-GB" sz="2000" dirty="0"/>
              <a:t> </a:t>
            </a:r>
            <a:r>
              <a:rPr lang="en-GB" sz="2000" dirty="0" err="1"/>
              <a:t>đồng</a:t>
            </a:r>
            <a:r>
              <a:rPr lang="en-GB" sz="2000" dirty="0"/>
              <a:t> </a:t>
            </a:r>
            <a:r>
              <a:rPr lang="en-GB" sz="2000" dirty="0" err="1"/>
              <a:t>hồ</a:t>
            </a:r>
            <a:r>
              <a:rPr lang="en-GB" sz="2000" dirty="0"/>
              <a:t> </a:t>
            </a:r>
            <a:r>
              <a:rPr lang="en-GB" sz="2000" dirty="0" err="1"/>
              <a:t>tăng</a:t>
            </a:r>
            <a:endParaRPr lang="en-GB" sz="2000" dirty="0"/>
          </a:p>
          <a:p>
            <a:pPr lvl="1"/>
            <a:r>
              <a:rPr lang="en-GB" sz="2000" dirty="0" err="1"/>
              <a:t>Tiêu</a:t>
            </a:r>
            <a:r>
              <a:rPr lang="en-GB" sz="2000" dirty="0"/>
              <a:t> </a:t>
            </a:r>
            <a:r>
              <a:rPr lang="en-GB" sz="2000" dirty="0" err="1"/>
              <a:t>hao</a:t>
            </a:r>
            <a:r>
              <a:rPr lang="en-GB" sz="2000" dirty="0"/>
              <a:t> </a:t>
            </a:r>
            <a:r>
              <a:rPr lang="en-GB" sz="2000" dirty="0" err="1"/>
              <a:t>nhiệt</a:t>
            </a:r>
            <a:endParaRPr lang="en-GB" sz="2000" dirty="0"/>
          </a:p>
          <a:p>
            <a:r>
              <a:rPr lang="en-GB" sz="2400" dirty="0" err="1"/>
              <a:t>Trễ</a:t>
            </a:r>
            <a:r>
              <a:rPr lang="en-GB" sz="2400" dirty="0"/>
              <a:t> RC (Resistance – </a:t>
            </a:r>
            <a:r>
              <a:rPr lang="en-GB" sz="2400" dirty="0" err="1"/>
              <a:t>điện</a:t>
            </a:r>
            <a:r>
              <a:rPr lang="en-GB" sz="2400" dirty="0"/>
              <a:t> </a:t>
            </a:r>
            <a:r>
              <a:rPr lang="en-GB" sz="2400" dirty="0" err="1"/>
              <a:t>trở</a:t>
            </a:r>
            <a:r>
              <a:rPr lang="en-GB" sz="2400" dirty="0"/>
              <a:t> &amp; Capacitance – </a:t>
            </a:r>
            <a:r>
              <a:rPr lang="en-GB" sz="2400" dirty="0" err="1"/>
              <a:t>điện</a:t>
            </a:r>
            <a:r>
              <a:rPr lang="en-GB" sz="2400" dirty="0"/>
              <a:t> dung)</a:t>
            </a:r>
          </a:p>
          <a:p>
            <a:pPr lvl="1"/>
            <a:r>
              <a:rPr lang="en-GB" sz="2200" dirty="0" err="1"/>
              <a:t>Tốc</a:t>
            </a:r>
            <a:r>
              <a:rPr lang="en-GB" sz="2200" dirty="0"/>
              <a:t> </a:t>
            </a:r>
            <a:r>
              <a:rPr lang="en-GB" sz="2200" dirty="0" err="1"/>
              <a:t>độ</a:t>
            </a:r>
            <a:r>
              <a:rPr lang="en-GB" sz="2200" dirty="0"/>
              <a:t> </a:t>
            </a:r>
            <a:r>
              <a:rPr lang="en-GB" sz="2200" dirty="0" err="1"/>
              <a:t>của</a:t>
            </a:r>
            <a:r>
              <a:rPr lang="en-GB" sz="2200" dirty="0"/>
              <a:t> </a:t>
            </a:r>
            <a:r>
              <a:rPr lang="en-GB" sz="2200" dirty="0" err="1"/>
              <a:t>dòng</a:t>
            </a:r>
            <a:r>
              <a:rPr lang="en-GB" sz="2200" dirty="0"/>
              <a:t> electrons </a:t>
            </a:r>
            <a:r>
              <a:rPr lang="en-GB" sz="2200" dirty="0" err="1"/>
              <a:t>giới</a:t>
            </a:r>
            <a:r>
              <a:rPr lang="en-GB" sz="2200" dirty="0"/>
              <a:t> </a:t>
            </a:r>
            <a:r>
              <a:rPr lang="en-GB" sz="2200" dirty="0" err="1"/>
              <a:t>hạn</a:t>
            </a:r>
            <a:r>
              <a:rPr lang="en-GB" sz="2200" dirty="0"/>
              <a:t> </a:t>
            </a:r>
            <a:r>
              <a:rPr lang="en-GB" sz="2200" dirty="0" err="1"/>
              <a:t>bởi</a:t>
            </a:r>
            <a:r>
              <a:rPr lang="en-GB" sz="2200" dirty="0"/>
              <a:t> </a:t>
            </a:r>
            <a:r>
              <a:rPr lang="en-GB" sz="2200" dirty="0" err="1"/>
              <a:t>điện</a:t>
            </a:r>
            <a:r>
              <a:rPr lang="en-GB" sz="2200" dirty="0"/>
              <a:t> dung </a:t>
            </a:r>
            <a:r>
              <a:rPr lang="en-GB" sz="2200" dirty="0" err="1"/>
              <a:t>và</a:t>
            </a:r>
            <a:r>
              <a:rPr lang="en-GB" sz="2200" dirty="0"/>
              <a:t> </a:t>
            </a:r>
            <a:r>
              <a:rPr lang="en-GB" sz="2200" dirty="0" err="1"/>
              <a:t>điện</a:t>
            </a:r>
            <a:r>
              <a:rPr lang="en-GB" sz="2200" dirty="0"/>
              <a:t> </a:t>
            </a:r>
            <a:r>
              <a:rPr lang="en-GB" sz="2200" dirty="0" err="1"/>
              <a:t>trở</a:t>
            </a:r>
            <a:r>
              <a:rPr lang="en-GB" sz="2200" dirty="0"/>
              <a:t> (RC) </a:t>
            </a:r>
            <a:r>
              <a:rPr lang="en-GB" sz="2200" dirty="0" err="1"/>
              <a:t>của</a:t>
            </a:r>
            <a:r>
              <a:rPr lang="en-GB" sz="2200" dirty="0"/>
              <a:t> </a:t>
            </a:r>
            <a:r>
              <a:rPr lang="en-GB" sz="2200" dirty="0" err="1"/>
              <a:t>vật</a:t>
            </a:r>
            <a:r>
              <a:rPr lang="en-GB" sz="2200" dirty="0"/>
              <a:t> </a:t>
            </a:r>
            <a:r>
              <a:rPr lang="en-GB" sz="2200" dirty="0" err="1"/>
              <a:t>liệu</a:t>
            </a:r>
            <a:r>
              <a:rPr lang="en-GB" sz="2200" dirty="0"/>
              <a:t> </a:t>
            </a:r>
            <a:r>
              <a:rPr lang="en-GB" sz="2200" dirty="0" err="1"/>
              <a:t>chế</a:t>
            </a:r>
            <a:r>
              <a:rPr lang="en-GB" sz="2200" dirty="0"/>
              <a:t> </a:t>
            </a:r>
            <a:r>
              <a:rPr lang="en-GB" sz="2200" dirty="0" err="1"/>
              <a:t>tạo</a:t>
            </a:r>
            <a:r>
              <a:rPr lang="en-GB" sz="2200" dirty="0"/>
              <a:t> </a:t>
            </a:r>
            <a:r>
              <a:rPr lang="en-GB" sz="2200" dirty="0" err="1"/>
              <a:t>đường</a:t>
            </a:r>
            <a:r>
              <a:rPr lang="en-GB" sz="2200" dirty="0"/>
              <a:t> </a:t>
            </a:r>
            <a:r>
              <a:rPr lang="en-GB" sz="2200" dirty="0" err="1"/>
              <a:t>dây</a:t>
            </a:r>
            <a:r>
              <a:rPr lang="en-GB" sz="2200" dirty="0"/>
              <a:t> </a:t>
            </a:r>
            <a:r>
              <a:rPr lang="en-GB" sz="2200" dirty="0" err="1"/>
              <a:t>kết</a:t>
            </a:r>
            <a:r>
              <a:rPr lang="en-GB" sz="2200" dirty="0"/>
              <a:t> </a:t>
            </a:r>
            <a:r>
              <a:rPr lang="en-GB" sz="2200" dirty="0" err="1"/>
              <a:t>nối</a:t>
            </a:r>
            <a:r>
              <a:rPr lang="en-GB" sz="2200" dirty="0"/>
              <a:t> </a:t>
            </a:r>
            <a:r>
              <a:rPr lang="en-GB" sz="2200" dirty="0" err="1"/>
              <a:t>chúng</a:t>
            </a:r>
            <a:endParaRPr lang="en-GB" sz="2200" dirty="0"/>
          </a:p>
          <a:p>
            <a:pPr lvl="1"/>
            <a:r>
              <a:rPr lang="en-GB" sz="2200" dirty="0" err="1"/>
              <a:t>Trễ</a:t>
            </a:r>
            <a:r>
              <a:rPr lang="en-GB" sz="2200" dirty="0"/>
              <a:t> </a:t>
            </a:r>
            <a:r>
              <a:rPr lang="en-GB" sz="2200" dirty="0" err="1"/>
              <a:t>tăng</a:t>
            </a:r>
            <a:r>
              <a:rPr lang="en-GB" sz="2200" dirty="0"/>
              <a:t> </a:t>
            </a:r>
            <a:r>
              <a:rPr lang="en-GB" sz="2200" dirty="0" err="1"/>
              <a:t>khi</a:t>
            </a:r>
            <a:r>
              <a:rPr lang="en-GB" sz="2200" dirty="0"/>
              <a:t> RC </a:t>
            </a:r>
            <a:r>
              <a:rPr lang="en-GB" sz="2200" dirty="0" err="1"/>
              <a:t>tăng</a:t>
            </a:r>
            <a:endParaRPr lang="en-GB" sz="2200" dirty="0"/>
          </a:p>
          <a:p>
            <a:pPr lvl="1"/>
            <a:r>
              <a:rPr lang="en-GB" sz="2200" dirty="0" err="1"/>
              <a:t>Dây</a:t>
            </a:r>
            <a:r>
              <a:rPr lang="en-GB" sz="2200" dirty="0"/>
              <a:t> </a:t>
            </a:r>
            <a:r>
              <a:rPr lang="en-GB" sz="2200" dirty="0" err="1"/>
              <a:t>kết</a:t>
            </a:r>
            <a:r>
              <a:rPr lang="en-GB" sz="2200" dirty="0"/>
              <a:t> </a:t>
            </a:r>
            <a:r>
              <a:rPr lang="en-GB" sz="2200" dirty="0" err="1"/>
              <a:t>nối</a:t>
            </a:r>
            <a:r>
              <a:rPr lang="en-GB" sz="2200" dirty="0"/>
              <a:t> </a:t>
            </a:r>
            <a:r>
              <a:rPr lang="en-GB" sz="2200" dirty="0" err="1"/>
              <a:t>mỏng</a:t>
            </a:r>
            <a:r>
              <a:rPr lang="en-GB" sz="2200" dirty="0"/>
              <a:t> </a:t>
            </a:r>
            <a:r>
              <a:rPr lang="en-GB" sz="2200" dirty="0" err="1"/>
              <a:t>hơn</a:t>
            </a:r>
            <a:r>
              <a:rPr lang="en-GB" sz="2200" dirty="0"/>
              <a:t> </a:t>
            </a:r>
            <a:r>
              <a:rPr lang="en-GB" sz="2200" dirty="0" err="1"/>
              <a:t>sẽ</a:t>
            </a:r>
            <a:r>
              <a:rPr lang="en-GB" sz="2200" dirty="0"/>
              <a:t> </a:t>
            </a:r>
            <a:r>
              <a:rPr lang="en-GB" sz="2200" dirty="0" err="1"/>
              <a:t>tăng</a:t>
            </a:r>
            <a:r>
              <a:rPr lang="en-GB" sz="2200" dirty="0"/>
              <a:t> </a:t>
            </a:r>
            <a:r>
              <a:rPr lang="en-GB" sz="2200" dirty="0" err="1"/>
              <a:t>thêm</a:t>
            </a:r>
            <a:r>
              <a:rPr lang="en-GB" sz="2200" dirty="0"/>
              <a:t> </a:t>
            </a:r>
            <a:r>
              <a:rPr lang="en-GB" sz="2200" dirty="0" err="1"/>
              <a:t>điện</a:t>
            </a:r>
            <a:r>
              <a:rPr lang="en-GB" sz="2200" dirty="0"/>
              <a:t> dung</a:t>
            </a:r>
          </a:p>
          <a:p>
            <a:pPr lvl="1"/>
            <a:r>
              <a:rPr lang="en-GB" sz="2200" dirty="0" err="1"/>
              <a:t>Dây</a:t>
            </a:r>
            <a:r>
              <a:rPr lang="en-GB" sz="2200" dirty="0"/>
              <a:t> </a:t>
            </a:r>
            <a:r>
              <a:rPr lang="en-GB" sz="2200" dirty="0" err="1"/>
              <a:t>đặt</a:t>
            </a:r>
            <a:r>
              <a:rPr lang="en-GB" sz="2200" dirty="0"/>
              <a:t> </a:t>
            </a:r>
            <a:r>
              <a:rPr lang="en-GB" sz="2200" dirty="0" err="1"/>
              <a:t>gần</a:t>
            </a:r>
            <a:r>
              <a:rPr lang="en-GB" sz="2200" dirty="0"/>
              <a:t> </a:t>
            </a:r>
            <a:r>
              <a:rPr lang="en-GB" sz="2200" dirty="0" err="1"/>
              <a:t>nhau</a:t>
            </a:r>
            <a:r>
              <a:rPr lang="en-GB" sz="2200" dirty="0"/>
              <a:t> </a:t>
            </a:r>
            <a:r>
              <a:rPr lang="en-GB" sz="2200" dirty="0" err="1"/>
              <a:t>hơn</a:t>
            </a:r>
            <a:r>
              <a:rPr lang="en-GB" sz="2200" dirty="0"/>
              <a:t> </a:t>
            </a:r>
            <a:r>
              <a:rPr lang="en-GB" sz="2200" dirty="0" err="1"/>
              <a:t>thì</a:t>
            </a:r>
            <a:r>
              <a:rPr lang="en-GB" sz="2200" dirty="0"/>
              <a:t> </a:t>
            </a:r>
            <a:r>
              <a:rPr lang="en-GB" sz="2200" dirty="0" err="1"/>
              <a:t>làm</a:t>
            </a:r>
            <a:r>
              <a:rPr lang="en-GB" sz="2200" dirty="0"/>
              <a:t> </a:t>
            </a:r>
            <a:r>
              <a:rPr lang="en-GB" sz="2200" dirty="0" err="1"/>
              <a:t>tăng</a:t>
            </a:r>
            <a:r>
              <a:rPr lang="en-GB" sz="2200" dirty="0"/>
              <a:t> </a:t>
            </a:r>
            <a:r>
              <a:rPr lang="en-GB" sz="2200" dirty="0" err="1"/>
              <a:t>điện</a:t>
            </a:r>
            <a:r>
              <a:rPr lang="en-GB" sz="2200" dirty="0"/>
              <a:t> </a:t>
            </a:r>
            <a:r>
              <a:rPr lang="en-GB" sz="2200" dirty="0" err="1"/>
              <a:t>trở</a:t>
            </a:r>
            <a:endParaRPr lang="en-GB" sz="2000" dirty="0"/>
          </a:p>
          <a:p>
            <a:r>
              <a:rPr lang="en-GB" sz="2400" dirty="0" err="1"/>
              <a:t>Trễ</a:t>
            </a:r>
            <a:r>
              <a:rPr lang="en-GB" sz="2400" dirty="0"/>
              <a:t> </a:t>
            </a:r>
            <a:r>
              <a:rPr lang="en-GB" sz="2400" dirty="0" err="1"/>
              <a:t>bộ</a:t>
            </a:r>
            <a:r>
              <a:rPr lang="en-GB" sz="2400" dirty="0"/>
              <a:t> </a:t>
            </a:r>
            <a:r>
              <a:rPr lang="en-GB" sz="2400" dirty="0" err="1"/>
              <a:t>nhớ</a:t>
            </a:r>
            <a:endParaRPr lang="en-GB" sz="2400" dirty="0"/>
          </a:p>
          <a:p>
            <a:pPr lvl="1"/>
            <a:r>
              <a:rPr lang="en-GB" sz="2000" dirty="0" err="1"/>
              <a:t>Tốc</a:t>
            </a:r>
            <a:r>
              <a:rPr lang="en-GB" sz="2000" dirty="0"/>
              <a:t> </a:t>
            </a:r>
            <a:r>
              <a:rPr lang="en-GB" sz="2000" dirty="0" err="1"/>
              <a:t>độ</a:t>
            </a:r>
            <a:r>
              <a:rPr lang="en-GB" sz="2000" dirty="0"/>
              <a:t> </a:t>
            </a:r>
            <a:r>
              <a:rPr lang="en-GB" sz="2000" dirty="0" err="1"/>
              <a:t>bộ</a:t>
            </a:r>
            <a:r>
              <a:rPr lang="en-GB" sz="2000" dirty="0"/>
              <a:t> </a:t>
            </a:r>
            <a:r>
              <a:rPr lang="en-GB" sz="2000" dirty="0" err="1"/>
              <a:t>nhớ</a:t>
            </a:r>
            <a:r>
              <a:rPr lang="en-GB" sz="2000" dirty="0"/>
              <a:t> </a:t>
            </a:r>
            <a:r>
              <a:rPr lang="en-GB" sz="2000" dirty="0" err="1"/>
              <a:t>thường</a:t>
            </a:r>
            <a:r>
              <a:rPr lang="en-GB" sz="2000" dirty="0"/>
              <a:t> </a:t>
            </a:r>
            <a:r>
              <a:rPr lang="en-GB" sz="2000" dirty="0" err="1"/>
              <a:t>chậm</a:t>
            </a:r>
            <a:r>
              <a:rPr lang="en-GB" sz="2000" dirty="0"/>
              <a:t> </a:t>
            </a:r>
            <a:r>
              <a:rPr lang="en-GB" sz="2000" dirty="0" err="1"/>
              <a:t>hơn</a:t>
            </a:r>
            <a:r>
              <a:rPr lang="en-GB" sz="2000" dirty="0"/>
              <a:t> </a:t>
            </a:r>
            <a:r>
              <a:rPr lang="en-GB" sz="2000" dirty="0" err="1"/>
              <a:t>tốc</a:t>
            </a:r>
            <a:r>
              <a:rPr lang="en-GB" sz="2000" dirty="0"/>
              <a:t> </a:t>
            </a:r>
            <a:r>
              <a:rPr lang="en-GB" sz="2000" dirty="0" err="1"/>
              <a:t>độ</a:t>
            </a:r>
            <a:r>
              <a:rPr lang="en-GB" sz="2000" dirty="0"/>
              <a:t> </a:t>
            </a:r>
            <a:r>
              <a:rPr lang="en-GB" sz="2000" dirty="0" err="1"/>
              <a:t>bộ</a:t>
            </a:r>
            <a:r>
              <a:rPr lang="en-GB" sz="2000" dirty="0"/>
              <a:t> </a:t>
            </a:r>
            <a:r>
              <a:rPr lang="en-GB" sz="2000" dirty="0" err="1"/>
              <a:t>xử</a:t>
            </a:r>
            <a:r>
              <a:rPr lang="en-GB" sz="2000" dirty="0"/>
              <a:t> </a:t>
            </a:r>
            <a:r>
              <a:rPr lang="en-GB" sz="2000" dirty="0" err="1"/>
              <a:t>lý</a:t>
            </a:r>
            <a:endParaRPr lang="en-GB" sz="20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6588224" y="0"/>
            <a:ext cx="2339280" cy="1900064"/>
          </a:xfrm>
        </p:spPr>
        <p:txBody>
          <a:bodyPr>
            <a:normAutofit/>
          </a:bodyPr>
          <a:lstStyle/>
          <a:p>
            <a:pPr algn="ctr"/>
            <a:r>
              <a:rPr lang="en-GB" dirty="0">
                <a:solidFill>
                  <a:srgbClr val="CCFFCC"/>
                </a:solidFill>
              </a:rPr>
              <a:t> </a:t>
            </a:r>
            <a:r>
              <a:rPr lang="en-GB" sz="3200" dirty="0" err="1">
                <a:effectLst>
                  <a:outerShdw blurRad="38100" dist="38100" dir="2700000" algn="tl">
                    <a:srgbClr val="000000">
                      <a:alpha val="43137"/>
                    </a:srgbClr>
                  </a:outerShdw>
                </a:effectLst>
              </a:rPr>
              <a:t>Xu</a:t>
            </a:r>
            <a:r>
              <a:rPr lang="en-GB" sz="3200" dirty="0">
                <a:effectLst>
                  <a:outerShdw blurRad="38100" dist="38100" dir="2700000" algn="tl">
                    <a:srgbClr val="000000">
                      <a:alpha val="43137"/>
                    </a:srgbClr>
                  </a:outerShdw>
                </a:effectLst>
              </a:rPr>
              <a:t> </a:t>
            </a:r>
            <a:r>
              <a:rPr lang="en-GB" sz="3200" dirty="0" err="1">
                <a:effectLst>
                  <a:outerShdw blurRad="38100" dist="38100" dir="2700000" algn="tl">
                    <a:srgbClr val="000000">
                      <a:alpha val="43137"/>
                    </a:srgbClr>
                  </a:outerShdw>
                </a:effectLst>
              </a:rPr>
              <a:t>hướng</a:t>
            </a:r>
            <a:r>
              <a:rPr lang="en-GB" sz="3200" dirty="0">
                <a:effectLst>
                  <a:outerShdw blurRad="38100" dist="38100" dir="2700000" algn="tl">
                    <a:srgbClr val="000000">
                      <a:alpha val="43137"/>
                    </a:srgbClr>
                  </a:outerShdw>
                </a:effectLst>
              </a:rPr>
              <a:t> </a:t>
            </a:r>
            <a:r>
              <a:rPr lang="en-GB" sz="3200" dirty="0" err="1">
                <a:effectLst>
                  <a:outerShdw blurRad="38100" dist="38100" dir="2700000" algn="tl">
                    <a:srgbClr val="000000">
                      <a:alpha val="43137"/>
                    </a:srgbClr>
                  </a:outerShdw>
                </a:effectLst>
              </a:rPr>
              <a:t>phát</a:t>
            </a:r>
            <a:r>
              <a:rPr lang="en-GB" sz="3200" dirty="0">
                <a:effectLst>
                  <a:outerShdw blurRad="38100" dist="38100" dir="2700000" algn="tl">
                    <a:srgbClr val="000000">
                      <a:alpha val="43137"/>
                    </a:srgbClr>
                  </a:outerShdw>
                </a:effectLst>
              </a:rPr>
              <a:t> </a:t>
            </a:r>
            <a:r>
              <a:rPr lang="en-GB" sz="3200" dirty="0" err="1">
                <a:effectLst>
                  <a:outerShdw blurRad="38100" dist="38100" dir="2700000" algn="tl">
                    <a:srgbClr val="000000">
                      <a:alpha val="43137"/>
                    </a:srgbClr>
                  </a:outerShdw>
                </a:effectLst>
              </a:rPr>
              <a:t>triển</a:t>
            </a:r>
            <a:r>
              <a:rPr lang="en-GB" sz="3200" dirty="0">
                <a:effectLst>
                  <a:outerShdw blurRad="38100" dist="38100" dir="2700000" algn="tl">
                    <a:srgbClr val="000000">
                      <a:alpha val="43137"/>
                    </a:srgbClr>
                  </a:outerShdw>
                </a:effectLst>
              </a:rPr>
              <a:t> </a:t>
            </a:r>
            <a:r>
              <a:rPr lang="en-GB" sz="3200" dirty="0" err="1">
                <a:effectLst>
                  <a:outerShdw blurRad="38100" dist="38100" dir="2700000" algn="tl">
                    <a:srgbClr val="000000">
                      <a:alpha val="43137"/>
                    </a:srgbClr>
                  </a:outerShdw>
                </a:effectLst>
              </a:rPr>
              <a:t>bộ</a:t>
            </a:r>
            <a:r>
              <a:rPr lang="en-GB" sz="3200" dirty="0">
                <a:effectLst>
                  <a:outerShdw blurRad="38100" dist="38100" dir="2700000" algn="tl">
                    <a:srgbClr val="000000">
                      <a:alpha val="43137"/>
                    </a:srgbClr>
                  </a:outerShdw>
                </a:effectLst>
              </a:rPr>
              <a:t> </a:t>
            </a:r>
            <a:r>
              <a:rPr lang="en-GB" sz="3200" dirty="0" err="1">
                <a:effectLst>
                  <a:outerShdw blurRad="38100" dist="38100" dir="2700000" algn="tl">
                    <a:srgbClr val="000000">
                      <a:alpha val="43137"/>
                    </a:srgbClr>
                  </a:outerShdw>
                </a:effectLst>
              </a:rPr>
              <a:t>xử</a:t>
            </a:r>
            <a:r>
              <a:rPr lang="en-GB" sz="3200" dirty="0">
                <a:effectLst>
                  <a:outerShdw blurRad="38100" dist="38100" dir="2700000" algn="tl">
                    <a:srgbClr val="000000">
                      <a:alpha val="43137"/>
                    </a:srgbClr>
                  </a:outerShdw>
                </a:effectLst>
              </a:rPr>
              <a:t> </a:t>
            </a:r>
            <a:r>
              <a:rPr lang="en-GB" sz="3200" dirty="0" err="1">
                <a:effectLst>
                  <a:outerShdw blurRad="38100" dist="38100" dir="2700000" algn="tl">
                    <a:srgbClr val="000000">
                      <a:alpha val="43137"/>
                    </a:srgbClr>
                  </a:outerShdw>
                </a:effectLst>
              </a:rPr>
              <a:t>lý</a:t>
            </a:r>
            <a:endParaRPr lang="en-GB" sz="3200" dirty="0">
              <a:effectLst>
                <a:outerShdw blurRad="38100" dist="38100" dir="2700000" algn="tl">
                  <a:srgbClr val="000000">
                    <a:alpha val="43137"/>
                  </a:srgbClr>
                </a:outerShdw>
              </a:effectLst>
            </a:endParaRPr>
          </a:p>
        </p:txBody>
      </p:sp>
      <p:pic>
        <p:nvPicPr>
          <p:cNvPr id="4" name="Picture 3" descr="f11.pdf"/>
          <p:cNvPicPr>
            <a:picLocks noChangeAspect="1"/>
          </p:cNvPicPr>
          <p:nvPr/>
        </p:nvPicPr>
        <p:blipFill>
          <a:blip r:embed="rId3"/>
          <a:srcRect l="8235" t="20000" r="3529" b="30000"/>
          <a:stretch>
            <a:fillRect/>
          </a:stretch>
        </p:blipFill>
        <p:spPr>
          <a:xfrm>
            <a:off x="304804" y="1219200"/>
            <a:ext cx="6324596" cy="4961785"/>
          </a:xfrm>
          <a:prstGeom prst="rect">
            <a:avLst/>
          </a:prstGeom>
        </p:spPr>
      </p:pic>
      <p:sp>
        <p:nvSpPr>
          <p:cNvPr id="15" name="TextBox 14"/>
          <p:cNvSpPr txBox="1"/>
          <p:nvPr/>
        </p:nvSpPr>
        <p:spPr>
          <a:xfrm>
            <a:off x="8720667" y="1049867"/>
            <a:ext cx="184666" cy="461665"/>
          </a:xfrm>
          <a:prstGeom prst="rect">
            <a:avLst/>
          </a:prstGeom>
          <a:noFill/>
        </p:spPr>
        <p:txBody>
          <a:bodyPr wrap="none" rtlCol="0">
            <a:spAutoFit/>
          </a:bodyPr>
          <a:lstStyle/>
          <a:p>
            <a:endParaRPr lang="en-US" dirty="0"/>
          </a:p>
        </p:txBody>
      </p:sp>
    </p:spTree>
  </p:cSld>
  <p:clrMapOvr>
    <a:masterClrMapping/>
  </p:clrMapOvr>
  <p:transition spd="med">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4" name="Rectangle 4"/>
          <p:cNvSpPr>
            <a:spLocks noGrp="1" noChangeArrowheads="1"/>
          </p:cNvSpPr>
          <p:nvPr>
            <p:ph type="title"/>
          </p:nvPr>
        </p:nvSpPr>
        <p:spPr/>
        <p:txBody>
          <a:bodyPr/>
          <a:lstStyle/>
          <a:p>
            <a:r>
              <a:rPr lang="en-GB" b="1" dirty="0">
                <a:effectLst>
                  <a:outerShdw blurRad="38100" dist="38100" dir="2700000" algn="tl">
                    <a:srgbClr val="000000">
                      <a:alpha val="43137"/>
                    </a:srgbClr>
                  </a:outerShdw>
                </a:effectLst>
              </a:rPr>
              <a:t>3. Chip </a:t>
            </a:r>
            <a:r>
              <a:rPr lang="en-GB" b="1" dirty="0" err="1">
                <a:effectLst>
                  <a:outerShdw blurRad="38100" dist="38100" dir="2700000" algn="tl">
                    <a:srgbClr val="000000">
                      <a:alpha val="43137"/>
                    </a:srgbClr>
                  </a:outerShdw>
                </a:effectLst>
              </a:rPr>
              <a:t>đa</a:t>
            </a:r>
            <a:r>
              <a:rPr lang="en-GB" b="1" dirty="0">
                <a:effectLst>
                  <a:outerShdw blurRad="38100" dist="38100" dir="2700000" algn="tl">
                    <a:srgbClr val="000000">
                      <a:alpha val="43137"/>
                    </a:srgbClr>
                  </a:outerShdw>
                </a:effectLst>
              </a:rPr>
              <a:t> </a:t>
            </a:r>
            <a:r>
              <a:rPr lang="en-GB" b="1" dirty="0" err="1">
                <a:effectLst>
                  <a:outerShdw blurRad="38100" dist="38100" dir="2700000" algn="tl">
                    <a:srgbClr val="000000">
                      <a:alpha val="43137"/>
                    </a:srgbClr>
                  </a:outerShdw>
                </a:effectLst>
              </a:rPr>
              <a:t>nhân</a:t>
            </a:r>
            <a:endParaRPr lang="en-GB"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98474" y="1257532"/>
            <a:ext cx="7556313" cy="4868631"/>
          </a:xfrm>
        </p:spPr>
        <p:txBody>
          <a:bodyPr>
            <a:normAutofit fontScale="92500" lnSpcReduction="10000"/>
          </a:bodyPr>
          <a:lstStyle/>
          <a:p>
            <a:r>
              <a:rPr lang="vi-VN" sz="2800"/>
              <a:t>Việc sử dụng nhiều bộ xử lý trên một chip</a:t>
            </a:r>
            <a:r>
              <a:rPr lang="en-GB" sz="2800"/>
              <a:t> cho phép </a:t>
            </a:r>
            <a:r>
              <a:rPr lang="vi-VN" sz="2800"/>
              <a:t>tăng hiệu suất cho máy mà không </a:t>
            </a:r>
            <a:r>
              <a:rPr lang="en-GB" sz="2800"/>
              <a:t>cần</a:t>
            </a:r>
            <a:r>
              <a:rPr lang="vi-VN" sz="2800"/>
              <a:t> tăng tốc độ đồng hồ</a:t>
            </a:r>
            <a:endParaRPr lang="en-GB" sz="2800"/>
          </a:p>
          <a:p>
            <a:r>
              <a:rPr lang="vi-VN" sz="2800" b="1" i="1"/>
              <a:t>Chiến lược</a:t>
            </a:r>
            <a:r>
              <a:rPr lang="en-GB" sz="2800" b="1" i="1"/>
              <a:t>:</a:t>
            </a:r>
            <a:r>
              <a:rPr lang="vi-VN" sz="2800" b="1" i="1"/>
              <a:t> sử dụng hai bộ xử lý đơn giản thay vì một bộ xử lý phức tạp</a:t>
            </a:r>
          </a:p>
          <a:p>
            <a:r>
              <a:rPr lang="vi-VN" sz="2800"/>
              <a:t>Với 2 bộ xử lý thì cần bộ nhớ caches lớn hơn</a:t>
            </a:r>
          </a:p>
          <a:p>
            <a:r>
              <a:rPr lang="vi-VN" sz="2800"/>
              <a:t>Bộ nhớ cache lớn hơn sẽ cần phải chia làm hai hoặc ba cấp cache trên một chip</a:t>
            </a:r>
            <a:endParaRPr lang="en-GB" sz="2800"/>
          </a:p>
          <a:p>
            <a:r>
              <a:rPr lang="en-GB" sz="2800"/>
              <a:t>Xu hướng: nhiều nhân và cache được bố trí trên cùng một chip. Cải thiện tối đa hiệu suất</a:t>
            </a:r>
            <a:endParaRPr lang="vi-VN" sz="2800"/>
          </a:p>
        </p:txBody>
      </p:sp>
      <p:sp>
        <p:nvSpPr>
          <p:cNvPr id="28" name="TextBox 27"/>
          <p:cNvSpPr txBox="1"/>
          <p:nvPr/>
        </p:nvSpPr>
        <p:spPr>
          <a:xfrm>
            <a:off x="186267" y="1811867"/>
            <a:ext cx="184666" cy="461665"/>
          </a:xfrm>
          <a:prstGeom prst="rect">
            <a:avLst/>
          </a:prstGeom>
          <a:noFill/>
        </p:spPr>
        <p:txBody>
          <a:bodyPr wrap="none" rtlCol="0">
            <a:spAutoFit/>
          </a:bodyPr>
          <a:lstStyle/>
          <a:p>
            <a:endParaRPr lang="en-US" dirty="0"/>
          </a:p>
        </p:txBody>
      </p:sp>
      <p:sp>
        <p:nvSpPr>
          <p:cNvPr id="30" name="TextBox 29"/>
          <p:cNvSpPr txBox="1"/>
          <p:nvPr/>
        </p:nvSpPr>
        <p:spPr>
          <a:xfrm>
            <a:off x="321733" y="795867"/>
            <a:ext cx="184666" cy="461665"/>
          </a:xfrm>
          <a:prstGeom prst="rect">
            <a:avLst/>
          </a:prstGeom>
          <a:noFill/>
        </p:spPr>
        <p:txBody>
          <a:bodyPr wrap="none" rtlCol="0">
            <a:spAutoFit/>
          </a:bodyPr>
          <a:lstStyle/>
          <a:p>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8" name="Rectangle 4"/>
          <p:cNvSpPr>
            <a:spLocks noGrp="1" noChangeArrowheads="1"/>
          </p:cNvSpPr>
          <p:nvPr>
            <p:ph type="title"/>
          </p:nvPr>
        </p:nvSpPr>
        <p:spPr>
          <a:xfrm>
            <a:off x="498474" y="484094"/>
            <a:ext cx="7556313" cy="1344706"/>
          </a:xfrm>
        </p:spPr>
        <p:txBody>
          <a:bodyPr/>
          <a:lstStyle/>
          <a:p>
            <a:pPr>
              <a:spcBef>
                <a:spcPts val="600"/>
              </a:spcBef>
              <a:spcAft>
                <a:spcPts val="600"/>
              </a:spcAft>
            </a:pPr>
            <a:r>
              <a:rPr lang="en-GB" err="1">
                <a:effectLst>
                  <a:outerShdw blurRad="38100" dist="38100" dir="2700000" algn="tl">
                    <a:srgbClr val="000000">
                      <a:alpha val="43137"/>
                    </a:srgbClr>
                  </a:outerShdw>
                </a:effectLst>
              </a:rPr>
              <a:t>Đa</a:t>
            </a:r>
            <a:r>
              <a:rPr lang="en-GB">
                <a:effectLst>
                  <a:outerShdw blurRad="38100" dist="38100" dir="2700000" algn="tl">
                    <a:srgbClr val="000000">
                      <a:alpha val="43137"/>
                    </a:srgbClr>
                  </a:outerShdw>
                </a:effectLst>
              </a:rPr>
              <a:t> nhân tích </a:t>
            </a:r>
            <a:r>
              <a:rPr lang="en-GB" dirty="0" err="1">
                <a:effectLst>
                  <a:outerShdw blurRad="38100" dist="38100" dir="2700000" algn="tl">
                    <a:srgbClr val="000000">
                      <a:alpha val="43137"/>
                    </a:srgbClr>
                  </a:outerShdw>
                </a:effectLst>
              </a:rPr>
              <a:t>hợp</a:t>
            </a:r>
            <a:r>
              <a:rPr lang="en-GB" dirty="0">
                <a:effectLst>
                  <a:outerShdw blurRad="38100" dist="38100" dir="2700000" algn="tl">
                    <a:srgbClr val="000000">
                      <a:alpha val="43137"/>
                    </a:srgbClr>
                  </a:outerShdw>
                </a:effectLst>
              </a:rPr>
              <a:t> (MIC)</a:t>
            </a:r>
            <a:br>
              <a:rPr lang="en-GB" dirty="0">
                <a:effectLst>
                  <a:outerShdw blurRad="38100" dist="38100" dir="2700000" algn="tl">
                    <a:srgbClr val="000000">
                      <a:alpha val="43137"/>
                    </a:srgbClr>
                  </a:outerShdw>
                </a:effectLst>
              </a:rPr>
            </a:br>
            <a:r>
              <a:rPr lang="en-GB"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Đơn</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vị</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xử</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lý</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đồ</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hoạ</a:t>
            </a:r>
            <a:r>
              <a:rPr lang="en-US" dirty="0">
                <a:effectLst>
                  <a:outerShdw blurRad="38100" dist="38100" dir="2700000" algn="tl">
                    <a:srgbClr val="000000">
                      <a:alpha val="43137"/>
                    </a:srgbClr>
                  </a:outerShdw>
                </a:effectLst>
              </a:rPr>
              <a:t> (GPU)</a:t>
            </a:r>
            <a:br>
              <a:rPr lang="en-US" dirty="0"/>
            </a:br>
            <a:endParaRPr lang="en-GB" dirty="0"/>
          </a:p>
        </p:txBody>
      </p:sp>
      <p:sp>
        <p:nvSpPr>
          <p:cNvPr id="103429" name="Rectangle 5"/>
          <p:cNvSpPr>
            <a:spLocks noGrp="1" noChangeArrowheads="1"/>
          </p:cNvSpPr>
          <p:nvPr>
            <p:ph sz="half" idx="2"/>
          </p:nvPr>
        </p:nvSpPr>
        <p:spPr/>
        <p:txBody>
          <a:bodyPr>
            <a:normAutofit/>
          </a:bodyPr>
          <a:lstStyle/>
          <a:p>
            <a:r>
              <a:rPr lang="en-GB" dirty="0" err="1"/>
              <a:t>Bước</a:t>
            </a:r>
            <a:r>
              <a:rPr lang="en-GB" dirty="0"/>
              <a:t> </a:t>
            </a:r>
            <a:r>
              <a:rPr lang="en-GB" dirty="0" err="1"/>
              <a:t>nhảy</a:t>
            </a:r>
            <a:r>
              <a:rPr lang="en-GB" dirty="0"/>
              <a:t> </a:t>
            </a:r>
            <a:r>
              <a:rPr lang="en-GB" dirty="0" err="1"/>
              <a:t>vọt</a:t>
            </a:r>
            <a:r>
              <a:rPr lang="en-GB" dirty="0"/>
              <a:t> </a:t>
            </a:r>
            <a:r>
              <a:rPr lang="en-GB" dirty="0" err="1"/>
              <a:t>về</a:t>
            </a:r>
            <a:r>
              <a:rPr lang="en-GB" dirty="0"/>
              <a:t> </a:t>
            </a:r>
            <a:r>
              <a:rPr lang="en-GB" dirty="0" err="1"/>
              <a:t>hiệu</a:t>
            </a:r>
            <a:r>
              <a:rPr lang="en-GB" dirty="0"/>
              <a:t> </a:t>
            </a:r>
            <a:r>
              <a:rPr lang="en-GB" dirty="0" err="1"/>
              <a:t>suất</a:t>
            </a:r>
            <a:r>
              <a:rPr lang="en-GB" dirty="0"/>
              <a:t> </a:t>
            </a:r>
            <a:r>
              <a:rPr lang="en-GB" dirty="0" err="1"/>
              <a:t>đặt</a:t>
            </a:r>
            <a:r>
              <a:rPr lang="en-GB" dirty="0"/>
              <a:t> </a:t>
            </a:r>
            <a:r>
              <a:rPr lang="en-GB" dirty="0" err="1"/>
              <a:t>ra</a:t>
            </a:r>
            <a:r>
              <a:rPr lang="en-GB" dirty="0"/>
              <a:t> </a:t>
            </a:r>
            <a:r>
              <a:rPr lang="en-GB" dirty="0" err="1"/>
              <a:t>thử</a:t>
            </a:r>
            <a:r>
              <a:rPr lang="en-GB" dirty="0"/>
              <a:t> </a:t>
            </a:r>
            <a:r>
              <a:rPr lang="en-GB" dirty="0" err="1"/>
              <a:t>thách</a:t>
            </a:r>
            <a:r>
              <a:rPr lang="en-GB" dirty="0"/>
              <a:t> </a:t>
            </a:r>
            <a:r>
              <a:rPr lang="en-GB" dirty="0" err="1"/>
              <a:t>để</a:t>
            </a:r>
            <a:r>
              <a:rPr lang="en-GB" dirty="0"/>
              <a:t> </a:t>
            </a:r>
            <a:r>
              <a:rPr lang="en-GB" dirty="0" err="1"/>
              <a:t>phát</a:t>
            </a:r>
            <a:r>
              <a:rPr lang="en-GB" dirty="0"/>
              <a:t> </a:t>
            </a:r>
            <a:r>
              <a:rPr lang="en-GB" dirty="0" err="1"/>
              <a:t>triển</a:t>
            </a:r>
            <a:r>
              <a:rPr lang="en-GB" dirty="0"/>
              <a:t> </a:t>
            </a:r>
            <a:r>
              <a:rPr lang="en-GB" dirty="0" err="1"/>
              <a:t>những</a:t>
            </a:r>
            <a:r>
              <a:rPr lang="en-GB" dirty="0"/>
              <a:t> </a:t>
            </a:r>
            <a:r>
              <a:rPr lang="en-GB" dirty="0" err="1"/>
              <a:t>phần</a:t>
            </a:r>
            <a:r>
              <a:rPr lang="en-GB" dirty="0"/>
              <a:t> </a:t>
            </a:r>
            <a:r>
              <a:rPr lang="en-GB" dirty="0" err="1"/>
              <a:t>mềm</a:t>
            </a:r>
            <a:r>
              <a:rPr lang="en-GB" dirty="0"/>
              <a:t> </a:t>
            </a:r>
            <a:r>
              <a:rPr lang="en-GB" dirty="0" err="1"/>
              <a:t>để</a:t>
            </a:r>
            <a:r>
              <a:rPr lang="en-GB" dirty="0"/>
              <a:t> </a:t>
            </a:r>
            <a:r>
              <a:rPr lang="en-GB" dirty="0" err="1"/>
              <a:t>khai</a:t>
            </a:r>
            <a:r>
              <a:rPr lang="en-GB" dirty="0"/>
              <a:t> </a:t>
            </a:r>
            <a:r>
              <a:rPr lang="en-GB" dirty="0" err="1"/>
              <a:t>thác</a:t>
            </a:r>
            <a:r>
              <a:rPr lang="en-GB" dirty="0"/>
              <a:t> </a:t>
            </a:r>
            <a:r>
              <a:rPr lang="en-GB" dirty="0" err="1"/>
              <a:t>hết</a:t>
            </a:r>
            <a:r>
              <a:rPr lang="en-GB" dirty="0"/>
              <a:t> </a:t>
            </a:r>
            <a:r>
              <a:rPr lang="en-GB" dirty="0" err="1"/>
              <a:t>các</a:t>
            </a:r>
            <a:r>
              <a:rPr lang="en-GB" dirty="0"/>
              <a:t> </a:t>
            </a:r>
            <a:r>
              <a:rPr lang="en-GB" dirty="0" err="1"/>
              <a:t>tính</a:t>
            </a:r>
            <a:r>
              <a:rPr lang="en-GB" dirty="0"/>
              <a:t> </a:t>
            </a:r>
            <a:r>
              <a:rPr lang="en-GB" dirty="0" err="1"/>
              <a:t>năng</a:t>
            </a:r>
            <a:r>
              <a:rPr lang="en-GB" dirty="0"/>
              <a:t> </a:t>
            </a:r>
            <a:r>
              <a:rPr lang="en-GB" dirty="0" err="1"/>
              <a:t>của</a:t>
            </a:r>
            <a:r>
              <a:rPr lang="en-GB" dirty="0"/>
              <a:t> </a:t>
            </a:r>
            <a:r>
              <a:rPr lang="en-GB" dirty="0" err="1"/>
              <a:t>lõi</a:t>
            </a:r>
            <a:r>
              <a:rPr lang="en-GB" dirty="0"/>
              <a:t> </a:t>
            </a:r>
            <a:r>
              <a:rPr lang="en-GB" dirty="0" err="1"/>
              <a:t>xử</a:t>
            </a:r>
            <a:r>
              <a:rPr lang="en-GB" dirty="0"/>
              <a:t> </a:t>
            </a:r>
            <a:r>
              <a:rPr lang="en-GB" dirty="0" err="1"/>
              <a:t>lý</a:t>
            </a:r>
            <a:r>
              <a:rPr lang="en-GB" dirty="0"/>
              <a:t> </a:t>
            </a:r>
            <a:r>
              <a:rPr lang="en-GB" dirty="0" err="1"/>
              <a:t>đa</a:t>
            </a:r>
            <a:r>
              <a:rPr lang="en-GB" dirty="0"/>
              <a:t> </a:t>
            </a:r>
            <a:r>
              <a:rPr lang="en-GB" dirty="0" err="1"/>
              <a:t>nhân</a:t>
            </a:r>
            <a:r>
              <a:rPr lang="en-GB" dirty="0"/>
              <a:t>.</a:t>
            </a:r>
          </a:p>
          <a:p>
            <a:r>
              <a:rPr lang="en-GB" dirty="0" err="1"/>
              <a:t>Chiến</a:t>
            </a:r>
            <a:r>
              <a:rPr lang="en-GB" dirty="0"/>
              <a:t> </a:t>
            </a:r>
            <a:r>
              <a:rPr lang="en-GB" dirty="0" err="1"/>
              <a:t>lược</a:t>
            </a:r>
            <a:r>
              <a:rPr lang="en-GB" dirty="0"/>
              <a:t> chip </a:t>
            </a:r>
            <a:r>
              <a:rPr lang="en-GB" dirty="0" err="1"/>
              <a:t>xử</a:t>
            </a:r>
            <a:r>
              <a:rPr lang="en-GB" dirty="0"/>
              <a:t> </a:t>
            </a:r>
            <a:r>
              <a:rPr lang="en-GB" dirty="0" err="1"/>
              <a:t>lý</a:t>
            </a:r>
            <a:r>
              <a:rPr lang="en-GB" dirty="0"/>
              <a:t> </a:t>
            </a:r>
            <a:r>
              <a:rPr lang="en-GB" dirty="0" err="1"/>
              <a:t>đa</a:t>
            </a:r>
            <a:r>
              <a:rPr lang="en-GB" dirty="0"/>
              <a:t> </a:t>
            </a:r>
            <a:r>
              <a:rPr lang="en-GB" dirty="0" err="1"/>
              <a:t>nhân</a:t>
            </a:r>
            <a:r>
              <a:rPr lang="en-GB" dirty="0"/>
              <a:t> </a:t>
            </a:r>
            <a:r>
              <a:rPr lang="en-GB" dirty="0" err="1"/>
              <a:t>yêu</a:t>
            </a:r>
            <a:r>
              <a:rPr lang="en-GB" dirty="0"/>
              <a:t> </a:t>
            </a:r>
            <a:r>
              <a:rPr lang="en-GB" dirty="0" err="1"/>
              <a:t>cầu</a:t>
            </a:r>
            <a:r>
              <a:rPr lang="en-GB" dirty="0"/>
              <a:t> </a:t>
            </a:r>
            <a:r>
              <a:rPr lang="en-GB" dirty="0" err="1"/>
              <a:t>các</a:t>
            </a:r>
            <a:r>
              <a:rPr lang="en-GB" dirty="0"/>
              <a:t> </a:t>
            </a:r>
            <a:r>
              <a:rPr lang="en-GB" dirty="0" err="1"/>
              <a:t>bộ</a:t>
            </a:r>
            <a:r>
              <a:rPr lang="en-GB" dirty="0"/>
              <a:t> </a:t>
            </a:r>
            <a:r>
              <a:rPr lang="en-GB" dirty="0" err="1"/>
              <a:t>xử</a:t>
            </a:r>
            <a:r>
              <a:rPr lang="en-GB" dirty="0"/>
              <a:t> </a:t>
            </a:r>
            <a:r>
              <a:rPr lang="en-GB" dirty="0" err="1"/>
              <a:t>lý</a:t>
            </a:r>
            <a:r>
              <a:rPr lang="en-GB" dirty="0"/>
              <a:t> </a:t>
            </a:r>
            <a:r>
              <a:rPr lang="en-GB" dirty="0" err="1"/>
              <a:t>đa</a:t>
            </a:r>
            <a:r>
              <a:rPr lang="en-GB" dirty="0"/>
              <a:t> </a:t>
            </a:r>
            <a:r>
              <a:rPr lang="en-GB" dirty="0" err="1"/>
              <a:t>năng</a:t>
            </a:r>
            <a:r>
              <a:rPr lang="en-GB" dirty="0"/>
              <a:t> </a:t>
            </a:r>
            <a:r>
              <a:rPr lang="en-GB" dirty="0" err="1"/>
              <a:t>phải</a:t>
            </a:r>
            <a:r>
              <a:rPr lang="en-GB" dirty="0"/>
              <a:t> </a:t>
            </a:r>
            <a:r>
              <a:rPr lang="en-GB" dirty="0" err="1"/>
              <a:t>đồng</a:t>
            </a:r>
            <a:r>
              <a:rPr lang="en-GB" dirty="0"/>
              <a:t> </a:t>
            </a:r>
            <a:r>
              <a:rPr lang="en-GB" dirty="0" err="1"/>
              <a:t>nhất</a:t>
            </a:r>
            <a:r>
              <a:rPr lang="en-GB" dirty="0"/>
              <a:t> </a:t>
            </a:r>
            <a:r>
              <a:rPr lang="en-GB" dirty="0" err="1"/>
              <a:t>trên</a:t>
            </a:r>
            <a:r>
              <a:rPr lang="en-GB" dirty="0"/>
              <a:t> </a:t>
            </a:r>
            <a:r>
              <a:rPr lang="en-GB" dirty="0" err="1"/>
              <a:t>một</a:t>
            </a:r>
            <a:r>
              <a:rPr lang="en-GB" dirty="0"/>
              <a:t> chip </a:t>
            </a:r>
            <a:r>
              <a:rPr lang="en-GB" dirty="0" err="1"/>
              <a:t>đơn</a:t>
            </a:r>
            <a:endParaRPr lang="en-GB" dirty="0"/>
          </a:p>
          <a:p>
            <a:endParaRPr lang="en-GB" dirty="0"/>
          </a:p>
          <a:p>
            <a:endParaRPr lang="en-GB" dirty="0"/>
          </a:p>
        </p:txBody>
      </p:sp>
      <p:sp>
        <p:nvSpPr>
          <p:cNvPr id="16" name="Content Placeholder 15"/>
          <p:cNvSpPr>
            <a:spLocks noGrp="1"/>
          </p:cNvSpPr>
          <p:nvPr>
            <p:ph sz="quarter" idx="4"/>
          </p:nvPr>
        </p:nvSpPr>
        <p:spPr>
          <a:xfrm>
            <a:off x="4399878" y="2447365"/>
            <a:ext cx="3753522" cy="4182035"/>
          </a:xfrm>
        </p:spPr>
        <p:txBody>
          <a:bodyPr>
            <a:normAutofit/>
          </a:bodyPr>
          <a:lstStyle/>
          <a:p>
            <a:r>
              <a:rPr lang="en-US" dirty="0" err="1"/>
              <a:t>Lõi</a:t>
            </a:r>
            <a:r>
              <a:rPr lang="en-US" dirty="0"/>
              <a:t> </a:t>
            </a:r>
            <a:r>
              <a:rPr lang="en-US" dirty="0" err="1"/>
              <a:t>được</a:t>
            </a:r>
            <a:r>
              <a:rPr lang="en-US" dirty="0"/>
              <a:t> </a:t>
            </a:r>
            <a:r>
              <a:rPr lang="en-US" dirty="0" err="1"/>
              <a:t>thiết</a:t>
            </a:r>
            <a:r>
              <a:rPr lang="en-US" dirty="0"/>
              <a:t> </a:t>
            </a:r>
            <a:r>
              <a:rPr lang="en-US" dirty="0" err="1"/>
              <a:t>kế</a:t>
            </a:r>
            <a:r>
              <a:rPr lang="en-US" dirty="0"/>
              <a:t> </a:t>
            </a:r>
            <a:r>
              <a:rPr lang="en-US" dirty="0" err="1"/>
              <a:t>để</a:t>
            </a:r>
            <a:r>
              <a:rPr lang="en-US" dirty="0"/>
              <a:t> </a:t>
            </a:r>
            <a:r>
              <a:rPr lang="en-US" dirty="0" err="1"/>
              <a:t>thi</a:t>
            </a:r>
            <a:r>
              <a:rPr lang="en-US" dirty="0"/>
              <a:t> </a:t>
            </a:r>
            <a:r>
              <a:rPr lang="en-US" dirty="0" err="1"/>
              <a:t>hành</a:t>
            </a:r>
            <a:r>
              <a:rPr lang="en-US" dirty="0"/>
              <a:t> </a:t>
            </a:r>
            <a:r>
              <a:rPr lang="en-US" dirty="0" err="1"/>
              <a:t>các</a:t>
            </a:r>
            <a:r>
              <a:rPr lang="en-US" dirty="0"/>
              <a:t> </a:t>
            </a:r>
            <a:r>
              <a:rPr lang="en-US" dirty="0" err="1"/>
              <a:t>thao</a:t>
            </a:r>
            <a:r>
              <a:rPr lang="en-US" dirty="0"/>
              <a:t> </a:t>
            </a:r>
            <a:r>
              <a:rPr lang="en-US" dirty="0" err="1"/>
              <a:t>tác</a:t>
            </a:r>
            <a:r>
              <a:rPr lang="en-US" dirty="0"/>
              <a:t> </a:t>
            </a:r>
            <a:r>
              <a:rPr lang="en-US" dirty="0" err="1"/>
              <a:t>trên</a:t>
            </a:r>
            <a:r>
              <a:rPr lang="en-US" dirty="0"/>
              <a:t> </a:t>
            </a:r>
            <a:r>
              <a:rPr lang="en-US" dirty="0" err="1"/>
              <a:t>đồ</a:t>
            </a:r>
            <a:r>
              <a:rPr lang="en-US" dirty="0"/>
              <a:t> </a:t>
            </a:r>
            <a:r>
              <a:rPr lang="en-US" dirty="0" err="1"/>
              <a:t>hoạ</a:t>
            </a:r>
            <a:r>
              <a:rPr lang="en-US" dirty="0"/>
              <a:t> song song</a:t>
            </a:r>
          </a:p>
          <a:p>
            <a:r>
              <a:rPr lang="en-US" dirty="0" err="1"/>
              <a:t>Thông</a:t>
            </a:r>
            <a:r>
              <a:rPr lang="en-US" dirty="0"/>
              <a:t> </a:t>
            </a:r>
            <a:r>
              <a:rPr lang="en-US" dirty="0" err="1"/>
              <a:t>thường</a:t>
            </a:r>
            <a:r>
              <a:rPr lang="en-US" dirty="0"/>
              <a:t> GPU </a:t>
            </a:r>
            <a:r>
              <a:rPr lang="en-US" dirty="0" err="1"/>
              <a:t>nằm</a:t>
            </a:r>
            <a:r>
              <a:rPr lang="en-US" dirty="0"/>
              <a:t> </a:t>
            </a:r>
            <a:r>
              <a:rPr lang="en-US" dirty="0" err="1"/>
              <a:t>trên</a:t>
            </a:r>
            <a:r>
              <a:rPr lang="en-US" dirty="0"/>
              <a:t> card </a:t>
            </a:r>
            <a:r>
              <a:rPr lang="en-US" dirty="0" err="1"/>
              <a:t>màn</a:t>
            </a:r>
            <a:r>
              <a:rPr lang="en-US" dirty="0"/>
              <a:t> </a:t>
            </a:r>
            <a:r>
              <a:rPr lang="en-US" dirty="0" err="1"/>
              <a:t>hình</a:t>
            </a:r>
            <a:r>
              <a:rPr lang="en-US" dirty="0"/>
              <a:t> </a:t>
            </a:r>
            <a:r>
              <a:rPr lang="en-US" dirty="0" err="1"/>
              <a:t>rời</a:t>
            </a:r>
            <a:r>
              <a:rPr lang="en-US" dirty="0"/>
              <a:t>, </a:t>
            </a:r>
            <a:r>
              <a:rPr lang="en-US" dirty="0" err="1"/>
              <a:t>nó</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để</a:t>
            </a:r>
            <a:r>
              <a:rPr lang="en-US" dirty="0"/>
              <a:t> </a:t>
            </a:r>
            <a:r>
              <a:rPr lang="en-US" dirty="0" err="1"/>
              <a:t>mã</a:t>
            </a:r>
            <a:r>
              <a:rPr lang="en-US" dirty="0"/>
              <a:t> </a:t>
            </a:r>
            <a:r>
              <a:rPr lang="en-US" dirty="0" err="1"/>
              <a:t>hoá</a:t>
            </a:r>
            <a:r>
              <a:rPr lang="en-US" dirty="0"/>
              <a:t> </a:t>
            </a:r>
            <a:r>
              <a:rPr lang="en-US" dirty="0" err="1"/>
              <a:t>và</a:t>
            </a:r>
            <a:r>
              <a:rPr lang="en-US" dirty="0"/>
              <a:t> </a:t>
            </a:r>
            <a:r>
              <a:rPr lang="en-US" dirty="0" err="1"/>
              <a:t>giải</a:t>
            </a:r>
            <a:r>
              <a:rPr lang="en-US" dirty="0"/>
              <a:t> </a:t>
            </a:r>
            <a:r>
              <a:rPr lang="en-US" dirty="0" err="1"/>
              <a:t>mã</a:t>
            </a:r>
            <a:r>
              <a:rPr lang="en-US" dirty="0"/>
              <a:t> </a:t>
            </a:r>
            <a:r>
              <a:rPr lang="en-US" dirty="0" err="1"/>
              <a:t>đồ</a:t>
            </a:r>
            <a:r>
              <a:rPr lang="en-US" dirty="0"/>
              <a:t> </a:t>
            </a:r>
            <a:r>
              <a:rPr lang="en-US" dirty="0" err="1"/>
              <a:t>hoạ</a:t>
            </a:r>
            <a:r>
              <a:rPr lang="en-US" dirty="0"/>
              <a:t> 2D </a:t>
            </a:r>
            <a:r>
              <a:rPr lang="en-US" dirty="0" err="1"/>
              <a:t>và</a:t>
            </a:r>
            <a:r>
              <a:rPr lang="en-US" dirty="0"/>
              <a:t> 3D </a:t>
            </a:r>
            <a:r>
              <a:rPr lang="en-US" dirty="0" err="1"/>
              <a:t>cũng</a:t>
            </a:r>
            <a:r>
              <a:rPr lang="en-US" dirty="0"/>
              <a:t> </a:t>
            </a:r>
            <a:r>
              <a:rPr lang="en-US" dirty="0" err="1"/>
              <a:t>như</a:t>
            </a:r>
            <a:r>
              <a:rPr lang="en-US" dirty="0"/>
              <a:t> </a:t>
            </a:r>
            <a:r>
              <a:rPr lang="en-US" dirty="0" err="1"/>
              <a:t>xử</a:t>
            </a:r>
            <a:r>
              <a:rPr lang="en-US" dirty="0"/>
              <a:t> </a:t>
            </a:r>
            <a:r>
              <a:rPr lang="en-US" dirty="0" err="1"/>
              <a:t>lý</a:t>
            </a:r>
            <a:r>
              <a:rPr lang="en-US" dirty="0"/>
              <a:t> video</a:t>
            </a:r>
          </a:p>
          <a:p>
            <a:r>
              <a:rPr lang="en-US" dirty="0" err="1"/>
              <a:t>Được</a:t>
            </a:r>
            <a:r>
              <a:rPr lang="en-US" dirty="0"/>
              <a:t> </a:t>
            </a:r>
            <a:r>
              <a:rPr lang="en-US" dirty="0" err="1"/>
              <a:t>sử</a:t>
            </a:r>
            <a:r>
              <a:rPr lang="en-US" dirty="0"/>
              <a:t> </a:t>
            </a:r>
            <a:r>
              <a:rPr lang="en-US" dirty="0" err="1"/>
              <a:t>dụng</a:t>
            </a:r>
            <a:r>
              <a:rPr lang="en-US" dirty="0"/>
              <a:t> </a:t>
            </a:r>
            <a:r>
              <a:rPr lang="en-US" dirty="0" err="1"/>
              <a:t>như</a:t>
            </a:r>
            <a:r>
              <a:rPr lang="en-US" dirty="0"/>
              <a:t> </a:t>
            </a:r>
            <a:r>
              <a:rPr lang="en-US" dirty="0" err="1"/>
              <a:t>bộ</a:t>
            </a:r>
            <a:r>
              <a:rPr lang="en-US" dirty="0"/>
              <a:t> </a:t>
            </a:r>
            <a:r>
              <a:rPr lang="en-US" dirty="0" err="1"/>
              <a:t>xử</a:t>
            </a:r>
            <a:r>
              <a:rPr lang="en-US" dirty="0"/>
              <a:t> </a:t>
            </a:r>
            <a:r>
              <a:rPr lang="en-US" dirty="0" err="1"/>
              <a:t>lý</a:t>
            </a:r>
            <a:r>
              <a:rPr lang="en-US" dirty="0"/>
              <a:t> vector </a:t>
            </a:r>
            <a:r>
              <a:rPr lang="en-US" dirty="0" err="1"/>
              <a:t>cho</a:t>
            </a:r>
            <a:r>
              <a:rPr lang="en-US" dirty="0"/>
              <a:t> </a:t>
            </a:r>
            <a:r>
              <a:rPr lang="en-US" dirty="0" err="1"/>
              <a:t>những</a:t>
            </a:r>
            <a:r>
              <a:rPr lang="en-US" dirty="0"/>
              <a:t> </a:t>
            </a:r>
            <a:r>
              <a:rPr lang="en-US" dirty="0" err="1"/>
              <a:t>ứng</a:t>
            </a:r>
            <a:r>
              <a:rPr lang="en-US" dirty="0"/>
              <a:t> </a:t>
            </a:r>
            <a:r>
              <a:rPr lang="en-US" dirty="0" err="1"/>
              <a:t>dụng</a:t>
            </a:r>
            <a:r>
              <a:rPr lang="en-US" dirty="0"/>
              <a:t> </a:t>
            </a:r>
            <a:r>
              <a:rPr lang="en-US" dirty="0" err="1"/>
              <a:t>yêu</a:t>
            </a:r>
            <a:r>
              <a:rPr lang="en-US" dirty="0"/>
              <a:t> </a:t>
            </a:r>
            <a:r>
              <a:rPr lang="en-US" dirty="0" err="1"/>
              <a:t>cầu</a:t>
            </a:r>
            <a:r>
              <a:rPr lang="en-US" dirty="0"/>
              <a:t> </a:t>
            </a:r>
            <a:r>
              <a:rPr lang="en-US" dirty="0" err="1"/>
              <a:t>những</a:t>
            </a:r>
            <a:r>
              <a:rPr lang="en-US" dirty="0"/>
              <a:t> </a:t>
            </a:r>
            <a:r>
              <a:rPr lang="en-US" dirty="0" err="1"/>
              <a:t>tính</a:t>
            </a:r>
            <a:r>
              <a:rPr lang="en-US" dirty="0"/>
              <a:t> </a:t>
            </a:r>
            <a:r>
              <a:rPr lang="en-US" dirty="0" err="1"/>
              <a:t>toán</a:t>
            </a:r>
            <a:r>
              <a:rPr lang="en-US" dirty="0"/>
              <a:t> </a:t>
            </a:r>
            <a:r>
              <a:rPr lang="en-US" dirty="0" err="1"/>
              <a:t>lặp</a:t>
            </a:r>
            <a:endParaRPr lang="en-US" dirty="0"/>
          </a:p>
        </p:txBody>
      </p:sp>
      <p:sp>
        <p:nvSpPr>
          <p:cNvPr id="5" name="Text Placeholder 4"/>
          <p:cNvSpPr>
            <a:spLocks noGrp="1"/>
          </p:cNvSpPr>
          <p:nvPr>
            <p:ph type="body" idx="1"/>
          </p:nvPr>
        </p:nvSpPr>
        <p:spPr/>
        <p:txBody>
          <a:bodyPr/>
          <a:lstStyle/>
          <a:p>
            <a:r>
              <a:rPr lang="en-US" dirty="0" err="1"/>
              <a:t>Đa</a:t>
            </a:r>
            <a:r>
              <a:rPr lang="en-US" dirty="0"/>
              <a:t> </a:t>
            </a:r>
            <a:r>
              <a:rPr lang="en-US" dirty="0" err="1"/>
              <a:t>lõi</a:t>
            </a:r>
            <a:r>
              <a:rPr lang="en-US" dirty="0"/>
              <a:t> </a:t>
            </a:r>
            <a:r>
              <a:rPr lang="en-US" dirty="0" err="1"/>
              <a:t>tích</a:t>
            </a:r>
            <a:r>
              <a:rPr lang="en-US" dirty="0"/>
              <a:t> </a:t>
            </a:r>
            <a:r>
              <a:rPr lang="en-US" dirty="0" err="1"/>
              <a:t>hợp</a:t>
            </a:r>
            <a:r>
              <a:rPr lang="en-US" dirty="0"/>
              <a:t> (MIC)	</a:t>
            </a:r>
            <a:endParaRPr lang="en-US" sz="3000" dirty="0">
              <a:solidFill>
                <a:schemeClr val="accent1"/>
              </a:solidFill>
            </a:endParaRPr>
          </a:p>
        </p:txBody>
      </p:sp>
      <p:sp>
        <p:nvSpPr>
          <p:cNvPr id="15" name="Text Placeholder 14"/>
          <p:cNvSpPr>
            <a:spLocks noGrp="1"/>
          </p:cNvSpPr>
          <p:nvPr>
            <p:ph type="body" sz="quarter" idx="3"/>
          </p:nvPr>
        </p:nvSpPr>
        <p:spPr/>
        <p:txBody>
          <a:bodyPr/>
          <a:lstStyle/>
          <a:p>
            <a:r>
              <a:rPr lang="en-US" dirty="0" err="1"/>
              <a:t>Đơn</a:t>
            </a:r>
            <a:r>
              <a:rPr lang="en-US" dirty="0"/>
              <a:t> </a:t>
            </a:r>
            <a:r>
              <a:rPr lang="en-US" dirty="0" err="1"/>
              <a:t>vị</a:t>
            </a:r>
            <a:r>
              <a:rPr lang="en-US" dirty="0"/>
              <a:t> </a:t>
            </a:r>
            <a:r>
              <a:rPr lang="en-US" dirty="0" err="1"/>
              <a:t>xử</a:t>
            </a:r>
            <a:r>
              <a:rPr lang="en-US" dirty="0"/>
              <a:t> </a:t>
            </a:r>
            <a:r>
              <a:rPr lang="en-US" dirty="0" err="1"/>
              <a:t>lý</a:t>
            </a:r>
            <a:r>
              <a:rPr lang="en-US" dirty="0"/>
              <a:t> </a:t>
            </a:r>
            <a:r>
              <a:rPr lang="en-US" dirty="0" err="1"/>
              <a:t>đồ</a:t>
            </a:r>
            <a:r>
              <a:rPr lang="en-US" dirty="0"/>
              <a:t> </a:t>
            </a:r>
            <a:r>
              <a:rPr lang="en-US" dirty="0" err="1"/>
              <a:t>hoạ</a:t>
            </a:r>
            <a:r>
              <a:rPr lang="en-US" dirty="0"/>
              <a:t> (GPU)</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500" b="1" dirty="0">
                <a:solidFill>
                  <a:schemeClr val="tx2"/>
                </a:solidFill>
              </a:rPr>
              <a:t> 4. </a:t>
            </a:r>
            <a:r>
              <a:rPr lang="en-US" sz="3500" b="1" dirty="0" err="1">
                <a:solidFill>
                  <a:schemeClr val="tx2"/>
                </a:solidFill>
              </a:rPr>
              <a:t>Kiến</a:t>
            </a:r>
            <a:r>
              <a:rPr lang="en-US" sz="3500" b="1" dirty="0">
                <a:solidFill>
                  <a:schemeClr val="tx2"/>
                </a:solidFill>
              </a:rPr>
              <a:t> </a:t>
            </a:r>
            <a:r>
              <a:rPr lang="en-US" sz="3500" b="1" err="1">
                <a:solidFill>
                  <a:schemeClr val="tx2"/>
                </a:solidFill>
              </a:rPr>
              <a:t>trúc</a:t>
            </a:r>
            <a:r>
              <a:rPr lang="en-US" sz="3500" b="1">
                <a:solidFill>
                  <a:schemeClr val="tx2"/>
                </a:solidFill>
              </a:rPr>
              <a:t> x86 và ARM</a:t>
            </a:r>
            <a:endParaRPr lang="en-US" sz="3500" b="1" dirty="0">
              <a:solidFill>
                <a:schemeClr val="tx2"/>
              </a:solidFill>
            </a:endParaRPr>
          </a:p>
        </p:txBody>
      </p:sp>
      <p:sp>
        <p:nvSpPr>
          <p:cNvPr id="4" name="Content Placeholder 3"/>
          <p:cNvSpPr>
            <a:spLocks noGrp="1"/>
          </p:cNvSpPr>
          <p:nvPr>
            <p:ph idx="1"/>
          </p:nvPr>
        </p:nvSpPr>
        <p:spPr>
          <a:xfrm>
            <a:off x="498474" y="1600200"/>
            <a:ext cx="7556313" cy="4525963"/>
          </a:xfrm>
        </p:spPr>
        <p:txBody>
          <a:bodyPr>
            <a:noAutofit/>
          </a:bodyPr>
          <a:lstStyle/>
          <a:p>
            <a:r>
              <a:rPr lang="en-GB" sz="2400" b="1"/>
              <a:t>Kiến trúc x86</a:t>
            </a:r>
            <a:r>
              <a:rPr lang="en-GB" sz="2400"/>
              <a:t> là kiến trúc phổ biến, được phát triển trong nhiều năm</a:t>
            </a:r>
          </a:p>
          <a:p>
            <a:pPr lvl="1"/>
            <a:r>
              <a:rPr lang="en-GB" sz="2000"/>
              <a:t>x86 được xây dựng dựa trên kiến trúc </a:t>
            </a:r>
            <a:r>
              <a:rPr lang="en-GB" sz="2000" i="1"/>
              <a:t>máy tính </a:t>
            </a:r>
            <a:r>
              <a:rPr lang="vi-VN" sz="2000" i="1"/>
              <a:t>tập lệnh phức tạp (Complex instruction set computers - CISCs)</a:t>
            </a:r>
            <a:endParaRPr lang="en-GB" sz="2000" i="1"/>
          </a:p>
          <a:p>
            <a:pPr lvl="1"/>
            <a:r>
              <a:rPr lang="en-GB" sz="2000"/>
              <a:t>Được sản xuất và đưa ra thị trường bởi hãng Intel (hãng đứng thứ nhất về sản xuất VXL)</a:t>
            </a:r>
            <a:endParaRPr lang="vi-VN" sz="2000"/>
          </a:p>
          <a:p>
            <a:r>
              <a:rPr lang="vi-VN" sz="2400" b="1"/>
              <a:t>Kiến trúc ARM </a:t>
            </a:r>
            <a:r>
              <a:rPr lang="vi-VN" sz="2400"/>
              <a:t>được sử dụng rộng rãi trong các hệ thống nhúng</a:t>
            </a:r>
            <a:endParaRPr lang="en-GB" sz="2400"/>
          </a:p>
          <a:p>
            <a:pPr lvl="1"/>
            <a:r>
              <a:rPr lang="en-GB" sz="2000"/>
              <a:t>Dựa trên kiến trúc máy tính tập lệnh rút gọn (Reduced instruction set computer RISC).</a:t>
            </a:r>
          </a:p>
          <a:p>
            <a:pPr lvl="1"/>
            <a:r>
              <a:rPr lang="en-GB" sz="2000"/>
              <a:t>Kiến trúc ARM là kiến trúc được thiết kế tốt nhất và có hiệu năng mạnh mẽ</a:t>
            </a:r>
            <a:endParaRPr lang="vi-VN" sz="20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1026"/>
          <p:cNvSpPr>
            <a:spLocks noGrp="1" noChangeArrowheads="1"/>
          </p:cNvSpPr>
          <p:nvPr>
            <p:ph type="title"/>
          </p:nvPr>
        </p:nvSpPr>
        <p:spPr>
          <a:xfrm>
            <a:off x="0" y="2514600"/>
            <a:ext cx="3581400" cy="762000"/>
          </a:xfrm>
        </p:spPr>
        <p:txBody>
          <a:bodyPr>
            <a:normAutofit fontScale="90000"/>
          </a:bodyPr>
          <a:lstStyle/>
          <a:p>
            <a:pPr algn="ctr"/>
            <a:r>
              <a:rPr lang="en-GB" sz="3000" dirty="0" err="1"/>
              <a:t>Tiến</a:t>
            </a:r>
            <a:r>
              <a:rPr lang="en-GB" sz="3000" dirty="0"/>
              <a:t> </a:t>
            </a:r>
            <a:r>
              <a:rPr lang="en-GB" sz="3000" dirty="0" err="1"/>
              <a:t>trình</a:t>
            </a:r>
            <a:r>
              <a:rPr lang="en-GB" sz="3000" dirty="0"/>
              <a:t> </a:t>
            </a:r>
            <a:r>
              <a:rPr lang="en-GB" sz="3000" dirty="0" err="1"/>
              <a:t>phát</a:t>
            </a:r>
            <a:r>
              <a:rPr lang="en-GB" sz="3000" dirty="0"/>
              <a:t> </a:t>
            </a:r>
            <a:r>
              <a:rPr lang="en-GB" sz="3000" dirty="0" err="1"/>
              <a:t>triển</a:t>
            </a:r>
            <a:r>
              <a:rPr lang="en-GB" sz="3000" dirty="0"/>
              <a:t> </a:t>
            </a:r>
            <a:r>
              <a:rPr lang="en-GB" sz="3000" dirty="0" err="1"/>
              <a:t>của</a:t>
            </a:r>
            <a:r>
              <a:rPr lang="en-GB" sz="3000" dirty="0"/>
              <a:t> </a:t>
            </a:r>
            <a:r>
              <a:rPr lang="en-GB" sz="3000" dirty="0" err="1"/>
              <a:t>dòng</a:t>
            </a:r>
            <a:r>
              <a:rPr lang="en-GB" sz="3000" dirty="0"/>
              <a:t> x86</a:t>
            </a:r>
          </a:p>
        </p:txBody>
      </p:sp>
      <p:sp>
        <p:nvSpPr>
          <p:cNvPr id="89091" name="Rectangle 1027"/>
          <p:cNvSpPr>
            <a:spLocks noGrp="1" noChangeArrowheads="1"/>
          </p:cNvSpPr>
          <p:nvPr>
            <p:ph type="body" sz="half" idx="2"/>
          </p:nvPr>
        </p:nvSpPr>
        <p:spPr>
          <a:xfrm>
            <a:off x="4038600" y="0"/>
            <a:ext cx="5105400" cy="6858000"/>
          </a:xfrm>
          <a:solidFill>
            <a:schemeClr val="accent1"/>
          </a:solidFill>
        </p:spPr>
        <p:txBody>
          <a:bodyPr>
            <a:normAutofit fontScale="77500" lnSpcReduction="20000"/>
          </a:bodyPr>
          <a:lstStyle/>
          <a:p>
            <a:pPr marL="228600" indent="-228600">
              <a:lnSpc>
                <a:spcPct val="90000"/>
              </a:lnSpc>
            </a:pPr>
            <a:endParaRPr lang="en-GB" sz="1200" dirty="0">
              <a:solidFill>
                <a:schemeClr val="bg1"/>
              </a:solidFill>
            </a:endParaRPr>
          </a:p>
          <a:p>
            <a:pPr marL="228600" indent="-228600">
              <a:lnSpc>
                <a:spcPct val="90000"/>
              </a:lnSpc>
              <a:buFont typeface="Wingdings" pitchFamily="2" charset="2"/>
              <a:buChar char="n"/>
            </a:pPr>
            <a:r>
              <a:rPr lang="en-GB" sz="2118" dirty="0">
                <a:solidFill>
                  <a:schemeClr val="bg1"/>
                </a:solidFill>
              </a:rPr>
              <a:t>8080</a:t>
            </a:r>
          </a:p>
          <a:p>
            <a:pPr marL="685800" lvl="1" indent="-228600">
              <a:lnSpc>
                <a:spcPct val="90000"/>
              </a:lnSpc>
              <a:buFont typeface="Wingdings" pitchFamily="2" charset="2"/>
              <a:buChar char="n"/>
            </a:pPr>
            <a:r>
              <a:rPr lang="en-GB" sz="1918" dirty="0" err="1">
                <a:solidFill>
                  <a:schemeClr val="bg1"/>
                </a:solidFill>
              </a:rPr>
              <a:t>Là</a:t>
            </a:r>
            <a:r>
              <a:rPr lang="en-GB" sz="1918" dirty="0">
                <a:solidFill>
                  <a:schemeClr val="bg1"/>
                </a:solidFill>
              </a:rPr>
              <a:t> vi </a:t>
            </a:r>
            <a:r>
              <a:rPr lang="en-GB" sz="1918" dirty="0" err="1">
                <a:solidFill>
                  <a:schemeClr val="bg1"/>
                </a:solidFill>
              </a:rPr>
              <a:t>xử</a:t>
            </a:r>
            <a:r>
              <a:rPr lang="en-GB" sz="1918" dirty="0">
                <a:solidFill>
                  <a:schemeClr val="bg1"/>
                </a:solidFill>
              </a:rPr>
              <a:t> </a:t>
            </a:r>
            <a:r>
              <a:rPr lang="en-GB" sz="1918" dirty="0" err="1">
                <a:solidFill>
                  <a:schemeClr val="bg1"/>
                </a:solidFill>
              </a:rPr>
              <a:t>lý</a:t>
            </a:r>
            <a:r>
              <a:rPr lang="en-GB" sz="1918" dirty="0">
                <a:solidFill>
                  <a:schemeClr val="bg1"/>
                </a:solidFill>
              </a:rPr>
              <a:t> </a:t>
            </a:r>
            <a:r>
              <a:rPr lang="en-GB" sz="1918" dirty="0" err="1">
                <a:solidFill>
                  <a:schemeClr val="bg1"/>
                </a:solidFill>
              </a:rPr>
              <a:t>đa</a:t>
            </a:r>
            <a:r>
              <a:rPr lang="en-GB" sz="1918" dirty="0">
                <a:solidFill>
                  <a:schemeClr val="bg1"/>
                </a:solidFill>
              </a:rPr>
              <a:t> </a:t>
            </a:r>
            <a:r>
              <a:rPr lang="en-GB" sz="1918" dirty="0" err="1">
                <a:solidFill>
                  <a:schemeClr val="bg1"/>
                </a:solidFill>
              </a:rPr>
              <a:t>năng</a:t>
            </a:r>
            <a:r>
              <a:rPr lang="en-GB" sz="1918" dirty="0">
                <a:solidFill>
                  <a:schemeClr val="bg1"/>
                </a:solidFill>
              </a:rPr>
              <a:t> </a:t>
            </a:r>
            <a:r>
              <a:rPr lang="en-GB" sz="1918" dirty="0" err="1">
                <a:solidFill>
                  <a:schemeClr val="bg1"/>
                </a:solidFill>
              </a:rPr>
              <a:t>đầu</a:t>
            </a:r>
            <a:r>
              <a:rPr lang="en-GB" sz="1918" dirty="0">
                <a:solidFill>
                  <a:schemeClr val="bg1"/>
                </a:solidFill>
              </a:rPr>
              <a:t> </a:t>
            </a:r>
            <a:r>
              <a:rPr lang="en-GB" sz="1918" dirty="0" err="1">
                <a:solidFill>
                  <a:schemeClr val="bg1"/>
                </a:solidFill>
              </a:rPr>
              <a:t>tiên</a:t>
            </a:r>
            <a:endParaRPr lang="en-GB" sz="1918" dirty="0">
              <a:solidFill>
                <a:schemeClr val="bg1"/>
              </a:solidFill>
            </a:endParaRPr>
          </a:p>
          <a:p>
            <a:pPr marL="685800" lvl="1" indent="-228600">
              <a:lnSpc>
                <a:spcPct val="90000"/>
              </a:lnSpc>
              <a:buFont typeface="Wingdings" pitchFamily="2" charset="2"/>
              <a:buChar char="n"/>
            </a:pPr>
            <a:r>
              <a:rPr lang="en-GB" sz="1918" dirty="0">
                <a:solidFill>
                  <a:schemeClr val="bg1"/>
                </a:solidFill>
              </a:rPr>
              <a:t>8-bit </a:t>
            </a:r>
            <a:r>
              <a:rPr lang="en-GB" sz="1918" dirty="0" err="1">
                <a:solidFill>
                  <a:schemeClr val="bg1"/>
                </a:solidFill>
              </a:rPr>
              <a:t>máy</a:t>
            </a:r>
            <a:r>
              <a:rPr lang="en-GB" sz="1918" dirty="0">
                <a:solidFill>
                  <a:schemeClr val="bg1"/>
                </a:solidFill>
              </a:rPr>
              <a:t> </a:t>
            </a:r>
            <a:r>
              <a:rPr lang="en-GB" sz="1918" dirty="0" err="1">
                <a:solidFill>
                  <a:schemeClr val="bg1"/>
                </a:solidFill>
              </a:rPr>
              <a:t>cùng</a:t>
            </a:r>
            <a:r>
              <a:rPr lang="en-GB" sz="1918" dirty="0">
                <a:solidFill>
                  <a:schemeClr val="bg1"/>
                </a:solidFill>
              </a:rPr>
              <a:t> 8-bit </a:t>
            </a:r>
            <a:r>
              <a:rPr lang="en-GB" sz="1918" dirty="0" err="1">
                <a:solidFill>
                  <a:schemeClr val="bg1"/>
                </a:solidFill>
              </a:rPr>
              <a:t>đường</a:t>
            </a:r>
            <a:r>
              <a:rPr lang="en-GB" sz="1918" dirty="0">
                <a:solidFill>
                  <a:schemeClr val="bg1"/>
                </a:solidFill>
              </a:rPr>
              <a:t> </a:t>
            </a:r>
            <a:r>
              <a:rPr lang="en-GB" sz="1918" dirty="0" err="1">
                <a:solidFill>
                  <a:schemeClr val="bg1"/>
                </a:solidFill>
              </a:rPr>
              <a:t>dữ</a:t>
            </a:r>
            <a:r>
              <a:rPr lang="en-GB" sz="1918" dirty="0">
                <a:solidFill>
                  <a:schemeClr val="bg1"/>
                </a:solidFill>
              </a:rPr>
              <a:t> </a:t>
            </a:r>
            <a:r>
              <a:rPr lang="en-GB" sz="1918" dirty="0" err="1">
                <a:solidFill>
                  <a:schemeClr val="bg1"/>
                </a:solidFill>
              </a:rPr>
              <a:t>liệu</a:t>
            </a:r>
            <a:r>
              <a:rPr lang="en-GB" sz="1918" dirty="0">
                <a:solidFill>
                  <a:schemeClr val="bg1"/>
                </a:solidFill>
              </a:rPr>
              <a:t> </a:t>
            </a:r>
            <a:r>
              <a:rPr lang="en-GB" sz="1918" dirty="0" err="1">
                <a:solidFill>
                  <a:schemeClr val="bg1"/>
                </a:solidFill>
              </a:rPr>
              <a:t>tới</a:t>
            </a:r>
            <a:r>
              <a:rPr lang="en-GB" sz="1918" dirty="0">
                <a:solidFill>
                  <a:schemeClr val="bg1"/>
                </a:solidFill>
              </a:rPr>
              <a:t> </a:t>
            </a:r>
            <a:r>
              <a:rPr lang="en-GB" sz="1918" dirty="0" err="1">
                <a:solidFill>
                  <a:schemeClr val="bg1"/>
                </a:solidFill>
              </a:rPr>
              <a:t>bộ</a:t>
            </a:r>
            <a:r>
              <a:rPr lang="en-GB" sz="1918" dirty="0">
                <a:solidFill>
                  <a:schemeClr val="bg1"/>
                </a:solidFill>
              </a:rPr>
              <a:t> </a:t>
            </a:r>
            <a:r>
              <a:rPr lang="en-GB" sz="1918" dirty="0" err="1">
                <a:solidFill>
                  <a:schemeClr val="bg1"/>
                </a:solidFill>
              </a:rPr>
              <a:t>nhớ</a:t>
            </a:r>
            <a:endParaRPr lang="en-GB" sz="1918" dirty="0">
              <a:solidFill>
                <a:schemeClr val="bg1"/>
              </a:solidFill>
            </a:endParaRPr>
          </a:p>
          <a:p>
            <a:pPr marL="685800" lvl="1" indent="-228600">
              <a:lnSpc>
                <a:spcPct val="90000"/>
              </a:lnSpc>
              <a:buFont typeface="Wingdings" pitchFamily="2" charset="2"/>
              <a:buChar char="n"/>
            </a:pPr>
            <a:r>
              <a:rPr lang="en-GB" sz="1918" dirty="0" err="1">
                <a:solidFill>
                  <a:schemeClr val="bg1"/>
                </a:solidFill>
              </a:rPr>
              <a:t>Được</a:t>
            </a:r>
            <a:r>
              <a:rPr lang="en-GB" sz="1918" dirty="0">
                <a:solidFill>
                  <a:schemeClr val="bg1"/>
                </a:solidFill>
              </a:rPr>
              <a:t> </a:t>
            </a:r>
            <a:r>
              <a:rPr lang="en-GB" sz="1918" dirty="0" err="1">
                <a:solidFill>
                  <a:schemeClr val="bg1"/>
                </a:solidFill>
              </a:rPr>
              <a:t>sử</a:t>
            </a:r>
            <a:r>
              <a:rPr lang="en-GB" sz="1918" dirty="0">
                <a:solidFill>
                  <a:schemeClr val="bg1"/>
                </a:solidFill>
              </a:rPr>
              <a:t> </a:t>
            </a:r>
            <a:r>
              <a:rPr lang="en-GB" sz="1918" dirty="0" err="1">
                <a:solidFill>
                  <a:schemeClr val="bg1"/>
                </a:solidFill>
              </a:rPr>
              <a:t>dụng</a:t>
            </a:r>
            <a:r>
              <a:rPr lang="en-GB" sz="1918" dirty="0">
                <a:solidFill>
                  <a:schemeClr val="bg1"/>
                </a:solidFill>
              </a:rPr>
              <a:t> </a:t>
            </a:r>
            <a:r>
              <a:rPr lang="en-GB" sz="1918" dirty="0" err="1">
                <a:solidFill>
                  <a:schemeClr val="bg1"/>
                </a:solidFill>
              </a:rPr>
              <a:t>trên</a:t>
            </a:r>
            <a:r>
              <a:rPr lang="en-GB" sz="1918" dirty="0">
                <a:solidFill>
                  <a:schemeClr val="bg1"/>
                </a:solidFill>
              </a:rPr>
              <a:t> </a:t>
            </a:r>
            <a:r>
              <a:rPr lang="en-GB" sz="1918" dirty="0" err="1">
                <a:solidFill>
                  <a:schemeClr val="bg1"/>
                </a:solidFill>
              </a:rPr>
              <a:t>máy</a:t>
            </a:r>
            <a:r>
              <a:rPr lang="en-GB" sz="1918" dirty="0">
                <a:solidFill>
                  <a:schemeClr val="bg1"/>
                </a:solidFill>
              </a:rPr>
              <a:t> </a:t>
            </a:r>
            <a:r>
              <a:rPr lang="en-GB" sz="1918" dirty="0" err="1">
                <a:solidFill>
                  <a:schemeClr val="bg1"/>
                </a:solidFill>
              </a:rPr>
              <a:t>tính</a:t>
            </a:r>
            <a:r>
              <a:rPr lang="en-GB" sz="1918" dirty="0">
                <a:solidFill>
                  <a:schemeClr val="bg1"/>
                </a:solidFill>
              </a:rPr>
              <a:t> </a:t>
            </a:r>
            <a:r>
              <a:rPr lang="en-GB" sz="1918" dirty="0" err="1">
                <a:solidFill>
                  <a:schemeClr val="bg1"/>
                </a:solidFill>
              </a:rPr>
              <a:t>cá</a:t>
            </a:r>
            <a:r>
              <a:rPr lang="en-GB" sz="1918" dirty="0">
                <a:solidFill>
                  <a:schemeClr val="bg1"/>
                </a:solidFill>
              </a:rPr>
              <a:t> </a:t>
            </a:r>
            <a:r>
              <a:rPr lang="en-GB" sz="1918" dirty="0" err="1">
                <a:solidFill>
                  <a:schemeClr val="bg1"/>
                </a:solidFill>
              </a:rPr>
              <a:t>nhân</a:t>
            </a:r>
            <a:r>
              <a:rPr lang="en-GB" sz="1918" dirty="0">
                <a:solidFill>
                  <a:schemeClr val="bg1"/>
                </a:solidFill>
              </a:rPr>
              <a:t> </a:t>
            </a:r>
            <a:r>
              <a:rPr lang="en-GB" sz="1918" dirty="0" err="1">
                <a:solidFill>
                  <a:schemeClr val="bg1"/>
                </a:solidFill>
              </a:rPr>
              <a:t>đầu</a:t>
            </a:r>
            <a:r>
              <a:rPr lang="en-GB" sz="1918" dirty="0">
                <a:solidFill>
                  <a:schemeClr val="bg1"/>
                </a:solidFill>
              </a:rPr>
              <a:t> </a:t>
            </a:r>
            <a:r>
              <a:rPr lang="en-GB" sz="1918" dirty="0" err="1">
                <a:solidFill>
                  <a:schemeClr val="bg1"/>
                </a:solidFill>
              </a:rPr>
              <a:t>tiên</a:t>
            </a:r>
            <a:r>
              <a:rPr lang="en-GB" sz="1918" dirty="0">
                <a:solidFill>
                  <a:schemeClr val="bg1"/>
                </a:solidFill>
              </a:rPr>
              <a:t> (Altair)</a:t>
            </a:r>
          </a:p>
          <a:p>
            <a:pPr marL="228600" indent="-228600">
              <a:lnSpc>
                <a:spcPct val="90000"/>
              </a:lnSpc>
              <a:buFont typeface="Wingdings" pitchFamily="2" charset="2"/>
              <a:buChar char="n"/>
            </a:pPr>
            <a:r>
              <a:rPr lang="en-GB" sz="2162" dirty="0">
                <a:solidFill>
                  <a:schemeClr val="bg1"/>
                </a:solidFill>
              </a:rPr>
              <a:t>8086</a:t>
            </a:r>
          </a:p>
          <a:p>
            <a:pPr marL="685800" lvl="1" indent="-228600">
              <a:buFont typeface="Wingdings" pitchFamily="2" charset="2"/>
              <a:buChar char="n"/>
            </a:pPr>
            <a:r>
              <a:rPr lang="en-GB" sz="1918" dirty="0">
                <a:solidFill>
                  <a:schemeClr val="bg1"/>
                </a:solidFill>
              </a:rPr>
              <a:t>16-bit </a:t>
            </a:r>
            <a:r>
              <a:rPr lang="en-GB" sz="1918" dirty="0" err="1">
                <a:solidFill>
                  <a:schemeClr val="bg1"/>
                </a:solidFill>
              </a:rPr>
              <a:t>máy</a:t>
            </a:r>
            <a:endParaRPr lang="en-GB" sz="1918" dirty="0">
              <a:solidFill>
                <a:schemeClr val="bg1"/>
              </a:solidFill>
            </a:endParaRPr>
          </a:p>
          <a:p>
            <a:pPr marL="685800" lvl="1" indent="-228600">
              <a:buFont typeface="Wingdings" pitchFamily="2" charset="2"/>
              <a:buChar char="n"/>
            </a:pPr>
            <a:r>
              <a:rPr lang="en-GB" sz="1918" dirty="0" err="1">
                <a:solidFill>
                  <a:schemeClr val="bg1"/>
                </a:solidFill>
              </a:rPr>
              <a:t>Sử</a:t>
            </a:r>
            <a:r>
              <a:rPr lang="en-GB" sz="1918" dirty="0">
                <a:solidFill>
                  <a:schemeClr val="bg1"/>
                </a:solidFill>
              </a:rPr>
              <a:t> </a:t>
            </a:r>
            <a:r>
              <a:rPr lang="en-GB" sz="1918" dirty="0" err="1">
                <a:solidFill>
                  <a:schemeClr val="bg1"/>
                </a:solidFill>
              </a:rPr>
              <a:t>dụng</a:t>
            </a:r>
            <a:r>
              <a:rPr lang="en-GB" sz="1918" dirty="0">
                <a:solidFill>
                  <a:schemeClr val="bg1"/>
                </a:solidFill>
              </a:rPr>
              <a:t> cache </a:t>
            </a:r>
            <a:r>
              <a:rPr lang="en-GB" sz="1918" dirty="0" err="1">
                <a:solidFill>
                  <a:schemeClr val="bg1"/>
                </a:solidFill>
              </a:rPr>
              <a:t>cho</a:t>
            </a:r>
            <a:r>
              <a:rPr lang="en-GB" sz="1918" dirty="0">
                <a:solidFill>
                  <a:schemeClr val="bg1"/>
                </a:solidFill>
              </a:rPr>
              <a:t> </a:t>
            </a:r>
            <a:r>
              <a:rPr lang="en-GB" sz="1918" dirty="0" err="1">
                <a:solidFill>
                  <a:schemeClr val="bg1"/>
                </a:solidFill>
              </a:rPr>
              <a:t>lệnh</a:t>
            </a:r>
            <a:r>
              <a:rPr lang="en-GB" sz="1918" dirty="0">
                <a:solidFill>
                  <a:schemeClr val="bg1"/>
                </a:solidFill>
              </a:rPr>
              <a:t>, </a:t>
            </a:r>
            <a:r>
              <a:rPr lang="en-GB" sz="1918" dirty="0" err="1">
                <a:solidFill>
                  <a:schemeClr val="bg1"/>
                </a:solidFill>
              </a:rPr>
              <a:t>hoặc</a:t>
            </a:r>
            <a:r>
              <a:rPr lang="en-GB" sz="1918" dirty="0">
                <a:solidFill>
                  <a:schemeClr val="bg1"/>
                </a:solidFill>
              </a:rPr>
              <a:t> </a:t>
            </a:r>
            <a:r>
              <a:rPr lang="en-GB" sz="1918" dirty="0" err="1">
                <a:solidFill>
                  <a:schemeClr val="bg1"/>
                </a:solidFill>
              </a:rPr>
              <a:t>hàng</a:t>
            </a:r>
            <a:r>
              <a:rPr lang="en-GB" sz="1918" dirty="0">
                <a:solidFill>
                  <a:schemeClr val="bg1"/>
                </a:solidFill>
              </a:rPr>
              <a:t> </a:t>
            </a:r>
            <a:r>
              <a:rPr lang="en-GB" sz="1918" dirty="0" err="1">
                <a:solidFill>
                  <a:schemeClr val="bg1"/>
                </a:solidFill>
              </a:rPr>
              <a:t>đợi</a:t>
            </a:r>
            <a:endParaRPr lang="en-GB" sz="1918" dirty="0">
              <a:solidFill>
                <a:schemeClr val="bg1"/>
              </a:solidFill>
            </a:endParaRPr>
          </a:p>
          <a:p>
            <a:pPr marL="685800" lvl="1" indent="-228600">
              <a:buFont typeface="Wingdings" pitchFamily="2" charset="2"/>
              <a:buChar char="n"/>
            </a:pPr>
            <a:r>
              <a:rPr lang="en-GB" sz="1918" dirty="0" err="1">
                <a:solidFill>
                  <a:schemeClr val="bg1"/>
                </a:solidFill>
              </a:rPr>
              <a:t>Xuất</a:t>
            </a:r>
            <a:r>
              <a:rPr lang="en-GB" sz="1918" dirty="0">
                <a:solidFill>
                  <a:schemeClr val="bg1"/>
                </a:solidFill>
              </a:rPr>
              <a:t> </a:t>
            </a:r>
            <a:r>
              <a:rPr lang="en-GB" sz="1918" dirty="0" err="1">
                <a:solidFill>
                  <a:schemeClr val="bg1"/>
                </a:solidFill>
              </a:rPr>
              <a:t>hiện</a:t>
            </a:r>
            <a:r>
              <a:rPr lang="en-GB" sz="1918" dirty="0">
                <a:solidFill>
                  <a:schemeClr val="bg1"/>
                </a:solidFill>
              </a:rPr>
              <a:t> </a:t>
            </a:r>
            <a:r>
              <a:rPr lang="en-GB" sz="1918" dirty="0" err="1">
                <a:solidFill>
                  <a:schemeClr val="bg1"/>
                </a:solidFill>
              </a:rPr>
              <a:t>lần</a:t>
            </a:r>
            <a:r>
              <a:rPr lang="en-GB" sz="1918" dirty="0">
                <a:solidFill>
                  <a:schemeClr val="bg1"/>
                </a:solidFill>
              </a:rPr>
              <a:t> </a:t>
            </a:r>
            <a:r>
              <a:rPr lang="en-GB" sz="1918" dirty="0" err="1">
                <a:solidFill>
                  <a:schemeClr val="bg1"/>
                </a:solidFill>
              </a:rPr>
              <a:t>đầu</a:t>
            </a:r>
            <a:r>
              <a:rPr lang="en-GB" sz="1918" dirty="0">
                <a:solidFill>
                  <a:schemeClr val="bg1"/>
                </a:solidFill>
              </a:rPr>
              <a:t> </a:t>
            </a:r>
            <a:r>
              <a:rPr lang="en-GB" sz="1918" dirty="0" err="1">
                <a:solidFill>
                  <a:schemeClr val="bg1"/>
                </a:solidFill>
              </a:rPr>
              <a:t>trên</a:t>
            </a:r>
            <a:r>
              <a:rPr lang="en-GB" sz="1918" dirty="0">
                <a:solidFill>
                  <a:schemeClr val="bg1"/>
                </a:solidFill>
              </a:rPr>
              <a:t> </a:t>
            </a:r>
            <a:r>
              <a:rPr lang="en-GB" sz="1918" dirty="0" err="1">
                <a:solidFill>
                  <a:schemeClr val="bg1"/>
                </a:solidFill>
              </a:rPr>
              <a:t>kiến</a:t>
            </a:r>
            <a:r>
              <a:rPr lang="en-GB" sz="1918" dirty="0">
                <a:solidFill>
                  <a:schemeClr val="bg1"/>
                </a:solidFill>
              </a:rPr>
              <a:t> </a:t>
            </a:r>
            <a:r>
              <a:rPr lang="en-GB" sz="1918" dirty="0" err="1">
                <a:solidFill>
                  <a:schemeClr val="bg1"/>
                </a:solidFill>
              </a:rPr>
              <a:t>trúc</a:t>
            </a:r>
            <a:r>
              <a:rPr lang="en-GB" sz="1918" dirty="0">
                <a:solidFill>
                  <a:schemeClr val="bg1"/>
                </a:solidFill>
              </a:rPr>
              <a:t> </a:t>
            </a:r>
            <a:r>
              <a:rPr lang="en-GB" sz="1918" dirty="0" err="1">
                <a:solidFill>
                  <a:schemeClr val="bg1"/>
                </a:solidFill>
              </a:rPr>
              <a:t>dòng</a:t>
            </a:r>
            <a:r>
              <a:rPr lang="en-GB" sz="1918" dirty="0">
                <a:solidFill>
                  <a:schemeClr val="bg1"/>
                </a:solidFill>
              </a:rPr>
              <a:t> x86</a:t>
            </a:r>
          </a:p>
          <a:p>
            <a:pPr marL="228600" indent="-228600">
              <a:lnSpc>
                <a:spcPct val="90000"/>
              </a:lnSpc>
              <a:spcBef>
                <a:spcPts val="2500"/>
              </a:spcBef>
              <a:buFont typeface="Wingdings" pitchFamily="2" charset="2"/>
              <a:buChar char="n"/>
            </a:pPr>
            <a:r>
              <a:rPr lang="en-GB" sz="2118" dirty="0">
                <a:solidFill>
                  <a:schemeClr val="bg1"/>
                </a:solidFill>
              </a:rPr>
              <a:t>8088</a:t>
            </a:r>
          </a:p>
          <a:p>
            <a:pPr marL="685800" lvl="1" indent="-228600">
              <a:lnSpc>
                <a:spcPct val="90000"/>
              </a:lnSpc>
              <a:spcBef>
                <a:spcPts val="700"/>
              </a:spcBef>
              <a:buFont typeface="Wingdings" pitchFamily="2" charset="2"/>
              <a:buChar char="n"/>
            </a:pPr>
            <a:r>
              <a:rPr lang="en-GB" sz="1882" dirty="0" err="1">
                <a:solidFill>
                  <a:schemeClr val="bg1"/>
                </a:solidFill>
              </a:rPr>
              <a:t>Sử</a:t>
            </a:r>
            <a:r>
              <a:rPr lang="en-GB" sz="1882" dirty="0">
                <a:solidFill>
                  <a:schemeClr val="bg1"/>
                </a:solidFill>
              </a:rPr>
              <a:t> </a:t>
            </a:r>
            <a:r>
              <a:rPr lang="en-GB" sz="1882" dirty="0" err="1">
                <a:solidFill>
                  <a:schemeClr val="bg1"/>
                </a:solidFill>
              </a:rPr>
              <a:t>dụng</a:t>
            </a:r>
            <a:r>
              <a:rPr lang="en-GB" sz="1882" dirty="0">
                <a:solidFill>
                  <a:schemeClr val="bg1"/>
                </a:solidFill>
              </a:rPr>
              <a:t> </a:t>
            </a:r>
            <a:r>
              <a:rPr lang="en-GB" sz="1882" dirty="0" err="1">
                <a:solidFill>
                  <a:schemeClr val="bg1"/>
                </a:solidFill>
              </a:rPr>
              <a:t>cho</a:t>
            </a:r>
            <a:r>
              <a:rPr lang="en-GB" sz="1882" dirty="0">
                <a:solidFill>
                  <a:schemeClr val="bg1"/>
                </a:solidFill>
              </a:rPr>
              <a:t> </a:t>
            </a:r>
            <a:r>
              <a:rPr lang="en-GB" sz="1882" dirty="0" err="1">
                <a:solidFill>
                  <a:schemeClr val="bg1"/>
                </a:solidFill>
              </a:rPr>
              <a:t>máy</a:t>
            </a:r>
            <a:r>
              <a:rPr lang="en-GB" sz="1882" dirty="0">
                <a:solidFill>
                  <a:schemeClr val="bg1"/>
                </a:solidFill>
              </a:rPr>
              <a:t> </a:t>
            </a:r>
            <a:r>
              <a:rPr lang="en-GB" sz="1882" dirty="0" err="1">
                <a:solidFill>
                  <a:schemeClr val="bg1"/>
                </a:solidFill>
              </a:rPr>
              <a:t>tính</a:t>
            </a:r>
            <a:r>
              <a:rPr lang="en-GB" sz="1882" dirty="0">
                <a:solidFill>
                  <a:schemeClr val="bg1"/>
                </a:solidFill>
              </a:rPr>
              <a:t> </a:t>
            </a:r>
            <a:r>
              <a:rPr lang="en-GB" sz="1882" dirty="0" err="1">
                <a:solidFill>
                  <a:schemeClr val="bg1"/>
                </a:solidFill>
              </a:rPr>
              <a:t>cá</a:t>
            </a:r>
            <a:r>
              <a:rPr lang="en-GB" sz="1882" dirty="0">
                <a:solidFill>
                  <a:schemeClr val="bg1"/>
                </a:solidFill>
              </a:rPr>
              <a:t> </a:t>
            </a:r>
            <a:r>
              <a:rPr lang="en-GB" sz="1882" dirty="0" err="1">
                <a:solidFill>
                  <a:schemeClr val="bg1"/>
                </a:solidFill>
              </a:rPr>
              <a:t>nhân</a:t>
            </a:r>
            <a:r>
              <a:rPr lang="en-GB" sz="1882" dirty="0">
                <a:solidFill>
                  <a:schemeClr val="bg1"/>
                </a:solidFill>
              </a:rPr>
              <a:t> IBM </a:t>
            </a:r>
            <a:r>
              <a:rPr lang="en-GB" sz="1882" dirty="0" err="1">
                <a:solidFill>
                  <a:schemeClr val="bg1"/>
                </a:solidFill>
              </a:rPr>
              <a:t>thế</a:t>
            </a:r>
            <a:r>
              <a:rPr lang="en-GB" sz="1882" dirty="0">
                <a:solidFill>
                  <a:schemeClr val="bg1"/>
                </a:solidFill>
              </a:rPr>
              <a:t> </a:t>
            </a:r>
            <a:r>
              <a:rPr lang="en-GB" sz="1882" dirty="0" err="1">
                <a:solidFill>
                  <a:schemeClr val="bg1"/>
                </a:solidFill>
              </a:rPr>
              <a:t>hệ</a:t>
            </a:r>
            <a:r>
              <a:rPr lang="en-GB" sz="1882" dirty="0">
                <a:solidFill>
                  <a:schemeClr val="bg1"/>
                </a:solidFill>
              </a:rPr>
              <a:t> </a:t>
            </a:r>
            <a:r>
              <a:rPr lang="en-GB" sz="1882" dirty="0" err="1">
                <a:solidFill>
                  <a:schemeClr val="bg1"/>
                </a:solidFill>
              </a:rPr>
              <a:t>đầu</a:t>
            </a:r>
            <a:r>
              <a:rPr lang="en-GB" sz="1882" dirty="0">
                <a:solidFill>
                  <a:schemeClr val="bg1"/>
                </a:solidFill>
              </a:rPr>
              <a:t> </a:t>
            </a:r>
            <a:r>
              <a:rPr lang="en-GB" sz="1882" dirty="0" err="1">
                <a:solidFill>
                  <a:schemeClr val="bg1"/>
                </a:solidFill>
              </a:rPr>
              <a:t>tiên</a:t>
            </a:r>
            <a:endParaRPr lang="en-GB" sz="1882" dirty="0">
              <a:solidFill>
                <a:schemeClr val="bg1"/>
              </a:solidFill>
            </a:endParaRPr>
          </a:p>
          <a:p>
            <a:pPr marL="228600" indent="-228600">
              <a:lnSpc>
                <a:spcPct val="90000"/>
              </a:lnSpc>
              <a:spcBef>
                <a:spcPts val="2500"/>
              </a:spcBef>
              <a:buFont typeface="Wingdings" pitchFamily="2" charset="2"/>
              <a:buChar char="n"/>
            </a:pPr>
            <a:r>
              <a:rPr lang="en-GB" sz="2118" dirty="0">
                <a:solidFill>
                  <a:schemeClr val="bg1"/>
                </a:solidFill>
              </a:rPr>
              <a:t>80286</a:t>
            </a:r>
          </a:p>
          <a:p>
            <a:pPr marL="685800" lvl="1" indent="-228600">
              <a:lnSpc>
                <a:spcPct val="90000"/>
              </a:lnSpc>
              <a:spcBef>
                <a:spcPts val="2500"/>
              </a:spcBef>
              <a:buFont typeface="Wingdings" pitchFamily="2" charset="2"/>
              <a:buChar char="n"/>
            </a:pPr>
            <a:r>
              <a:rPr lang="en-GB" sz="1918">
                <a:solidFill>
                  <a:schemeClr val="bg1"/>
                </a:solidFill>
              </a:rPr>
              <a:t>Cho phép định địa chỉ 16 </a:t>
            </a:r>
            <a:r>
              <a:rPr lang="en-GB" sz="1918" dirty="0">
                <a:solidFill>
                  <a:schemeClr val="bg1"/>
                </a:solidFill>
              </a:rPr>
              <a:t>Mb </a:t>
            </a:r>
            <a:r>
              <a:rPr lang="en-GB" sz="1918" dirty="0" err="1">
                <a:solidFill>
                  <a:schemeClr val="bg1"/>
                </a:solidFill>
              </a:rPr>
              <a:t>bộ</a:t>
            </a:r>
            <a:r>
              <a:rPr lang="en-GB" sz="1918" dirty="0">
                <a:solidFill>
                  <a:schemeClr val="bg1"/>
                </a:solidFill>
              </a:rPr>
              <a:t> </a:t>
            </a:r>
            <a:r>
              <a:rPr lang="en-GB" sz="1918" dirty="0" err="1">
                <a:solidFill>
                  <a:schemeClr val="bg1"/>
                </a:solidFill>
              </a:rPr>
              <a:t>nhớ</a:t>
            </a:r>
            <a:r>
              <a:rPr lang="en-GB" sz="1918" dirty="0">
                <a:solidFill>
                  <a:schemeClr val="bg1"/>
                </a:solidFill>
              </a:rPr>
              <a:t> </a:t>
            </a:r>
            <a:r>
              <a:rPr lang="en-GB" sz="1918" dirty="0" err="1">
                <a:solidFill>
                  <a:schemeClr val="bg1"/>
                </a:solidFill>
              </a:rPr>
              <a:t>thay</a:t>
            </a:r>
            <a:r>
              <a:rPr lang="en-GB" sz="1918" dirty="0">
                <a:solidFill>
                  <a:schemeClr val="bg1"/>
                </a:solidFill>
              </a:rPr>
              <a:t> </a:t>
            </a:r>
            <a:r>
              <a:rPr lang="en-GB" sz="1918" dirty="0" err="1">
                <a:solidFill>
                  <a:schemeClr val="bg1"/>
                </a:solidFill>
              </a:rPr>
              <a:t>vì</a:t>
            </a:r>
            <a:r>
              <a:rPr lang="en-GB" sz="1918" dirty="0">
                <a:solidFill>
                  <a:schemeClr val="bg1"/>
                </a:solidFill>
              </a:rPr>
              <a:t> </a:t>
            </a:r>
            <a:r>
              <a:rPr lang="en-GB" sz="1918" dirty="0" err="1">
                <a:solidFill>
                  <a:schemeClr val="bg1"/>
                </a:solidFill>
              </a:rPr>
              <a:t>chỉ</a:t>
            </a:r>
            <a:r>
              <a:rPr lang="en-GB" sz="1918" dirty="0">
                <a:solidFill>
                  <a:schemeClr val="bg1"/>
                </a:solidFill>
              </a:rPr>
              <a:t> 1Mb</a:t>
            </a:r>
          </a:p>
          <a:p>
            <a:pPr marL="228600" indent="-228600">
              <a:lnSpc>
                <a:spcPct val="90000"/>
              </a:lnSpc>
              <a:spcBef>
                <a:spcPts val="2500"/>
              </a:spcBef>
              <a:buFont typeface="Wingdings" pitchFamily="2" charset="2"/>
              <a:buChar char="n"/>
            </a:pPr>
            <a:r>
              <a:rPr lang="en-GB" sz="2118" dirty="0">
                <a:solidFill>
                  <a:schemeClr val="bg1"/>
                </a:solidFill>
              </a:rPr>
              <a:t>80386</a:t>
            </a:r>
          </a:p>
          <a:p>
            <a:pPr marL="685800" lvl="1" indent="-228600">
              <a:lnSpc>
                <a:spcPct val="90000"/>
              </a:lnSpc>
              <a:buFont typeface="Wingdings" pitchFamily="2" charset="2"/>
              <a:buChar char="n"/>
            </a:pPr>
            <a:r>
              <a:rPr lang="en-GB" sz="1882" dirty="0" err="1">
                <a:solidFill>
                  <a:schemeClr val="bg1"/>
                </a:solidFill>
              </a:rPr>
              <a:t>Máy</a:t>
            </a:r>
            <a:r>
              <a:rPr lang="en-GB" sz="1882" dirty="0">
                <a:solidFill>
                  <a:schemeClr val="bg1"/>
                </a:solidFill>
              </a:rPr>
              <a:t> 32 bit </a:t>
            </a:r>
            <a:r>
              <a:rPr lang="en-GB" sz="1882" dirty="0" err="1">
                <a:solidFill>
                  <a:schemeClr val="bg1"/>
                </a:solidFill>
              </a:rPr>
              <a:t>đầu</a:t>
            </a:r>
            <a:r>
              <a:rPr lang="en-GB" sz="1882" dirty="0">
                <a:solidFill>
                  <a:schemeClr val="bg1"/>
                </a:solidFill>
              </a:rPr>
              <a:t> </a:t>
            </a:r>
            <a:r>
              <a:rPr lang="en-GB" sz="1882" dirty="0" err="1">
                <a:solidFill>
                  <a:schemeClr val="bg1"/>
                </a:solidFill>
              </a:rPr>
              <a:t>tiên</a:t>
            </a:r>
            <a:r>
              <a:rPr lang="en-GB" sz="1882" dirty="0">
                <a:solidFill>
                  <a:schemeClr val="bg1"/>
                </a:solidFill>
              </a:rPr>
              <a:t> </a:t>
            </a:r>
            <a:r>
              <a:rPr lang="en-GB" sz="1882" dirty="0" err="1">
                <a:solidFill>
                  <a:schemeClr val="bg1"/>
                </a:solidFill>
              </a:rPr>
              <a:t>của</a:t>
            </a:r>
            <a:r>
              <a:rPr lang="en-GB" sz="1882" dirty="0">
                <a:solidFill>
                  <a:schemeClr val="bg1"/>
                </a:solidFill>
              </a:rPr>
              <a:t> Intel</a:t>
            </a:r>
          </a:p>
          <a:p>
            <a:pPr marL="685800" lvl="1" indent="-228600">
              <a:lnSpc>
                <a:spcPct val="90000"/>
              </a:lnSpc>
              <a:buFont typeface="Wingdings" pitchFamily="2" charset="2"/>
              <a:buChar char="n"/>
            </a:pPr>
            <a:r>
              <a:rPr lang="en-GB" sz="1882" dirty="0" err="1">
                <a:solidFill>
                  <a:schemeClr val="bg1"/>
                </a:solidFill>
              </a:rPr>
              <a:t>Bộ</a:t>
            </a:r>
            <a:r>
              <a:rPr lang="en-GB" sz="1882" dirty="0">
                <a:solidFill>
                  <a:schemeClr val="bg1"/>
                </a:solidFill>
              </a:rPr>
              <a:t> </a:t>
            </a:r>
            <a:r>
              <a:rPr lang="en-GB" sz="1882" dirty="0" err="1">
                <a:solidFill>
                  <a:schemeClr val="bg1"/>
                </a:solidFill>
              </a:rPr>
              <a:t>xử</a:t>
            </a:r>
            <a:r>
              <a:rPr lang="en-GB" sz="1882" dirty="0">
                <a:solidFill>
                  <a:schemeClr val="bg1"/>
                </a:solidFill>
              </a:rPr>
              <a:t> </a:t>
            </a:r>
            <a:r>
              <a:rPr lang="en-GB" sz="1882" dirty="0" err="1">
                <a:solidFill>
                  <a:schemeClr val="bg1"/>
                </a:solidFill>
              </a:rPr>
              <a:t>lý</a:t>
            </a:r>
            <a:r>
              <a:rPr lang="en-GB" sz="1882" dirty="0">
                <a:solidFill>
                  <a:schemeClr val="bg1"/>
                </a:solidFill>
              </a:rPr>
              <a:t> Intel </a:t>
            </a:r>
            <a:r>
              <a:rPr lang="en-GB" sz="1882" dirty="0" err="1">
                <a:solidFill>
                  <a:schemeClr val="bg1"/>
                </a:solidFill>
              </a:rPr>
              <a:t>đầu</a:t>
            </a:r>
            <a:r>
              <a:rPr lang="en-GB" sz="1882" dirty="0">
                <a:solidFill>
                  <a:schemeClr val="bg1"/>
                </a:solidFill>
              </a:rPr>
              <a:t> </a:t>
            </a:r>
            <a:r>
              <a:rPr lang="en-GB" sz="1882" dirty="0" err="1">
                <a:solidFill>
                  <a:schemeClr val="bg1"/>
                </a:solidFill>
              </a:rPr>
              <a:t>tiên</a:t>
            </a:r>
            <a:r>
              <a:rPr lang="en-GB" sz="1882" dirty="0">
                <a:solidFill>
                  <a:schemeClr val="bg1"/>
                </a:solidFill>
              </a:rPr>
              <a:t> </a:t>
            </a:r>
            <a:r>
              <a:rPr lang="en-GB" sz="1882" dirty="0" err="1">
                <a:solidFill>
                  <a:schemeClr val="bg1"/>
                </a:solidFill>
              </a:rPr>
              <a:t>hỗ</a:t>
            </a:r>
            <a:r>
              <a:rPr lang="en-GB" sz="1882" dirty="0">
                <a:solidFill>
                  <a:schemeClr val="bg1"/>
                </a:solidFill>
              </a:rPr>
              <a:t> </a:t>
            </a:r>
            <a:r>
              <a:rPr lang="en-GB" sz="1882" err="1">
                <a:solidFill>
                  <a:schemeClr val="bg1"/>
                </a:solidFill>
              </a:rPr>
              <a:t>trợ</a:t>
            </a:r>
            <a:r>
              <a:rPr lang="en-GB" sz="1882">
                <a:solidFill>
                  <a:schemeClr val="bg1"/>
                </a:solidFill>
              </a:rPr>
              <a:t> xử lý đa nhiệm (thực hiện nhiều chương trình tại một thời điểm)</a:t>
            </a:r>
            <a:endParaRPr lang="en-GB" sz="1882" dirty="0">
              <a:solidFill>
                <a:schemeClr val="bg1"/>
              </a:solidFill>
            </a:endParaRPr>
          </a:p>
          <a:p>
            <a:pPr marL="228600" indent="-228600">
              <a:lnSpc>
                <a:spcPct val="90000"/>
              </a:lnSpc>
              <a:spcBef>
                <a:spcPts val="2500"/>
              </a:spcBef>
              <a:buFont typeface="Wingdings" pitchFamily="2" charset="2"/>
              <a:buChar char="n"/>
            </a:pPr>
            <a:r>
              <a:rPr lang="en-GB" sz="2118" dirty="0">
                <a:solidFill>
                  <a:schemeClr val="bg1"/>
                </a:solidFill>
              </a:rPr>
              <a:t>80486</a:t>
            </a:r>
          </a:p>
          <a:p>
            <a:pPr marL="685800" lvl="1" indent="-228600">
              <a:lnSpc>
                <a:spcPct val="90000"/>
              </a:lnSpc>
              <a:spcBef>
                <a:spcPts val="2500"/>
              </a:spcBef>
              <a:buFont typeface="Wingdings" pitchFamily="2" charset="2"/>
              <a:buChar char="n"/>
            </a:pPr>
            <a:r>
              <a:rPr lang="en-GB" sz="1918" err="1">
                <a:solidFill>
                  <a:schemeClr val="bg1"/>
                </a:solidFill>
              </a:rPr>
              <a:t>Kĩ</a:t>
            </a:r>
            <a:r>
              <a:rPr lang="en-GB" sz="1918">
                <a:solidFill>
                  <a:schemeClr val="bg1"/>
                </a:solidFill>
              </a:rPr>
              <a:t> thuật </a:t>
            </a:r>
            <a:r>
              <a:rPr lang="en-GB" sz="1918" dirty="0" err="1">
                <a:solidFill>
                  <a:schemeClr val="bg1"/>
                </a:solidFill>
              </a:rPr>
              <a:t>bộ</a:t>
            </a:r>
            <a:r>
              <a:rPr lang="en-GB" sz="1918" dirty="0">
                <a:solidFill>
                  <a:schemeClr val="bg1"/>
                </a:solidFill>
              </a:rPr>
              <a:t> </a:t>
            </a:r>
            <a:r>
              <a:rPr lang="en-GB" sz="1918" dirty="0" err="1">
                <a:solidFill>
                  <a:schemeClr val="bg1"/>
                </a:solidFill>
              </a:rPr>
              <a:t>nhớ</a:t>
            </a:r>
            <a:r>
              <a:rPr lang="en-GB" sz="1918" dirty="0">
                <a:solidFill>
                  <a:schemeClr val="bg1"/>
                </a:solidFill>
              </a:rPr>
              <a:t> cache </a:t>
            </a:r>
            <a:r>
              <a:rPr lang="en-GB" sz="1918" dirty="0" err="1">
                <a:solidFill>
                  <a:schemeClr val="bg1"/>
                </a:solidFill>
              </a:rPr>
              <a:t>phức</a:t>
            </a:r>
            <a:r>
              <a:rPr lang="en-GB" sz="1918" dirty="0">
                <a:solidFill>
                  <a:schemeClr val="bg1"/>
                </a:solidFill>
              </a:rPr>
              <a:t> </a:t>
            </a:r>
            <a:r>
              <a:rPr lang="en-GB" sz="1918" dirty="0" err="1">
                <a:solidFill>
                  <a:schemeClr val="bg1"/>
                </a:solidFill>
              </a:rPr>
              <a:t>tạp</a:t>
            </a:r>
            <a:r>
              <a:rPr lang="en-GB" sz="1918" dirty="0">
                <a:solidFill>
                  <a:schemeClr val="bg1"/>
                </a:solidFill>
              </a:rPr>
              <a:t> </a:t>
            </a:r>
            <a:r>
              <a:rPr lang="en-GB" sz="1918" dirty="0" err="1">
                <a:solidFill>
                  <a:schemeClr val="bg1"/>
                </a:solidFill>
              </a:rPr>
              <a:t>hơn</a:t>
            </a:r>
            <a:r>
              <a:rPr lang="en-GB" sz="1918" dirty="0">
                <a:solidFill>
                  <a:schemeClr val="bg1"/>
                </a:solidFill>
              </a:rPr>
              <a:t> </a:t>
            </a:r>
            <a:r>
              <a:rPr lang="en-GB" sz="1918" dirty="0" err="1">
                <a:solidFill>
                  <a:schemeClr val="bg1"/>
                </a:solidFill>
              </a:rPr>
              <a:t>và</a:t>
            </a:r>
            <a:r>
              <a:rPr lang="en-GB" sz="1918" dirty="0">
                <a:solidFill>
                  <a:schemeClr val="bg1"/>
                </a:solidFill>
              </a:rPr>
              <a:t> </a:t>
            </a:r>
            <a:r>
              <a:rPr lang="en-GB" sz="1918" dirty="0" err="1">
                <a:solidFill>
                  <a:schemeClr val="bg1"/>
                </a:solidFill>
              </a:rPr>
              <a:t>cấu</a:t>
            </a:r>
            <a:r>
              <a:rPr lang="en-GB" sz="1918" dirty="0">
                <a:solidFill>
                  <a:schemeClr val="bg1"/>
                </a:solidFill>
              </a:rPr>
              <a:t> </a:t>
            </a:r>
            <a:r>
              <a:rPr lang="en-GB" sz="1918" err="1">
                <a:solidFill>
                  <a:schemeClr val="bg1"/>
                </a:solidFill>
              </a:rPr>
              <a:t>trúc</a:t>
            </a:r>
            <a:r>
              <a:rPr lang="en-GB" sz="1918">
                <a:solidFill>
                  <a:schemeClr val="bg1"/>
                </a:solidFill>
              </a:rPr>
              <a:t> lệnh pipelining</a:t>
            </a:r>
            <a:endParaRPr lang="en-GB" sz="1918" dirty="0">
              <a:solidFill>
                <a:schemeClr val="bg1"/>
              </a:solidFill>
            </a:endParaRPr>
          </a:p>
          <a:p>
            <a:pPr marL="685800" lvl="1" indent="-228600">
              <a:lnSpc>
                <a:spcPct val="90000"/>
              </a:lnSpc>
              <a:buFont typeface="Wingdings" pitchFamily="2" charset="2"/>
              <a:buChar char="n"/>
            </a:pPr>
            <a:r>
              <a:rPr lang="en-GB" sz="1882" dirty="0" err="1">
                <a:solidFill>
                  <a:schemeClr val="bg1"/>
                </a:solidFill>
              </a:rPr>
              <a:t>Tích</a:t>
            </a:r>
            <a:r>
              <a:rPr lang="en-GB" sz="1882" dirty="0">
                <a:solidFill>
                  <a:schemeClr val="bg1"/>
                </a:solidFill>
              </a:rPr>
              <a:t> </a:t>
            </a:r>
            <a:r>
              <a:rPr lang="en-GB" sz="1882" dirty="0" err="1">
                <a:solidFill>
                  <a:schemeClr val="bg1"/>
                </a:solidFill>
              </a:rPr>
              <a:t>hợp</a:t>
            </a:r>
            <a:r>
              <a:rPr lang="en-GB" sz="1882" dirty="0">
                <a:solidFill>
                  <a:schemeClr val="bg1"/>
                </a:solidFill>
              </a:rPr>
              <a:t> </a:t>
            </a:r>
            <a:r>
              <a:rPr lang="en-GB" sz="1882" dirty="0" err="1">
                <a:solidFill>
                  <a:schemeClr val="bg1"/>
                </a:solidFill>
              </a:rPr>
              <a:t>sẵn</a:t>
            </a:r>
            <a:r>
              <a:rPr lang="en-GB" sz="1882" dirty="0">
                <a:solidFill>
                  <a:schemeClr val="bg1"/>
                </a:solidFill>
              </a:rPr>
              <a:t> </a:t>
            </a:r>
            <a:r>
              <a:rPr lang="en-GB" sz="1882" dirty="0" err="1">
                <a:solidFill>
                  <a:schemeClr val="bg1"/>
                </a:solidFill>
              </a:rPr>
              <a:t>bộ</a:t>
            </a:r>
            <a:r>
              <a:rPr lang="en-GB" sz="1882" dirty="0">
                <a:solidFill>
                  <a:schemeClr val="bg1"/>
                </a:solidFill>
              </a:rPr>
              <a:t> </a:t>
            </a:r>
            <a:r>
              <a:rPr lang="en-GB" sz="1882" dirty="0" err="1">
                <a:solidFill>
                  <a:schemeClr val="bg1"/>
                </a:solidFill>
              </a:rPr>
              <a:t>xử</a:t>
            </a:r>
            <a:r>
              <a:rPr lang="en-GB" sz="1882" dirty="0">
                <a:solidFill>
                  <a:schemeClr val="bg1"/>
                </a:solidFill>
              </a:rPr>
              <a:t> </a:t>
            </a:r>
            <a:r>
              <a:rPr lang="en-GB" sz="1882" dirty="0" err="1">
                <a:solidFill>
                  <a:schemeClr val="bg1"/>
                </a:solidFill>
              </a:rPr>
              <a:t>lý</a:t>
            </a:r>
            <a:r>
              <a:rPr lang="en-GB" sz="1882" dirty="0">
                <a:solidFill>
                  <a:schemeClr val="bg1"/>
                </a:solidFill>
              </a:rPr>
              <a:t> </a:t>
            </a:r>
            <a:r>
              <a:rPr lang="en-GB" sz="1882" dirty="0" err="1">
                <a:solidFill>
                  <a:schemeClr val="bg1"/>
                </a:solidFill>
              </a:rPr>
              <a:t>toán</a:t>
            </a:r>
            <a:r>
              <a:rPr lang="en-GB" sz="1882" dirty="0">
                <a:solidFill>
                  <a:schemeClr val="bg1"/>
                </a:solidFill>
              </a:rPr>
              <a:t> </a:t>
            </a:r>
            <a:r>
              <a:rPr lang="en-GB" sz="1882" dirty="0" err="1">
                <a:solidFill>
                  <a:schemeClr val="bg1"/>
                </a:solidFill>
              </a:rPr>
              <a:t>học</a:t>
            </a:r>
            <a:endParaRPr lang="en-GB" sz="1682" dirty="0">
              <a:solidFill>
                <a:schemeClr val="bg1"/>
              </a:solidFill>
            </a:endParaRPr>
          </a:p>
          <a:p>
            <a:pPr marL="685800" lvl="1" indent="-228600">
              <a:lnSpc>
                <a:spcPct val="90000"/>
              </a:lnSpc>
              <a:buFont typeface="Wingdings" pitchFamily="2" charset="2"/>
              <a:buChar char="n"/>
            </a:pPr>
            <a:endParaRPr lang="en-GB" sz="2035" dirty="0"/>
          </a:p>
        </p:txBody>
      </p:sp>
      <p:pic>
        <p:nvPicPr>
          <p:cNvPr id="24" name="Picture 23"/>
          <p:cNvPicPr>
            <a:picLocks noChangeAspect="1"/>
          </p:cNvPicPr>
          <p:nvPr/>
        </p:nvPicPr>
        <p:blipFill>
          <a:blip r:embed="rId3"/>
          <a:stretch>
            <a:fillRect/>
          </a:stretch>
        </p:blipFill>
        <p:spPr>
          <a:xfrm>
            <a:off x="228600" y="3733800"/>
            <a:ext cx="2683403" cy="2662275"/>
          </a:xfrm>
          <a:prstGeom prst="rect">
            <a:avLst/>
          </a:prstGeom>
        </p:spPr>
      </p:pic>
      <p:pic>
        <p:nvPicPr>
          <p:cNvPr id="25" name="Picture 24"/>
          <p:cNvPicPr>
            <a:picLocks noChangeAspect="1"/>
          </p:cNvPicPr>
          <p:nvPr/>
        </p:nvPicPr>
        <p:blipFill>
          <a:blip r:embed="rId4"/>
          <a:stretch>
            <a:fillRect/>
          </a:stretch>
        </p:blipFill>
        <p:spPr>
          <a:xfrm rot="21012194">
            <a:off x="142238" y="142236"/>
            <a:ext cx="1828571" cy="1828571"/>
          </a:xfrm>
          <a:prstGeom prst="rect">
            <a:avLst/>
          </a:prstGeom>
        </p:spPr>
      </p:pic>
      <p:pic>
        <p:nvPicPr>
          <p:cNvPr id="26" name="Picture 25"/>
          <p:cNvPicPr>
            <a:picLocks noChangeAspect="1"/>
          </p:cNvPicPr>
          <p:nvPr/>
        </p:nvPicPr>
        <p:blipFill>
          <a:blip r:embed="rId5"/>
          <a:stretch>
            <a:fillRect/>
          </a:stretch>
        </p:blipFill>
        <p:spPr>
          <a:xfrm>
            <a:off x="1905000" y="914400"/>
            <a:ext cx="1612900" cy="16129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914400" y="533400"/>
            <a:ext cx="5638800" cy="990600"/>
          </a:xfrm>
        </p:spPr>
        <p:txBody>
          <a:bodyPr>
            <a:normAutofit fontScale="90000"/>
          </a:bodyPr>
          <a:lstStyle/>
          <a:p>
            <a:r>
              <a:rPr lang="en-GB" dirty="0" err="1"/>
              <a:t>Phát</a:t>
            </a:r>
            <a:r>
              <a:rPr lang="en-GB" dirty="0"/>
              <a:t> </a:t>
            </a:r>
            <a:r>
              <a:rPr lang="en-GB" dirty="0" err="1"/>
              <a:t>triển</a:t>
            </a:r>
            <a:r>
              <a:rPr lang="en-GB" dirty="0"/>
              <a:t> </a:t>
            </a:r>
            <a:r>
              <a:rPr lang="en-GB" dirty="0" err="1"/>
              <a:t>của</a:t>
            </a:r>
            <a:r>
              <a:rPr lang="en-GB" dirty="0"/>
              <a:t> </a:t>
            </a:r>
            <a:r>
              <a:rPr lang="en-GB" dirty="0" err="1"/>
              <a:t>dòng</a:t>
            </a:r>
            <a:r>
              <a:rPr lang="en-GB" dirty="0"/>
              <a:t> x86 - Pentium</a:t>
            </a:r>
          </a:p>
        </p:txBody>
      </p:sp>
      <p:graphicFrame>
        <p:nvGraphicFramePr>
          <p:cNvPr id="36" name="Content Placeholder 35"/>
          <p:cNvGraphicFramePr>
            <a:graphicFrameLocks noGrp="1"/>
          </p:cNvGraphicFramePr>
          <p:nvPr>
            <p:ph idx="4294967295"/>
            <p:extLst>
              <p:ext uri="{D42A27DB-BD31-4B8C-83A1-F6EECF244321}">
                <p14:modId xmlns:p14="http://schemas.microsoft.com/office/powerpoint/2010/main" val="3087530481"/>
              </p:ext>
            </p:extLst>
          </p:nvPr>
        </p:nvGraphicFramePr>
        <p:xfrm>
          <a:off x="914400" y="1219200"/>
          <a:ext cx="7772400" cy="563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2" name="Picture 41"/>
          <p:cNvPicPr>
            <a:picLocks noChangeAspect="1"/>
          </p:cNvPicPr>
          <p:nvPr/>
        </p:nvPicPr>
        <p:blipFill>
          <a:blip r:embed="rId8"/>
          <a:stretch>
            <a:fillRect/>
          </a:stretch>
        </p:blipFill>
        <p:spPr>
          <a:xfrm rot="577775">
            <a:off x="6318112" y="450712"/>
            <a:ext cx="1905000" cy="1905000"/>
          </a:xfrm>
          <a:prstGeom prst="rect">
            <a:avLst/>
          </a:prstGeom>
          <a:effectLst>
            <a:glow rad="101600">
              <a:schemeClr val="accent1">
                <a:alpha val="75000"/>
              </a:schemeClr>
            </a:glow>
            <a:outerShdw blurRad="50800" dist="38100" dir="2700000" algn="tl" rotWithShape="0">
              <a:srgbClr val="000000">
                <a:alpha val="43000"/>
              </a:srgbClr>
            </a:outerShdw>
          </a:effectLst>
          <a:scene3d>
            <a:camera prst="orthographicFront"/>
            <a:lightRig rig="threePt" dir="t"/>
          </a:scene3d>
          <a:sp3d>
            <a:bevelT prst="convex"/>
            <a:bevelB prst="convex"/>
          </a:sp3d>
        </p:spPr>
      </p:pic>
    </p:spTree>
  </p:cSld>
  <p:clrMapOvr>
    <a:masterClrMapping/>
  </p:clrMapOvr>
  <p:transition spd="med">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idx="4294967295"/>
          </p:nvPr>
        </p:nvSpPr>
        <p:spPr>
          <a:xfrm>
            <a:off x="609600" y="685800"/>
            <a:ext cx="7861300" cy="1116013"/>
          </a:xfrm>
        </p:spPr>
        <p:txBody>
          <a:bodyPr/>
          <a:lstStyle/>
          <a:p>
            <a:r>
              <a:rPr lang="en-GB" dirty="0" err="1"/>
              <a:t>Phát</a:t>
            </a:r>
            <a:r>
              <a:rPr lang="en-GB" dirty="0"/>
              <a:t> </a:t>
            </a:r>
            <a:r>
              <a:rPr lang="en-GB" dirty="0" err="1"/>
              <a:t>triển</a:t>
            </a:r>
            <a:r>
              <a:rPr lang="en-GB" dirty="0"/>
              <a:t> </a:t>
            </a:r>
            <a:r>
              <a:rPr lang="en-GB" dirty="0" err="1"/>
              <a:t>của</a:t>
            </a:r>
            <a:r>
              <a:rPr lang="en-GB" dirty="0"/>
              <a:t> </a:t>
            </a:r>
            <a:r>
              <a:rPr lang="en-GB" dirty="0" err="1"/>
              <a:t>dòng</a:t>
            </a:r>
            <a:r>
              <a:rPr lang="en-GB" dirty="0"/>
              <a:t> x86 (</a:t>
            </a:r>
            <a:r>
              <a:rPr lang="en-GB" dirty="0" err="1"/>
              <a:t>tiếp</a:t>
            </a:r>
            <a:r>
              <a:rPr lang="en-GB" dirty="0"/>
              <a:t> </a:t>
            </a:r>
            <a:r>
              <a:rPr lang="en-GB" dirty="0" err="1"/>
              <a:t>tục</a:t>
            </a:r>
            <a:r>
              <a:rPr lang="en-GB" dirty="0"/>
              <a:t>)</a:t>
            </a:r>
            <a:endParaRPr lang="en-GB" sz="2800" dirty="0"/>
          </a:p>
        </p:txBody>
      </p:sp>
      <p:sp>
        <p:nvSpPr>
          <p:cNvPr id="7" name="Text Placeholder 6"/>
          <p:cNvSpPr>
            <a:spLocks noGrp="1"/>
          </p:cNvSpPr>
          <p:nvPr>
            <p:ph sz="half" idx="4294967295"/>
          </p:nvPr>
        </p:nvSpPr>
        <p:spPr>
          <a:xfrm>
            <a:off x="5029200" y="1981200"/>
            <a:ext cx="3657600" cy="4191000"/>
          </a:xfrm>
        </p:spPr>
        <p:txBody>
          <a:bodyPr>
            <a:normAutofit/>
          </a:bodyPr>
          <a:lstStyle/>
          <a:p>
            <a:pPr marL="228600" lvl="1">
              <a:spcBef>
                <a:spcPts val="2000"/>
              </a:spcBef>
              <a:buClr>
                <a:schemeClr val="accent1"/>
              </a:buClr>
            </a:pPr>
            <a:r>
              <a:rPr lang="en-US" sz="1882" dirty="0">
                <a:latin typeface="+mj-lt"/>
              </a:rPr>
              <a:t>Core</a:t>
            </a:r>
          </a:p>
          <a:p>
            <a:pPr marL="457200" lvl="2">
              <a:lnSpc>
                <a:spcPct val="120000"/>
              </a:lnSpc>
              <a:spcBef>
                <a:spcPts val="1200"/>
              </a:spcBef>
              <a:buClr>
                <a:schemeClr val="tx2">
                  <a:lumMod val="50000"/>
                  <a:lumOff val="50000"/>
                </a:schemeClr>
              </a:buClr>
            </a:pPr>
            <a:r>
              <a:rPr lang="en-US" sz="1730" dirty="0"/>
              <a:t>Vi </a:t>
            </a:r>
            <a:r>
              <a:rPr lang="en-US" sz="1730" dirty="0" err="1"/>
              <a:t>xử</a:t>
            </a:r>
            <a:r>
              <a:rPr lang="en-US" sz="1730" dirty="0"/>
              <a:t> </a:t>
            </a:r>
            <a:r>
              <a:rPr lang="en-US" sz="1730" dirty="0" err="1"/>
              <a:t>lý</a:t>
            </a:r>
            <a:r>
              <a:rPr lang="en-US" sz="1730" dirty="0"/>
              <a:t> Intel x86 </a:t>
            </a:r>
            <a:r>
              <a:rPr lang="en-US" sz="1730" dirty="0" err="1"/>
              <a:t>đầu</a:t>
            </a:r>
            <a:r>
              <a:rPr lang="en-US" sz="1730" dirty="0"/>
              <a:t> </a:t>
            </a:r>
            <a:r>
              <a:rPr lang="en-US" sz="1730" dirty="0" err="1"/>
              <a:t>tiên</a:t>
            </a:r>
            <a:r>
              <a:rPr lang="en-US" sz="1730" dirty="0"/>
              <a:t> </a:t>
            </a:r>
            <a:r>
              <a:rPr lang="en-US" sz="1730" dirty="0" err="1"/>
              <a:t>có</a:t>
            </a:r>
            <a:r>
              <a:rPr lang="en-US" sz="1730" dirty="0"/>
              <a:t> </a:t>
            </a:r>
            <a:r>
              <a:rPr lang="en-US" sz="1730" err="1"/>
              <a:t>hai</a:t>
            </a:r>
            <a:r>
              <a:rPr lang="en-US" sz="1730"/>
              <a:t> nhân– </a:t>
            </a:r>
            <a:r>
              <a:rPr lang="en-US" sz="1730" dirty="0" err="1"/>
              <a:t>mở</a:t>
            </a:r>
            <a:r>
              <a:rPr lang="en-US" sz="1730" dirty="0"/>
              <a:t> </a:t>
            </a:r>
            <a:r>
              <a:rPr lang="en-US" sz="1730" dirty="0" err="1"/>
              <a:t>ra</a:t>
            </a:r>
            <a:r>
              <a:rPr lang="en-US" sz="1730" dirty="0"/>
              <a:t> </a:t>
            </a:r>
            <a:r>
              <a:rPr lang="en-US" sz="1730" dirty="0" err="1"/>
              <a:t>cách</a:t>
            </a:r>
            <a:r>
              <a:rPr lang="en-US" sz="1730" dirty="0"/>
              <a:t> </a:t>
            </a:r>
            <a:r>
              <a:rPr lang="en-US" sz="1730" dirty="0" err="1"/>
              <a:t>thực</a:t>
            </a:r>
            <a:r>
              <a:rPr lang="en-US" sz="1730" dirty="0"/>
              <a:t> </a:t>
            </a:r>
            <a:r>
              <a:rPr lang="en-US" sz="1730" dirty="0" err="1"/>
              <a:t>hiện</a:t>
            </a:r>
            <a:r>
              <a:rPr lang="en-US" sz="1730" dirty="0"/>
              <a:t> </a:t>
            </a:r>
            <a:r>
              <a:rPr lang="en-US" sz="1730" dirty="0" err="1"/>
              <a:t>lệnh</a:t>
            </a:r>
            <a:r>
              <a:rPr lang="en-US" sz="1730" dirty="0"/>
              <a:t> </a:t>
            </a:r>
            <a:r>
              <a:rPr lang="en-US" sz="1730" dirty="0" err="1"/>
              <a:t>trên</a:t>
            </a:r>
            <a:r>
              <a:rPr lang="en-US" sz="1730" dirty="0"/>
              <a:t> </a:t>
            </a:r>
            <a:r>
              <a:rPr lang="en-US" sz="1730" dirty="0" err="1"/>
              <a:t>hai</a:t>
            </a:r>
            <a:r>
              <a:rPr lang="en-US" sz="1730" dirty="0"/>
              <a:t> </a:t>
            </a:r>
            <a:r>
              <a:rPr lang="en-US" sz="1730" dirty="0" err="1"/>
              <a:t>bộ</a:t>
            </a:r>
            <a:r>
              <a:rPr lang="en-US" sz="1730" dirty="0"/>
              <a:t> </a:t>
            </a:r>
            <a:r>
              <a:rPr lang="en-US" sz="1730" dirty="0" err="1"/>
              <a:t>xử</a:t>
            </a:r>
            <a:r>
              <a:rPr lang="en-US" sz="1730" dirty="0"/>
              <a:t> </a:t>
            </a:r>
            <a:r>
              <a:rPr lang="en-US" sz="1730" dirty="0" err="1"/>
              <a:t>lý</a:t>
            </a:r>
            <a:r>
              <a:rPr lang="en-US" sz="1730" dirty="0"/>
              <a:t> </a:t>
            </a:r>
            <a:r>
              <a:rPr lang="en-US" sz="1730" dirty="0" err="1"/>
              <a:t>trên</a:t>
            </a:r>
            <a:r>
              <a:rPr lang="en-US" sz="1730" dirty="0"/>
              <a:t> </a:t>
            </a:r>
            <a:r>
              <a:rPr lang="en-US" sz="1730" dirty="0" err="1"/>
              <a:t>một</a:t>
            </a:r>
            <a:r>
              <a:rPr lang="en-US" sz="1730" dirty="0"/>
              <a:t> chip </a:t>
            </a:r>
            <a:r>
              <a:rPr lang="en-US" sz="1730" dirty="0" err="1"/>
              <a:t>đơn</a:t>
            </a:r>
            <a:r>
              <a:rPr lang="en-US" sz="1730" dirty="0"/>
              <a:t>.</a:t>
            </a:r>
          </a:p>
          <a:p>
            <a:pPr marL="228600" lvl="1">
              <a:spcBef>
                <a:spcPts val="2000"/>
              </a:spcBef>
              <a:buClr>
                <a:schemeClr val="accent1"/>
              </a:buClr>
            </a:pPr>
            <a:r>
              <a:rPr lang="en-US" sz="1882" dirty="0">
                <a:latin typeface="+mj-lt"/>
              </a:rPr>
              <a:t>Core 2</a:t>
            </a:r>
          </a:p>
          <a:p>
            <a:pPr marL="457200" lvl="2">
              <a:spcBef>
                <a:spcPts val="800"/>
              </a:spcBef>
              <a:buClr>
                <a:schemeClr val="tx2">
                  <a:lumMod val="50000"/>
                  <a:lumOff val="50000"/>
                </a:schemeClr>
              </a:buClr>
            </a:pPr>
            <a:r>
              <a:rPr lang="en-US" sz="1714" dirty="0" err="1"/>
              <a:t>Mở</a:t>
            </a:r>
            <a:r>
              <a:rPr lang="en-US" sz="1714" dirty="0"/>
              <a:t> </a:t>
            </a:r>
            <a:r>
              <a:rPr lang="en-US" sz="1714" dirty="0" err="1"/>
              <a:t>rộng</a:t>
            </a:r>
            <a:r>
              <a:rPr lang="en-US" sz="1714" dirty="0"/>
              <a:t> </a:t>
            </a:r>
            <a:r>
              <a:rPr lang="en-US" sz="1714" dirty="0" err="1"/>
              <a:t>kiến</a:t>
            </a:r>
            <a:r>
              <a:rPr lang="en-US" sz="1714" dirty="0"/>
              <a:t> </a:t>
            </a:r>
            <a:r>
              <a:rPr lang="en-US" sz="1714" dirty="0" err="1"/>
              <a:t>trúc</a:t>
            </a:r>
            <a:r>
              <a:rPr lang="en-US" sz="1714" dirty="0"/>
              <a:t> </a:t>
            </a:r>
            <a:r>
              <a:rPr lang="en-US" sz="1714" dirty="0" err="1"/>
              <a:t>lên</a:t>
            </a:r>
            <a:r>
              <a:rPr lang="en-US" sz="1714" dirty="0"/>
              <a:t> 64 bit</a:t>
            </a:r>
          </a:p>
          <a:p>
            <a:pPr marL="228600" lvl="4">
              <a:spcBef>
                <a:spcPts val="2000"/>
              </a:spcBef>
            </a:pPr>
            <a:r>
              <a:rPr lang="en-US" sz="1882">
                <a:latin typeface="+mj-lt"/>
              </a:rPr>
              <a:t>Core2 Quad: 4 nhân</a:t>
            </a:r>
          </a:p>
          <a:p>
            <a:pPr marL="228600" lvl="4">
              <a:spcBef>
                <a:spcPts val="2000"/>
              </a:spcBef>
            </a:pPr>
            <a:r>
              <a:rPr lang="en-US" sz="1882">
                <a:latin typeface="+mj-lt"/>
              </a:rPr>
              <a:t>Gần đây kĩ thuật có thể xây dựng tới 10 bộ xử lý trên 1 chip</a:t>
            </a:r>
          </a:p>
          <a:p>
            <a:endParaRPr lang="en-US" dirty="0"/>
          </a:p>
        </p:txBody>
      </p:sp>
      <p:graphicFrame>
        <p:nvGraphicFramePr>
          <p:cNvPr id="18" name="Content Placeholder 17"/>
          <p:cNvGraphicFramePr>
            <a:graphicFrameLocks noGrp="1"/>
          </p:cNvGraphicFramePr>
          <p:nvPr>
            <p:ph sz="half" idx="4294967295"/>
            <p:extLst>
              <p:ext uri="{D42A27DB-BD31-4B8C-83A1-F6EECF244321}">
                <p14:modId xmlns:p14="http://schemas.microsoft.com/office/powerpoint/2010/main" val="2786155783"/>
              </p:ext>
            </p:extLst>
          </p:nvPr>
        </p:nvGraphicFramePr>
        <p:xfrm>
          <a:off x="-22949" y="1774353"/>
          <a:ext cx="4791075" cy="388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idx="4294967295"/>
          </p:nvPr>
        </p:nvSpPr>
        <p:spPr>
          <a:xfrm>
            <a:off x="762000" y="228600"/>
            <a:ext cx="7556500" cy="887413"/>
          </a:xfrm>
        </p:spPr>
        <p:txBody>
          <a:bodyPr/>
          <a:lstStyle/>
          <a:p>
            <a:r>
              <a:rPr lang="en-GB" sz="4800" dirty="0">
                <a:effectLst>
                  <a:outerShdw blurRad="38100" dist="38100" dir="2700000" algn="tl">
                    <a:srgbClr val="000000">
                      <a:alpha val="43137"/>
                    </a:srgbClr>
                  </a:outerShdw>
                </a:effectLst>
              </a:rPr>
              <a:t>ENIAC</a:t>
            </a:r>
            <a:endParaRPr lang="en-US" sz="4800" dirty="0">
              <a:effectLst>
                <a:outerShdw blurRad="38100" dist="38100" dir="2700000" algn="tl">
                  <a:srgbClr val="000000">
                    <a:alpha val="43137"/>
                  </a:srgbClr>
                </a:outerShdw>
              </a:effectLst>
            </a:endParaRPr>
          </a:p>
        </p:txBody>
      </p:sp>
      <p:graphicFrame>
        <p:nvGraphicFramePr>
          <p:cNvPr id="42" name="Content Placeholder 41"/>
          <p:cNvGraphicFramePr>
            <a:graphicFrameLocks noGrp="1"/>
          </p:cNvGraphicFramePr>
          <p:nvPr>
            <p:ph idx="4294967295"/>
            <p:extLst>
              <p:ext uri="{D42A27DB-BD31-4B8C-83A1-F6EECF244321}">
                <p14:modId xmlns:p14="http://schemas.microsoft.com/office/powerpoint/2010/main" val="17751382"/>
              </p:ext>
            </p:extLst>
          </p:nvPr>
        </p:nvGraphicFramePr>
        <p:xfrm>
          <a:off x="0" y="1143000"/>
          <a:ext cx="8839200"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3" name="TextBox 42"/>
          <p:cNvSpPr txBox="1"/>
          <p:nvPr/>
        </p:nvSpPr>
        <p:spPr>
          <a:xfrm>
            <a:off x="3295859" y="241125"/>
            <a:ext cx="184666" cy="461665"/>
          </a:xfrm>
          <a:prstGeom prst="rect">
            <a:avLst/>
          </a:prstGeom>
          <a:noFill/>
        </p:spPr>
        <p:txBody>
          <a:bodyPr wrap="none" rtlCol="0">
            <a:spAutoFit/>
          </a:bodyPr>
          <a:lstStyle/>
          <a:p>
            <a:endParaRPr lang="en-US" dirty="0"/>
          </a:p>
        </p:txBody>
      </p:sp>
      <p:sp>
        <p:nvSpPr>
          <p:cNvPr id="8" name="TextBox 7"/>
          <p:cNvSpPr txBox="1"/>
          <p:nvPr/>
        </p:nvSpPr>
        <p:spPr>
          <a:xfrm>
            <a:off x="8305800" y="914400"/>
            <a:ext cx="883064" cy="438284"/>
          </a:xfrm>
          <a:prstGeom prst="rect">
            <a:avLst/>
          </a:prstGeom>
          <a:noFill/>
        </p:spPr>
        <p:txBody>
          <a:bodyPr wrap="square" rtlCol="0">
            <a:spAutoFit/>
          </a:bodyPr>
          <a:lstStyle/>
          <a:p>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p:cNvSpPr>
            <a:spLocks noGrp="1"/>
          </p:cNvSpPr>
          <p:nvPr>
            <p:ph type="body" sz="half" idx="2"/>
          </p:nvPr>
        </p:nvSpPr>
        <p:spPr>
          <a:xfrm>
            <a:off x="457200" y="990600"/>
            <a:ext cx="5867400" cy="5410200"/>
          </a:xfrm>
        </p:spPr>
        <p:txBody>
          <a:bodyPr>
            <a:normAutofit/>
          </a:bodyPr>
          <a:lstStyle/>
          <a:p>
            <a:r>
              <a:rPr lang="en-US" sz="2700" dirty="0" err="1">
                <a:solidFill>
                  <a:schemeClr val="tx2"/>
                </a:solidFill>
              </a:rPr>
              <a:t>Khái</a:t>
            </a:r>
            <a:r>
              <a:rPr lang="en-US" sz="2700" dirty="0">
                <a:solidFill>
                  <a:schemeClr val="tx2"/>
                </a:solidFill>
              </a:rPr>
              <a:t> </a:t>
            </a:r>
            <a:r>
              <a:rPr lang="en-US" sz="2700" dirty="0" err="1">
                <a:solidFill>
                  <a:schemeClr val="tx2"/>
                </a:solidFill>
              </a:rPr>
              <a:t>niệm</a:t>
            </a:r>
            <a:r>
              <a:rPr lang="en-US" sz="2700" dirty="0">
                <a:solidFill>
                  <a:schemeClr val="tx2"/>
                </a:solidFill>
              </a:rPr>
              <a:t> </a:t>
            </a:r>
            <a:r>
              <a:rPr lang="en-US" sz="2700" dirty="0" err="1">
                <a:solidFill>
                  <a:schemeClr val="tx2"/>
                </a:solidFill>
              </a:rPr>
              <a:t>chung</a:t>
            </a:r>
            <a:r>
              <a:rPr lang="en-US" sz="2700" dirty="0">
                <a:solidFill>
                  <a:schemeClr val="tx2"/>
                </a:solidFill>
              </a:rPr>
              <a:t>:</a:t>
            </a:r>
          </a:p>
          <a:p>
            <a:endParaRPr lang="en-US" sz="2700" dirty="0"/>
          </a:p>
          <a:p>
            <a:r>
              <a:rPr lang="en-US" sz="2700" dirty="0"/>
              <a:t>“</a:t>
            </a:r>
            <a:r>
              <a:rPr lang="en-US" sz="2700" dirty="0" err="1"/>
              <a:t>Là</a:t>
            </a:r>
            <a:r>
              <a:rPr lang="en-US" sz="2700" dirty="0"/>
              <a:t> </a:t>
            </a:r>
            <a:r>
              <a:rPr lang="en-US" sz="2700" dirty="0" err="1"/>
              <a:t>sự</a:t>
            </a:r>
            <a:r>
              <a:rPr lang="en-US" sz="2700" dirty="0"/>
              <a:t> </a:t>
            </a:r>
            <a:r>
              <a:rPr lang="en-US" sz="2700" dirty="0" err="1"/>
              <a:t>kết</a:t>
            </a:r>
            <a:r>
              <a:rPr lang="en-US" sz="2700" dirty="0"/>
              <a:t> </a:t>
            </a:r>
            <a:r>
              <a:rPr lang="en-US" sz="2700" dirty="0" err="1"/>
              <a:t>hợp</a:t>
            </a:r>
            <a:r>
              <a:rPr lang="en-US" sz="2700" dirty="0"/>
              <a:t> </a:t>
            </a:r>
            <a:r>
              <a:rPr lang="en-US" sz="2700" dirty="0" err="1"/>
              <a:t>của</a:t>
            </a:r>
            <a:r>
              <a:rPr lang="en-US" sz="2700" dirty="0"/>
              <a:t> </a:t>
            </a:r>
            <a:r>
              <a:rPr lang="en-US" sz="2700" dirty="0" err="1"/>
              <a:t>cả</a:t>
            </a:r>
            <a:r>
              <a:rPr lang="en-US" sz="2700" dirty="0"/>
              <a:t> </a:t>
            </a:r>
            <a:r>
              <a:rPr lang="en-US" sz="2700" dirty="0" err="1"/>
              <a:t>phần</a:t>
            </a:r>
            <a:r>
              <a:rPr lang="en-US" sz="2700" dirty="0"/>
              <a:t> </a:t>
            </a:r>
            <a:r>
              <a:rPr lang="en-US" sz="2700" dirty="0" err="1"/>
              <a:t>cứng</a:t>
            </a:r>
            <a:r>
              <a:rPr lang="en-US" sz="2700" dirty="0"/>
              <a:t> </a:t>
            </a:r>
            <a:r>
              <a:rPr lang="en-US" sz="2700" dirty="0" err="1"/>
              <a:t>và</a:t>
            </a:r>
            <a:r>
              <a:rPr lang="en-US" sz="2700" dirty="0"/>
              <a:t> </a:t>
            </a:r>
            <a:r>
              <a:rPr lang="en-US" sz="2700" dirty="0" err="1"/>
              <a:t>phần</a:t>
            </a:r>
            <a:r>
              <a:rPr lang="en-US" sz="2700" dirty="0"/>
              <a:t> </a:t>
            </a:r>
            <a:r>
              <a:rPr lang="en-US" sz="2700" dirty="0" err="1"/>
              <a:t>mềm</a:t>
            </a:r>
            <a:r>
              <a:rPr lang="en-US" sz="2700" dirty="0"/>
              <a:t> </a:t>
            </a:r>
            <a:r>
              <a:rPr lang="en-US" sz="2700" dirty="0" err="1"/>
              <a:t>máy</a:t>
            </a:r>
            <a:r>
              <a:rPr lang="en-US" sz="2700" dirty="0"/>
              <a:t> </a:t>
            </a:r>
            <a:r>
              <a:rPr lang="en-US" sz="2700" dirty="0" err="1"/>
              <a:t>tính</a:t>
            </a:r>
            <a:r>
              <a:rPr lang="en-US" sz="2700" dirty="0"/>
              <a:t>, </a:t>
            </a:r>
            <a:r>
              <a:rPr lang="en-US" sz="2700" dirty="0" err="1"/>
              <a:t>có</a:t>
            </a:r>
            <a:r>
              <a:rPr lang="en-US" sz="2700" dirty="0"/>
              <a:t> </a:t>
            </a:r>
            <a:r>
              <a:rPr lang="en-US" sz="2700" dirty="0" err="1"/>
              <a:t>thể</a:t>
            </a:r>
            <a:r>
              <a:rPr lang="en-US" sz="2700" dirty="0"/>
              <a:t> </a:t>
            </a:r>
            <a:r>
              <a:rPr lang="en-US" sz="2700" dirty="0" err="1"/>
              <a:t>kèm</a:t>
            </a:r>
            <a:r>
              <a:rPr lang="en-US" sz="2700" dirty="0"/>
              <a:t> </a:t>
            </a:r>
            <a:r>
              <a:rPr lang="en-US" sz="2700" dirty="0" err="1"/>
              <a:t>thêm</a:t>
            </a:r>
            <a:r>
              <a:rPr lang="en-US" sz="2700" dirty="0"/>
              <a:t> </a:t>
            </a:r>
            <a:r>
              <a:rPr lang="en-US" sz="2700" dirty="0" err="1"/>
              <a:t>một</a:t>
            </a:r>
            <a:r>
              <a:rPr lang="en-US" sz="2700" dirty="0"/>
              <a:t> </a:t>
            </a:r>
            <a:r>
              <a:rPr lang="en-US" sz="2700" dirty="0" err="1"/>
              <a:t>số</a:t>
            </a:r>
            <a:r>
              <a:rPr lang="en-US" sz="2700" dirty="0"/>
              <a:t> </a:t>
            </a:r>
            <a:r>
              <a:rPr lang="en-US" sz="2700" dirty="0" err="1"/>
              <a:t>kĩ</a:t>
            </a:r>
            <a:r>
              <a:rPr lang="en-US" sz="2700" dirty="0"/>
              <a:t> </a:t>
            </a:r>
            <a:r>
              <a:rPr lang="en-US" sz="2700" dirty="0" err="1"/>
              <a:t>thuật</a:t>
            </a:r>
            <a:r>
              <a:rPr lang="en-US" sz="2700" dirty="0"/>
              <a:t> </a:t>
            </a:r>
            <a:r>
              <a:rPr lang="en-US" sz="2700" dirty="0" err="1"/>
              <a:t>hoặc</a:t>
            </a:r>
            <a:r>
              <a:rPr lang="en-US" sz="2700" dirty="0"/>
              <a:t> </a:t>
            </a:r>
            <a:r>
              <a:rPr lang="en-US" sz="2700" dirty="0" err="1"/>
              <a:t>các</a:t>
            </a:r>
            <a:r>
              <a:rPr lang="en-US" sz="2700" dirty="0"/>
              <a:t> </a:t>
            </a:r>
            <a:r>
              <a:rPr lang="en-US" sz="2700" dirty="0" err="1"/>
              <a:t>phần</a:t>
            </a:r>
            <a:r>
              <a:rPr lang="en-US" sz="2700" dirty="0"/>
              <a:t> </a:t>
            </a:r>
            <a:r>
              <a:rPr lang="en-US" sz="2700" dirty="0" err="1"/>
              <a:t>khác</a:t>
            </a:r>
            <a:r>
              <a:rPr lang="en-US" sz="2700" dirty="0"/>
              <a:t>, </a:t>
            </a:r>
            <a:r>
              <a:rPr lang="en-US" sz="2700" dirty="0" err="1"/>
              <a:t>thiết</a:t>
            </a:r>
            <a:r>
              <a:rPr lang="en-US" sz="2700" dirty="0"/>
              <a:t> </a:t>
            </a:r>
            <a:r>
              <a:rPr lang="en-US" sz="2700" dirty="0" err="1"/>
              <a:t>kế</a:t>
            </a:r>
            <a:r>
              <a:rPr lang="en-US" sz="2700" dirty="0"/>
              <a:t> </a:t>
            </a:r>
            <a:r>
              <a:rPr lang="en-US" sz="2700" dirty="0" err="1"/>
              <a:t>để</a:t>
            </a:r>
            <a:r>
              <a:rPr lang="en-US" sz="2700" dirty="0"/>
              <a:t> </a:t>
            </a:r>
            <a:r>
              <a:rPr lang="en-US" sz="2700" dirty="0" err="1"/>
              <a:t>thi</a:t>
            </a:r>
            <a:r>
              <a:rPr lang="en-US" sz="2700" dirty="0"/>
              <a:t> </a:t>
            </a:r>
            <a:r>
              <a:rPr lang="en-US" sz="2700" dirty="0" err="1"/>
              <a:t>hành</a:t>
            </a:r>
            <a:r>
              <a:rPr lang="en-US" sz="2700" dirty="0"/>
              <a:t> </a:t>
            </a:r>
            <a:r>
              <a:rPr lang="en-US" sz="2700" dirty="0" err="1"/>
              <a:t>một</a:t>
            </a:r>
            <a:r>
              <a:rPr lang="en-US" sz="2700" dirty="0"/>
              <a:t> </a:t>
            </a:r>
            <a:r>
              <a:rPr lang="en-US" sz="2700" dirty="0" err="1"/>
              <a:t>số</a:t>
            </a:r>
            <a:r>
              <a:rPr lang="en-US" sz="2700" dirty="0"/>
              <a:t> </a:t>
            </a:r>
            <a:r>
              <a:rPr lang="en-US" sz="2700" dirty="0" err="1"/>
              <a:t>chức</a:t>
            </a:r>
            <a:r>
              <a:rPr lang="en-US" sz="2700" dirty="0"/>
              <a:t> </a:t>
            </a:r>
            <a:r>
              <a:rPr lang="en-US" sz="2700" dirty="0" err="1"/>
              <a:t>năng</a:t>
            </a:r>
            <a:r>
              <a:rPr lang="en-US" sz="2700" dirty="0"/>
              <a:t> </a:t>
            </a:r>
            <a:r>
              <a:rPr lang="en-US" sz="2700" dirty="0" err="1"/>
              <a:t>chuyên</a:t>
            </a:r>
            <a:r>
              <a:rPr lang="en-US" sz="2700" dirty="0"/>
              <a:t> </a:t>
            </a:r>
            <a:r>
              <a:rPr lang="en-US" sz="2700" dirty="0" err="1"/>
              <a:t>dụng</a:t>
            </a:r>
            <a:r>
              <a:rPr lang="en-US" sz="2700" dirty="0"/>
              <a:t>. </a:t>
            </a:r>
            <a:r>
              <a:rPr lang="en-US" sz="2700" dirty="0" err="1"/>
              <a:t>Trong</a:t>
            </a:r>
            <a:r>
              <a:rPr lang="en-US" sz="2700" dirty="0"/>
              <a:t> </a:t>
            </a:r>
            <a:r>
              <a:rPr lang="en-US" sz="2700" dirty="0" err="1"/>
              <a:t>nhiều</a:t>
            </a:r>
            <a:r>
              <a:rPr lang="en-US" sz="2700" dirty="0"/>
              <a:t> </a:t>
            </a:r>
            <a:r>
              <a:rPr lang="en-US" sz="2700" dirty="0" err="1"/>
              <a:t>trường</a:t>
            </a:r>
            <a:r>
              <a:rPr lang="en-US" sz="2700" dirty="0"/>
              <a:t> </a:t>
            </a:r>
            <a:r>
              <a:rPr lang="en-US" sz="2700" dirty="0" err="1"/>
              <a:t>hợp</a:t>
            </a:r>
            <a:r>
              <a:rPr lang="en-US" sz="2700" dirty="0"/>
              <a:t>, </a:t>
            </a:r>
            <a:r>
              <a:rPr lang="en-US" sz="2700" dirty="0" err="1"/>
              <a:t>hệ</a:t>
            </a:r>
            <a:r>
              <a:rPr lang="en-US" sz="2700" dirty="0"/>
              <a:t> </a:t>
            </a:r>
            <a:r>
              <a:rPr lang="en-US" sz="2700" dirty="0" err="1"/>
              <a:t>thống</a:t>
            </a:r>
            <a:r>
              <a:rPr lang="en-US" sz="2700" dirty="0"/>
              <a:t> </a:t>
            </a:r>
            <a:r>
              <a:rPr lang="en-US" sz="2700" dirty="0" err="1"/>
              <a:t>nhúng</a:t>
            </a:r>
            <a:r>
              <a:rPr lang="en-US" sz="2700" dirty="0"/>
              <a:t> </a:t>
            </a:r>
            <a:r>
              <a:rPr lang="en-US" sz="2700" dirty="0" err="1"/>
              <a:t>là</a:t>
            </a:r>
            <a:r>
              <a:rPr lang="en-US" sz="2700" dirty="0"/>
              <a:t> </a:t>
            </a:r>
            <a:r>
              <a:rPr lang="en-US" sz="2700" dirty="0" err="1"/>
              <a:t>một</a:t>
            </a:r>
            <a:r>
              <a:rPr lang="en-US" sz="2700" dirty="0"/>
              <a:t> </a:t>
            </a:r>
            <a:r>
              <a:rPr lang="en-US" sz="2700" dirty="0" err="1"/>
              <a:t>phần</a:t>
            </a:r>
            <a:r>
              <a:rPr lang="en-US" sz="2700" dirty="0"/>
              <a:t> </a:t>
            </a:r>
            <a:r>
              <a:rPr lang="en-US" sz="2700" dirty="0" err="1"/>
              <a:t>của</a:t>
            </a:r>
            <a:r>
              <a:rPr lang="en-US" sz="2700" dirty="0"/>
              <a:t> </a:t>
            </a:r>
            <a:r>
              <a:rPr lang="en-US" sz="2700" dirty="0" err="1"/>
              <a:t>một</a:t>
            </a:r>
            <a:r>
              <a:rPr lang="en-US" sz="2700" dirty="0"/>
              <a:t> </a:t>
            </a:r>
            <a:r>
              <a:rPr lang="en-US" sz="2700" dirty="0" err="1"/>
              <a:t>hệ</a:t>
            </a:r>
            <a:r>
              <a:rPr lang="en-US" sz="2700" dirty="0"/>
              <a:t> </a:t>
            </a:r>
            <a:r>
              <a:rPr lang="en-US" sz="2700" dirty="0" err="1"/>
              <a:t>thống</a:t>
            </a:r>
            <a:r>
              <a:rPr lang="en-US" sz="2700" dirty="0"/>
              <a:t> </a:t>
            </a:r>
            <a:r>
              <a:rPr lang="en-US" sz="2700" dirty="0" err="1"/>
              <a:t>lớn</a:t>
            </a:r>
            <a:r>
              <a:rPr lang="en-US" sz="2700" dirty="0"/>
              <a:t> </a:t>
            </a:r>
            <a:r>
              <a:rPr lang="en-US" sz="2700" dirty="0" err="1"/>
              <a:t>hơn</a:t>
            </a:r>
            <a:r>
              <a:rPr lang="en-US" sz="2700" dirty="0"/>
              <a:t>, </a:t>
            </a:r>
            <a:r>
              <a:rPr lang="en-US" sz="2700" dirty="0" err="1"/>
              <a:t>ví</a:t>
            </a:r>
            <a:r>
              <a:rPr lang="en-US" sz="2700" dirty="0"/>
              <a:t> </a:t>
            </a:r>
            <a:r>
              <a:rPr lang="en-US" sz="2700" dirty="0" err="1"/>
              <a:t>dụ</a:t>
            </a:r>
            <a:r>
              <a:rPr lang="en-US" sz="2700" dirty="0"/>
              <a:t> </a:t>
            </a:r>
            <a:r>
              <a:rPr lang="en-US" sz="2700" dirty="0" err="1"/>
              <a:t>như</a:t>
            </a:r>
            <a:r>
              <a:rPr lang="en-US" sz="2700" dirty="0"/>
              <a:t> </a:t>
            </a:r>
            <a:r>
              <a:rPr lang="en-US" sz="2700" dirty="0" err="1"/>
              <a:t>một</a:t>
            </a:r>
            <a:r>
              <a:rPr lang="en-US" sz="2700" dirty="0"/>
              <a:t> </a:t>
            </a:r>
            <a:r>
              <a:rPr lang="en-US" sz="2700" dirty="0" err="1"/>
              <a:t>hệ</a:t>
            </a:r>
            <a:r>
              <a:rPr lang="en-US" sz="2700" dirty="0"/>
              <a:t> </a:t>
            </a:r>
            <a:r>
              <a:rPr lang="en-US" sz="2700" dirty="0" err="1"/>
              <a:t>thống</a:t>
            </a:r>
            <a:r>
              <a:rPr lang="en-US" sz="2700" dirty="0"/>
              <a:t> </a:t>
            </a:r>
            <a:r>
              <a:rPr lang="en-US" sz="2700" dirty="0" err="1"/>
              <a:t>chống</a:t>
            </a:r>
            <a:r>
              <a:rPr lang="en-US" sz="2700" dirty="0"/>
              <a:t> </a:t>
            </a:r>
            <a:r>
              <a:rPr lang="en-US" sz="2700" dirty="0" err="1"/>
              <a:t>bó</a:t>
            </a:r>
            <a:r>
              <a:rPr lang="en-US" sz="2700" dirty="0"/>
              <a:t> </a:t>
            </a:r>
            <a:r>
              <a:rPr lang="en-US" sz="2700" dirty="0" err="1"/>
              <a:t>cứng</a:t>
            </a:r>
            <a:r>
              <a:rPr lang="en-US" sz="2700" dirty="0"/>
              <a:t> </a:t>
            </a:r>
            <a:r>
              <a:rPr lang="en-US" sz="2700" dirty="0" err="1"/>
              <a:t>phanh</a:t>
            </a:r>
            <a:r>
              <a:rPr lang="en-US" sz="2700" dirty="0"/>
              <a:t> </a:t>
            </a:r>
            <a:r>
              <a:rPr lang="en-US" sz="2700" dirty="0" err="1"/>
              <a:t>trong</a:t>
            </a:r>
            <a:r>
              <a:rPr lang="en-US" sz="2700" dirty="0"/>
              <a:t> </a:t>
            </a:r>
            <a:r>
              <a:rPr lang="en-US" sz="2700" dirty="0" err="1"/>
              <a:t>ôtô</a:t>
            </a:r>
            <a:r>
              <a:rPr lang="en-US" sz="2700" dirty="0"/>
              <a:t>.”</a:t>
            </a:r>
          </a:p>
        </p:txBody>
      </p:sp>
      <p:sp>
        <p:nvSpPr>
          <p:cNvPr id="4" name="Rectangle 3"/>
          <p:cNvSpPr/>
          <p:nvPr/>
        </p:nvSpPr>
        <p:spPr>
          <a:xfrm>
            <a:off x="6804248" y="476672"/>
            <a:ext cx="2110680" cy="1323439"/>
          </a:xfrm>
          <a:prstGeom prst="rect">
            <a:avLst/>
          </a:prstGeom>
        </p:spPr>
        <p:txBody>
          <a:bodyPr wrap="square">
            <a:spAutoFit/>
          </a:bodyPr>
          <a:lstStyle/>
          <a:p>
            <a:pPr algn="ctr"/>
            <a:r>
              <a:rPr lang="en-GB" sz="4000" dirty="0">
                <a:solidFill>
                  <a:schemeClr val="bg1"/>
                </a:solidFill>
              </a:rPr>
              <a:t>5. </a:t>
            </a:r>
          </a:p>
          <a:p>
            <a:pPr algn="ctr"/>
            <a:r>
              <a:rPr lang="en-GB" sz="4000" dirty="0" err="1">
                <a:solidFill>
                  <a:schemeClr val="bg1"/>
                </a:solidFill>
              </a:rPr>
              <a:t>Hệ</a:t>
            </a:r>
            <a:r>
              <a:rPr lang="en-GB" sz="4000" dirty="0">
                <a:solidFill>
                  <a:schemeClr val="bg1"/>
                </a:solidFill>
              </a:rPr>
              <a:t> </a:t>
            </a:r>
            <a:r>
              <a:rPr lang="en-GB" sz="4000" dirty="0" err="1">
                <a:solidFill>
                  <a:schemeClr val="bg1"/>
                </a:solidFill>
              </a:rPr>
              <a:t>thống</a:t>
            </a:r>
            <a:endParaRPr lang="en-US" sz="4000" dirty="0">
              <a:solidFill>
                <a:schemeClr val="bg1"/>
              </a:solidFill>
            </a:endParaRPr>
          </a:p>
        </p:txBody>
      </p:sp>
      <p:sp>
        <p:nvSpPr>
          <p:cNvPr id="5" name="Rectangle 4"/>
          <p:cNvSpPr/>
          <p:nvPr/>
        </p:nvSpPr>
        <p:spPr>
          <a:xfrm>
            <a:off x="6858000" y="3124200"/>
            <a:ext cx="1981200" cy="646331"/>
          </a:xfrm>
          <a:prstGeom prst="rect">
            <a:avLst/>
          </a:prstGeom>
        </p:spPr>
        <p:txBody>
          <a:bodyPr wrap="square">
            <a:spAutoFit/>
          </a:bodyPr>
          <a:lstStyle/>
          <a:p>
            <a:pPr algn="ctr"/>
            <a:r>
              <a:rPr lang="en-GB" sz="3600" dirty="0" err="1">
                <a:solidFill>
                  <a:srgbClr val="FFFFFF"/>
                </a:solidFill>
                <a:latin typeface="+mj-lt"/>
                <a:ea typeface="+mj-ea"/>
                <a:cs typeface="+mj-cs"/>
              </a:rPr>
              <a:t>Nhúng</a:t>
            </a:r>
            <a:endParaRPr lang="en-US" sz="3600" dirty="0">
              <a:solidFill>
                <a:srgbClr val="FFFFFF"/>
              </a:solidFill>
              <a:latin typeface="+mj-lt"/>
              <a:ea typeface="+mj-ea"/>
              <a:cs typeface="+mj-cs"/>
            </a:endParaRPr>
          </a:p>
        </p:txBody>
      </p:sp>
      <p:sp useBgFill="1">
        <p:nvSpPr>
          <p:cNvPr id="6" name="TextBox 5"/>
          <p:cNvSpPr txBox="1"/>
          <p:nvPr/>
        </p:nvSpPr>
        <p:spPr>
          <a:xfrm>
            <a:off x="228600" y="4648200"/>
            <a:ext cx="332817" cy="461665"/>
          </a:xfrm>
          <a:prstGeom prst="rect">
            <a:avLst/>
          </a:prstGeom>
        </p:spPr>
        <p:txBody>
          <a:bodyPr wrap="square" rtlCol="0">
            <a:spAutoFit/>
          </a:bodyPr>
          <a:lstStyle/>
          <a:p>
            <a:endParaRPr lang="en-US" dirty="0"/>
          </a:p>
        </p:txBody>
      </p:sp>
      <p:pic>
        <p:nvPicPr>
          <p:cNvPr id="8" name="Picture 7"/>
          <p:cNvPicPr>
            <a:picLocks noChangeAspect="1"/>
          </p:cNvPicPr>
          <p:nvPr/>
        </p:nvPicPr>
        <p:blipFill>
          <a:blip r:embed="rId3"/>
          <a:stretch>
            <a:fillRect/>
          </a:stretch>
        </p:blipFill>
        <p:spPr>
          <a:xfrm>
            <a:off x="6781800" y="4495800"/>
            <a:ext cx="2133600" cy="21336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idx="4294967295"/>
          </p:nvPr>
        </p:nvSpPr>
        <p:spPr>
          <a:xfrm>
            <a:off x="0" y="304800"/>
            <a:ext cx="9144000" cy="1066800"/>
          </a:xfrm>
        </p:spPr>
        <p:txBody>
          <a:bodyPr/>
          <a:lstStyle/>
          <a:p>
            <a:pPr algn="ctr"/>
            <a:r>
              <a:rPr lang="en-US" sz="3000" dirty="0">
                <a:effectLst>
                  <a:outerShdw blurRad="38100" dist="38100" dir="2700000" algn="tl">
                    <a:srgbClr val="000000">
                      <a:alpha val="43137"/>
                    </a:srgbClr>
                  </a:outerShdw>
                </a:effectLst>
                <a:latin typeface="Rockwell (Headings)"/>
                <a:cs typeface="Rockwell (Headings)"/>
              </a:rPr>
              <a:t>Table 2.7</a:t>
            </a:r>
            <a:br>
              <a:rPr lang="en-US" sz="3000" dirty="0">
                <a:effectLst>
                  <a:outerShdw blurRad="38100" dist="38100" dir="2700000" algn="tl">
                    <a:srgbClr val="000000">
                      <a:alpha val="43137"/>
                    </a:srgbClr>
                  </a:outerShdw>
                </a:effectLst>
                <a:latin typeface="Rockwell (Headings)"/>
                <a:cs typeface="Rockwell (Headings)"/>
              </a:rPr>
            </a:br>
            <a:r>
              <a:rPr lang="en-US" sz="3000" dirty="0" err="1">
                <a:effectLst>
                  <a:outerShdw blurRad="38100" dist="38100" dir="2700000" algn="tl">
                    <a:srgbClr val="000000">
                      <a:alpha val="43137"/>
                    </a:srgbClr>
                  </a:outerShdw>
                </a:effectLst>
                <a:latin typeface="Rockwell (Headings)"/>
                <a:cs typeface="Rockwell (Headings)"/>
              </a:rPr>
              <a:t>Ví</a:t>
            </a:r>
            <a:r>
              <a:rPr lang="en-US" sz="3000" dirty="0">
                <a:effectLst>
                  <a:outerShdw blurRad="38100" dist="38100" dir="2700000" algn="tl">
                    <a:srgbClr val="000000">
                      <a:alpha val="43137"/>
                    </a:srgbClr>
                  </a:outerShdw>
                </a:effectLst>
                <a:latin typeface="Rockwell (Headings)"/>
                <a:cs typeface="Rockwell (Headings)"/>
              </a:rPr>
              <a:t> </a:t>
            </a:r>
            <a:r>
              <a:rPr lang="en-US" sz="3000" dirty="0" err="1">
                <a:effectLst>
                  <a:outerShdw blurRad="38100" dist="38100" dir="2700000" algn="tl">
                    <a:srgbClr val="000000">
                      <a:alpha val="43137"/>
                    </a:srgbClr>
                  </a:outerShdw>
                </a:effectLst>
                <a:latin typeface="Rockwell (Headings)"/>
                <a:cs typeface="Rockwell (Headings)"/>
              </a:rPr>
              <a:t>dụ</a:t>
            </a:r>
            <a:r>
              <a:rPr lang="en-US" sz="3000" dirty="0">
                <a:effectLst>
                  <a:outerShdw blurRad="38100" dist="38100" dir="2700000" algn="tl">
                    <a:srgbClr val="000000">
                      <a:alpha val="43137"/>
                    </a:srgbClr>
                  </a:outerShdw>
                </a:effectLst>
                <a:latin typeface="Rockwell (Headings)"/>
                <a:cs typeface="Rockwell (Headings)"/>
              </a:rPr>
              <a:t> </a:t>
            </a:r>
            <a:r>
              <a:rPr lang="en-US" sz="3000" dirty="0" err="1">
                <a:effectLst>
                  <a:outerShdw blurRad="38100" dist="38100" dir="2700000" algn="tl">
                    <a:srgbClr val="000000">
                      <a:alpha val="43137"/>
                    </a:srgbClr>
                  </a:outerShdw>
                </a:effectLst>
                <a:latin typeface="Rockwell (Headings)"/>
                <a:cs typeface="Rockwell (Headings)"/>
              </a:rPr>
              <a:t>về</a:t>
            </a:r>
            <a:r>
              <a:rPr lang="en-US" sz="3000" dirty="0">
                <a:effectLst>
                  <a:outerShdw blurRad="38100" dist="38100" dir="2700000" algn="tl">
                    <a:srgbClr val="000000">
                      <a:alpha val="43137"/>
                    </a:srgbClr>
                  </a:outerShdw>
                </a:effectLst>
                <a:latin typeface="Rockwell (Headings)"/>
                <a:cs typeface="Rockwell (Headings)"/>
              </a:rPr>
              <a:t> </a:t>
            </a:r>
            <a:r>
              <a:rPr lang="en-US" sz="3000" dirty="0" err="1">
                <a:effectLst>
                  <a:outerShdw blurRad="38100" dist="38100" dir="2700000" algn="tl">
                    <a:srgbClr val="000000">
                      <a:alpha val="43137"/>
                    </a:srgbClr>
                  </a:outerShdw>
                </a:effectLst>
                <a:latin typeface="Rockwell (Headings)"/>
                <a:cs typeface="Rockwell (Headings)"/>
              </a:rPr>
              <a:t>các</a:t>
            </a:r>
            <a:r>
              <a:rPr lang="en-US" sz="3000" dirty="0">
                <a:effectLst>
                  <a:outerShdw blurRad="38100" dist="38100" dir="2700000" algn="tl">
                    <a:srgbClr val="000000">
                      <a:alpha val="43137"/>
                    </a:srgbClr>
                  </a:outerShdw>
                </a:effectLst>
                <a:latin typeface="Rockwell (Headings)"/>
                <a:cs typeface="Rockwell (Headings)"/>
              </a:rPr>
              <a:t> </a:t>
            </a:r>
            <a:r>
              <a:rPr lang="en-US" sz="3000" dirty="0" err="1">
                <a:effectLst>
                  <a:outerShdw blurRad="38100" dist="38100" dir="2700000" algn="tl">
                    <a:srgbClr val="000000">
                      <a:alpha val="43137"/>
                    </a:srgbClr>
                  </a:outerShdw>
                </a:effectLst>
                <a:latin typeface="Rockwell (Headings)"/>
                <a:cs typeface="Rockwell (Headings)"/>
              </a:rPr>
              <a:t>hệ</a:t>
            </a:r>
            <a:r>
              <a:rPr lang="en-US" sz="3000" dirty="0">
                <a:effectLst>
                  <a:outerShdw blurRad="38100" dist="38100" dir="2700000" algn="tl">
                    <a:srgbClr val="000000">
                      <a:alpha val="43137"/>
                    </a:srgbClr>
                  </a:outerShdw>
                </a:effectLst>
                <a:latin typeface="Rockwell (Headings)"/>
                <a:cs typeface="Rockwell (Headings)"/>
              </a:rPr>
              <a:t> </a:t>
            </a:r>
            <a:r>
              <a:rPr lang="en-US" sz="3000" dirty="0" err="1">
                <a:effectLst>
                  <a:outerShdw blurRad="38100" dist="38100" dir="2700000" algn="tl">
                    <a:srgbClr val="000000">
                      <a:alpha val="43137"/>
                    </a:srgbClr>
                  </a:outerShdw>
                </a:effectLst>
                <a:latin typeface="Rockwell (Headings)"/>
                <a:cs typeface="Rockwell (Headings)"/>
              </a:rPr>
              <a:t>thống</a:t>
            </a:r>
            <a:r>
              <a:rPr lang="en-US" sz="3000" dirty="0">
                <a:effectLst>
                  <a:outerShdw blurRad="38100" dist="38100" dir="2700000" algn="tl">
                    <a:srgbClr val="000000">
                      <a:alpha val="43137"/>
                    </a:srgbClr>
                  </a:outerShdw>
                </a:effectLst>
                <a:latin typeface="Rockwell (Headings)"/>
                <a:cs typeface="Rockwell (Headings)"/>
              </a:rPr>
              <a:t> </a:t>
            </a:r>
            <a:r>
              <a:rPr lang="en-US" sz="3000" dirty="0" err="1">
                <a:effectLst>
                  <a:outerShdw blurRad="38100" dist="38100" dir="2700000" algn="tl">
                    <a:srgbClr val="000000">
                      <a:alpha val="43137"/>
                    </a:srgbClr>
                  </a:outerShdw>
                </a:effectLst>
                <a:latin typeface="Rockwell (Headings)"/>
                <a:cs typeface="Rockwell (Headings)"/>
              </a:rPr>
              <a:t>nhúng</a:t>
            </a:r>
            <a:endParaRPr lang="en-US" sz="3000" dirty="0">
              <a:effectLst>
                <a:outerShdw blurRad="38100" dist="38100" dir="2700000" algn="tl">
                  <a:srgbClr val="000000">
                    <a:alpha val="43137"/>
                  </a:srgbClr>
                </a:outerShdw>
              </a:effectLst>
              <a:latin typeface="Rockwell (Headings)"/>
              <a:cs typeface="Rockwell (Headings)"/>
            </a:endParaRPr>
          </a:p>
        </p:txBody>
      </p:sp>
      <p:pic>
        <p:nvPicPr>
          <p:cNvPr id="6" name="Picture 5"/>
          <p:cNvPicPr>
            <a:picLocks noChangeAspect="1"/>
          </p:cNvPicPr>
          <p:nvPr/>
        </p:nvPicPr>
        <p:blipFill>
          <a:blip r:embed="rId3"/>
          <a:stretch>
            <a:fillRect/>
          </a:stretch>
        </p:blipFill>
        <p:spPr>
          <a:xfrm>
            <a:off x="685800" y="1600200"/>
            <a:ext cx="7236418" cy="5499073"/>
          </a:xfrm>
          <a:prstGeom prst="rect">
            <a:avLst/>
          </a:prstGeom>
        </p:spPr>
      </p:pic>
      <p:pic>
        <p:nvPicPr>
          <p:cNvPr id="7" name="Picture 6"/>
          <p:cNvPicPr>
            <a:picLocks noChangeAspect="1"/>
          </p:cNvPicPr>
          <p:nvPr/>
        </p:nvPicPr>
        <p:blipFill>
          <a:blip r:embed="rId4"/>
          <a:stretch>
            <a:fillRect/>
          </a:stretch>
        </p:blipFill>
        <p:spPr>
          <a:xfrm>
            <a:off x="762001" y="1999435"/>
            <a:ext cx="8686799" cy="519723"/>
          </a:xfrm>
          <a:prstGeom prst="rect">
            <a:avLst/>
          </a:prstGeom>
        </p:spPr>
      </p:pic>
      <p:sp>
        <p:nvSpPr>
          <p:cNvPr id="9" name="TextBox 8"/>
          <p:cNvSpPr txBox="1"/>
          <p:nvPr/>
        </p:nvSpPr>
        <p:spPr>
          <a:xfrm>
            <a:off x="1828800" y="1981200"/>
            <a:ext cx="905933" cy="304800"/>
          </a:xfrm>
          <a:prstGeom prst="rect">
            <a:avLst/>
          </a:prstGeom>
          <a:solidFill>
            <a:srgbClr val="CCFFCC"/>
          </a:solidFill>
        </p:spPr>
        <p:txBody>
          <a:bodyPr wrap="square" rtlCol="0">
            <a:spAutoFit/>
          </a:bodyPr>
          <a:lstStyle/>
          <a:p>
            <a:endParaRPr lang="en-US" dirty="0"/>
          </a:p>
        </p:txBody>
      </p:sp>
    </p:spTree>
  </p:cSld>
  <p:clrMapOvr>
    <a:masterClrMapping/>
  </p:clrMapOvr>
  <p:transition spd="med">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r>
              <a:rPr lang="en-GB" dirty="0" err="1">
                <a:effectLst>
                  <a:outerShdw blurRad="38100" dist="38100" dir="2700000" algn="tl">
                    <a:srgbClr val="000000">
                      <a:alpha val="43137"/>
                    </a:srgbClr>
                  </a:outerShdw>
                </a:effectLst>
              </a:rPr>
              <a:t>Hệ</a:t>
            </a:r>
            <a:r>
              <a:rPr lang="en-GB" dirty="0">
                <a:effectLst>
                  <a:outerShdw blurRad="38100" dist="38100" dir="2700000" algn="tl">
                    <a:srgbClr val="000000">
                      <a:alpha val="43137"/>
                    </a:srgbClr>
                  </a:outerShdw>
                </a:effectLst>
              </a:rPr>
              <a:t> </a:t>
            </a:r>
            <a:r>
              <a:rPr lang="en-GB" dirty="0" err="1">
                <a:effectLst>
                  <a:outerShdw blurRad="38100" dist="38100" dir="2700000" algn="tl">
                    <a:srgbClr val="000000">
                      <a:alpha val="43137"/>
                    </a:srgbClr>
                  </a:outerShdw>
                </a:effectLst>
              </a:rPr>
              <a:t>thống</a:t>
            </a:r>
            <a:r>
              <a:rPr lang="en-GB" dirty="0">
                <a:effectLst>
                  <a:outerShdw blurRad="38100" dist="38100" dir="2700000" algn="tl">
                    <a:srgbClr val="000000">
                      <a:alpha val="43137"/>
                    </a:srgbClr>
                  </a:outerShdw>
                </a:effectLst>
              </a:rPr>
              <a:t> </a:t>
            </a:r>
            <a:r>
              <a:rPr lang="en-GB" dirty="0" err="1">
                <a:effectLst>
                  <a:outerShdw blurRad="38100" dist="38100" dir="2700000" algn="tl">
                    <a:srgbClr val="000000">
                      <a:alpha val="43137"/>
                    </a:srgbClr>
                  </a:outerShdw>
                </a:effectLst>
              </a:rPr>
              <a:t>nhúng</a:t>
            </a:r>
            <a:endParaRPr lang="en-GB" dirty="0">
              <a:effectLst>
                <a:outerShdw blurRad="38100" dist="38100" dir="2700000" algn="tl">
                  <a:srgbClr val="000000">
                    <a:alpha val="43137"/>
                  </a:srgbClr>
                </a:outerShdw>
              </a:effectLst>
            </a:endParaRP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3619547656"/>
              </p:ext>
            </p:extLst>
          </p:nvPr>
        </p:nvGraphicFramePr>
        <p:xfrm>
          <a:off x="498474" y="1981200"/>
          <a:ext cx="7556313"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 Placeholder 5"/>
          <p:cNvSpPr>
            <a:spLocks noGrp="1"/>
          </p:cNvSpPr>
          <p:nvPr>
            <p:ph type="body" sz="half" idx="2"/>
          </p:nvPr>
        </p:nvSpPr>
        <p:spPr>
          <a:xfrm>
            <a:off x="498518" y="1143001"/>
            <a:ext cx="7558960" cy="761252"/>
          </a:xfrm>
        </p:spPr>
        <p:txBody>
          <a:bodyPr/>
          <a:lstStyle/>
          <a:p>
            <a:pPr algn="ctr"/>
            <a:r>
              <a:rPr lang="en-US" sz="3200" dirty="0" err="1"/>
              <a:t>Yêu</a:t>
            </a:r>
            <a:r>
              <a:rPr lang="en-US" sz="3200" dirty="0"/>
              <a:t> </a:t>
            </a:r>
            <a:r>
              <a:rPr lang="en-US" sz="3200" dirty="0" err="1"/>
              <a:t>cầu</a:t>
            </a:r>
            <a:r>
              <a:rPr lang="en-US" sz="3200" dirty="0"/>
              <a:t> </a:t>
            </a:r>
            <a:r>
              <a:rPr lang="en-US" sz="3200" dirty="0" err="1"/>
              <a:t>và</a:t>
            </a:r>
            <a:r>
              <a:rPr lang="en-US" sz="3200" dirty="0"/>
              <a:t> </a:t>
            </a:r>
            <a:r>
              <a:rPr lang="en-US" sz="3200" dirty="0" err="1"/>
              <a:t>ràng</a:t>
            </a:r>
            <a:r>
              <a:rPr lang="en-US" sz="3200" dirty="0"/>
              <a:t> </a:t>
            </a:r>
            <a:r>
              <a:rPr lang="en-US" sz="3200" dirty="0" err="1"/>
              <a:t>buộc</a:t>
            </a:r>
            <a:endParaRPr lang="en-US" sz="3200" dirty="0"/>
          </a:p>
        </p:txBody>
      </p:sp>
      <p:pic>
        <p:nvPicPr>
          <p:cNvPr id="12" name="Picture 11"/>
          <p:cNvPicPr>
            <a:picLocks noChangeAspect="1"/>
          </p:cNvPicPr>
          <p:nvPr/>
        </p:nvPicPr>
        <p:blipFill>
          <a:blip r:embed="rId8"/>
          <a:stretch>
            <a:fillRect/>
          </a:stretch>
        </p:blipFill>
        <p:spPr>
          <a:xfrm>
            <a:off x="3503644" y="3429000"/>
            <a:ext cx="1477347" cy="1447800"/>
          </a:xfrm>
          <a:prstGeom prst="rect">
            <a:avLst/>
          </a:prstGeom>
          <a:effectLst>
            <a:glow rad="101600">
              <a:schemeClr val="accent1">
                <a:alpha val="75000"/>
              </a:schemeClr>
            </a:glow>
            <a:softEdge rad="25400"/>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609600" y="228600"/>
            <a:ext cx="7556313" cy="990600"/>
          </a:xfrm>
        </p:spPr>
        <p:txBody>
          <a:bodyPr/>
          <a:lstStyle/>
          <a:p>
            <a:pPr algn="ctr"/>
            <a:r>
              <a:rPr lang="en-GB" sz="2400" dirty="0"/>
              <a:t>Figure 2.12</a:t>
            </a:r>
            <a:br>
              <a:rPr lang="en-GB" sz="2400" dirty="0"/>
            </a:br>
            <a:r>
              <a:rPr lang="en-GB" sz="2400" dirty="0" err="1"/>
              <a:t>Cấu</a:t>
            </a:r>
            <a:r>
              <a:rPr lang="en-GB" sz="2400" dirty="0"/>
              <a:t> </a:t>
            </a:r>
            <a:r>
              <a:rPr lang="en-GB" sz="2400" dirty="0" err="1"/>
              <a:t>tạo</a:t>
            </a:r>
            <a:r>
              <a:rPr lang="en-GB" sz="2400" dirty="0"/>
              <a:t> </a:t>
            </a:r>
            <a:r>
              <a:rPr lang="en-GB" sz="2400" dirty="0" err="1"/>
              <a:t>của</a:t>
            </a:r>
            <a:r>
              <a:rPr lang="en-GB" sz="2400" dirty="0"/>
              <a:t> </a:t>
            </a:r>
            <a:r>
              <a:rPr lang="en-GB" sz="2400" dirty="0" err="1"/>
              <a:t>một</a:t>
            </a:r>
            <a:r>
              <a:rPr lang="en-GB" sz="2400" dirty="0"/>
              <a:t> </a:t>
            </a:r>
            <a:r>
              <a:rPr lang="en-GB" sz="2400" dirty="0" err="1"/>
              <a:t>hệ</a:t>
            </a:r>
            <a:r>
              <a:rPr lang="en-GB" sz="2400" dirty="0"/>
              <a:t> </a:t>
            </a:r>
            <a:r>
              <a:rPr lang="en-GB" sz="2400" dirty="0" err="1"/>
              <a:t>thống</a:t>
            </a:r>
            <a:r>
              <a:rPr lang="en-GB" sz="2400" dirty="0"/>
              <a:t> </a:t>
            </a:r>
            <a:r>
              <a:rPr lang="en-GB" sz="2400" dirty="0" err="1"/>
              <a:t>nhúng</a:t>
            </a:r>
            <a:endParaRPr lang="en-GB" sz="2400" dirty="0"/>
          </a:p>
        </p:txBody>
      </p:sp>
      <p:pic>
        <p:nvPicPr>
          <p:cNvPr id="5" name="Picture 4" descr="f12.pdf"/>
          <p:cNvPicPr>
            <a:picLocks noChangeAspect="1"/>
          </p:cNvPicPr>
          <p:nvPr/>
        </p:nvPicPr>
        <p:blipFill>
          <a:blip r:embed="rId3"/>
          <a:srcRect l="4706" t="20909" r="7059" b="21364"/>
          <a:stretch>
            <a:fillRect/>
          </a:stretch>
        </p:blipFill>
        <p:spPr>
          <a:xfrm>
            <a:off x="1219200" y="1416159"/>
            <a:ext cx="6485787" cy="5441841"/>
          </a:xfrm>
          <a:prstGeom prst="rect">
            <a:avLst/>
          </a:prstGeom>
        </p:spPr>
      </p:pic>
    </p:spTree>
  </p:cSld>
  <p:clrMapOvr>
    <a:masterClrMapping/>
  </p:clrMapOvr>
  <p:transition spd="med">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762000" y="484094"/>
            <a:ext cx="7292787" cy="1116106"/>
          </a:xfrm>
        </p:spPr>
        <p:txBody>
          <a:bodyPr/>
          <a:lstStyle/>
          <a:p>
            <a:r>
              <a:rPr lang="en-GB" dirty="0">
                <a:effectLst>
                  <a:outerShdw blurRad="38100" dist="38100" dir="2700000" algn="tl">
                    <a:srgbClr val="000000">
                      <a:alpha val="43137"/>
                    </a:srgbClr>
                  </a:outerShdw>
                </a:effectLst>
              </a:rPr>
              <a:t>Acorn RISC Machine (ARM)  </a:t>
            </a:r>
          </a:p>
        </p:txBody>
      </p:sp>
      <p:sp>
        <p:nvSpPr>
          <p:cNvPr id="27" name="Content Placeholder 26"/>
          <p:cNvSpPr>
            <a:spLocks noGrp="1"/>
          </p:cNvSpPr>
          <p:nvPr>
            <p:ph sz="half" idx="1"/>
          </p:nvPr>
        </p:nvSpPr>
        <p:spPr/>
        <p:txBody>
          <a:bodyPr/>
          <a:lstStyle/>
          <a:p>
            <a:r>
              <a:rPr lang="en-US" dirty="0" err="1"/>
              <a:t>Thuộc</a:t>
            </a:r>
            <a:r>
              <a:rPr lang="en-US" dirty="0"/>
              <a:t> </a:t>
            </a:r>
            <a:r>
              <a:rPr lang="en-US" dirty="0" err="1"/>
              <a:t>họ</a:t>
            </a:r>
            <a:r>
              <a:rPr lang="en-US" dirty="0"/>
              <a:t> vi </a:t>
            </a:r>
            <a:r>
              <a:rPr lang="en-US" dirty="0" err="1"/>
              <a:t>xử</a:t>
            </a:r>
            <a:r>
              <a:rPr lang="en-US" dirty="0"/>
              <a:t> </a:t>
            </a:r>
            <a:r>
              <a:rPr lang="en-US" dirty="0" err="1"/>
              <a:t>lý</a:t>
            </a:r>
            <a:r>
              <a:rPr lang="en-US" dirty="0"/>
              <a:t> </a:t>
            </a:r>
            <a:r>
              <a:rPr lang="en-US" dirty="0" err="1"/>
              <a:t>và</a:t>
            </a:r>
            <a:r>
              <a:rPr lang="en-US" dirty="0"/>
              <a:t> vi </a:t>
            </a:r>
            <a:r>
              <a:rPr lang="en-US" dirty="0" err="1"/>
              <a:t>điều</a:t>
            </a:r>
            <a:r>
              <a:rPr lang="en-US" dirty="0"/>
              <a:t> </a:t>
            </a:r>
            <a:r>
              <a:rPr lang="en-US" dirty="0" err="1"/>
              <a:t>khiển</a:t>
            </a:r>
            <a:r>
              <a:rPr lang="en-US" dirty="0"/>
              <a:t> </a:t>
            </a:r>
            <a:r>
              <a:rPr lang="en-US" dirty="0" err="1"/>
              <a:t>cấu</a:t>
            </a:r>
            <a:r>
              <a:rPr lang="en-US" dirty="0"/>
              <a:t> </a:t>
            </a:r>
            <a:r>
              <a:rPr lang="en-US" dirty="0" err="1"/>
              <a:t>trúc</a:t>
            </a:r>
            <a:r>
              <a:rPr lang="en-US" dirty="0"/>
              <a:t> RISC.</a:t>
            </a:r>
          </a:p>
          <a:p>
            <a:r>
              <a:rPr lang="en-US" dirty="0" err="1"/>
              <a:t>Thiết</a:t>
            </a:r>
            <a:r>
              <a:rPr lang="en-US" dirty="0"/>
              <a:t> </a:t>
            </a:r>
            <a:r>
              <a:rPr lang="en-US" dirty="0" err="1"/>
              <a:t>kế</a:t>
            </a:r>
            <a:r>
              <a:rPr lang="en-US" dirty="0"/>
              <a:t> vi </a:t>
            </a:r>
            <a:r>
              <a:rPr lang="en-US" dirty="0" err="1"/>
              <a:t>xử</a:t>
            </a:r>
            <a:r>
              <a:rPr lang="en-US" dirty="0"/>
              <a:t> </a:t>
            </a:r>
            <a:r>
              <a:rPr lang="en-US" dirty="0" err="1"/>
              <a:t>lý</a:t>
            </a:r>
            <a:r>
              <a:rPr lang="en-US" dirty="0"/>
              <a:t> </a:t>
            </a:r>
            <a:r>
              <a:rPr lang="en-US" dirty="0" err="1"/>
              <a:t>và</a:t>
            </a:r>
            <a:r>
              <a:rPr lang="en-US" dirty="0"/>
              <a:t> </a:t>
            </a:r>
            <a:r>
              <a:rPr lang="en-US" dirty="0" err="1"/>
              <a:t>kiến</a:t>
            </a:r>
            <a:r>
              <a:rPr lang="en-US" dirty="0"/>
              <a:t> </a:t>
            </a:r>
            <a:r>
              <a:rPr lang="en-US" dirty="0" err="1"/>
              <a:t>trúc</a:t>
            </a:r>
            <a:r>
              <a:rPr lang="en-US" dirty="0"/>
              <a:t> </a:t>
            </a:r>
            <a:r>
              <a:rPr lang="en-US" dirty="0" err="1"/>
              <a:t>đa</a:t>
            </a:r>
            <a:r>
              <a:rPr lang="en-US" dirty="0"/>
              <a:t> </a:t>
            </a:r>
            <a:r>
              <a:rPr lang="en-US" dirty="0" err="1"/>
              <a:t>nhân</a:t>
            </a:r>
            <a:r>
              <a:rPr lang="en-US" dirty="0"/>
              <a:t> </a:t>
            </a:r>
            <a:r>
              <a:rPr lang="en-US" dirty="0" err="1"/>
              <a:t>cho</a:t>
            </a:r>
            <a:r>
              <a:rPr lang="en-US" dirty="0"/>
              <a:t> </a:t>
            </a:r>
            <a:r>
              <a:rPr lang="en-US" dirty="0" err="1"/>
              <a:t>các</a:t>
            </a:r>
            <a:r>
              <a:rPr lang="en-US" dirty="0"/>
              <a:t> </a:t>
            </a:r>
            <a:r>
              <a:rPr lang="en-US" dirty="0" err="1"/>
              <a:t>nhà</a:t>
            </a:r>
            <a:r>
              <a:rPr lang="en-US" dirty="0"/>
              <a:t> </a:t>
            </a:r>
            <a:r>
              <a:rPr lang="en-US" dirty="0" err="1"/>
              <a:t>sản</a:t>
            </a:r>
            <a:r>
              <a:rPr lang="en-US" dirty="0"/>
              <a:t> </a:t>
            </a:r>
            <a:r>
              <a:rPr lang="en-US" dirty="0" err="1"/>
              <a:t>xuất</a:t>
            </a:r>
            <a:r>
              <a:rPr lang="en-US" dirty="0"/>
              <a:t>.</a:t>
            </a:r>
          </a:p>
          <a:p>
            <a:r>
              <a:rPr lang="en-US" dirty="0" err="1"/>
              <a:t>Tốc</a:t>
            </a:r>
            <a:r>
              <a:rPr lang="en-US" dirty="0"/>
              <a:t> </a:t>
            </a:r>
            <a:r>
              <a:rPr lang="en-US" dirty="0" err="1"/>
              <a:t>độ</a:t>
            </a:r>
            <a:r>
              <a:rPr lang="en-US" dirty="0"/>
              <a:t> chip </a:t>
            </a:r>
            <a:r>
              <a:rPr lang="en-US" dirty="0" err="1"/>
              <a:t>nhanh</a:t>
            </a:r>
            <a:r>
              <a:rPr lang="en-US" dirty="0"/>
              <a:t>, </a:t>
            </a:r>
            <a:r>
              <a:rPr lang="en-US" dirty="0" err="1"/>
              <a:t>nhỏ</a:t>
            </a:r>
            <a:r>
              <a:rPr lang="en-US" dirty="0"/>
              <a:t> </a:t>
            </a:r>
            <a:r>
              <a:rPr lang="en-US" dirty="0" err="1"/>
              <a:t>gọn</a:t>
            </a:r>
            <a:r>
              <a:rPr lang="en-US" dirty="0"/>
              <a:t> </a:t>
            </a:r>
            <a:r>
              <a:rPr lang="en-US" dirty="0" err="1"/>
              <a:t>và</a:t>
            </a:r>
            <a:r>
              <a:rPr lang="en-US" dirty="0"/>
              <a:t> </a:t>
            </a:r>
            <a:r>
              <a:rPr lang="en-US" dirty="0" err="1"/>
              <a:t>tiết</a:t>
            </a:r>
            <a:r>
              <a:rPr lang="en-US" dirty="0"/>
              <a:t> </a:t>
            </a:r>
            <a:r>
              <a:rPr lang="en-US" dirty="0" err="1"/>
              <a:t>kiệm</a:t>
            </a:r>
            <a:r>
              <a:rPr lang="en-US" dirty="0"/>
              <a:t> </a:t>
            </a:r>
            <a:r>
              <a:rPr lang="en-US" dirty="0" err="1"/>
              <a:t>điện</a:t>
            </a:r>
            <a:r>
              <a:rPr lang="en-US" dirty="0"/>
              <a:t>.</a:t>
            </a:r>
          </a:p>
        </p:txBody>
      </p:sp>
      <p:sp>
        <p:nvSpPr>
          <p:cNvPr id="28" name="Content Placeholder 27"/>
          <p:cNvSpPr>
            <a:spLocks noGrp="1"/>
          </p:cNvSpPr>
          <p:nvPr>
            <p:ph sz="half" idx="2"/>
          </p:nvPr>
        </p:nvSpPr>
        <p:spPr/>
        <p:txBody>
          <a:bodyPr/>
          <a:lstStyle/>
          <a:p>
            <a:r>
              <a:rPr lang="en-US" dirty="0" err="1"/>
              <a:t>Được</a:t>
            </a:r>
            <a:r>
              <a:rPr lang="en-US" dirty="0"/>
              <a:t> </a:t>
            </a:r>
            <a:r>
              <a:rPr lang="en-US" dirty="0" err="1"/>
              <a:t>sử</a:t>
            </a:r>
            <a:r>
              <a:rPr lang="en-US" dirty="0"/>
              <a:t> </a:t>
            </a:r>
            <a:r>
              <a:rPr lang="en-US" dirty="0" err="1"/>
              <a:t>dụng</a:t>
            </a:r>
            <a:r>
              <a:rPr lang="en-US" dirty="0"/>
              <a:t> </a:t>
            </a:r>
            <a:r>
              <a:rPr lang="en-US" dirty="0" err="1"/>
              <a:t>rộng</a:t>
            </a:r>
            <a:r>
              <a:rPr lang="en-US" dirty="0"/>
              <a:t> </a:t>
            </a:r>
            <a:r>
              <a:rPr lang="en-US" dirty="0" err="1"/>
              <a:t>rãi</a:t>
            </a:r>
            <a:r>
              <a:rPr lang="en-US" dirty="0"/>
              <a:t> </a:t>
            </a:r>
            <a:r>
              <a:rPr lang="en-US" dirty="0" err="1"/>
              <a:t>cho</a:t>
            </a:r>
            <a:r>
              <a:rPr lang="en-US" dirty="0"/>
              <a:t> PDAs </a:t>
            </a:r>
            <a:r>
              <a:rPr lang="en-US" dirty="0" err="1"/>
              <a:t>và</a:t>
            </a:r>
            <a:r>
              <a:rPr lang="en-US" dirty="0"/>
              <a:t> </a:t>
            </a:r>
            <a:r>
              <a:rPr lang="en-US" dirty="0" err="1"/>
              <a:t>các</a:t>
            </a:r>
            <a:r>
              <a:rPr lang="en-US" dirty="0"/>
              <a:t> </a:t>
            </a:r>
            <a:r>
              <a:rPr lang="en-US" dirty="0" err="1"/>
              <a:t>thiết</a:t>
            </a:r>
            <a:r>
              <a:rPr lang="en-US" dirty="0"/>
              <a:t> </a:t>
            </a:r>
            <a:r>
              <a:rPr lang="en-US" dirty="0" err="1"/>
              <a:t>bị</a:t>
            </a:r>
            <a:r>
              <a:rPr lang="en-US" dirty="0"/>
              <a:t> </a:t>
            </a:r>
            <a:r>
              <a:rPr lang="en-US" dirty="0" err="1"/>
              <a:t>cầm</a:t>
            </a:r>
            <a:r>
              <a:rPr lang="en-US" dirty="0"/>
              <a:t> </a:t>
            </a:r>
            <a:r>
              <a:rPr lang="en-US" dirty="0" err="1"/>
              <a:t>tay</a:t>
            </a:r>
            <a:r>
              <a:rPr lang="en-US" dirty="0"/>
              <a:t> </a:t>
            </a:r>
            <a:r>
              <a:rPr lang="en-US" dirty="0" err="1"/>
              <a:t>khác</a:t>
            </a:r>
            <a:endParaRPr lang="en-US" dirty="0"/>
          </a:p>
          <a:p>
            <a:r>
              <a:rPr lang="en-US" dirty="0"/>
              <a:t>Chips </a:t>
            </a:r>
            <a:r>
              <a:rPr lang="en-US" dirty="0" err="1"/>
              <a:t>xử</a:t>
            </a:r>
            <a:r>
              <a:rPr lang="en-US" dirty="0"/>
              <a:t> </a:t>
            </a:r>
            <a:r>
              <a:rPr lang="en-US" dirty="0" err="1"/>
              <a:t>lý</a:t>
            </a:r>
            <a:r>
              <a:rPr lang="en-US" dirty="0"/>
              <a:t> </a:t>
            </a:r>
            <a:r>
              <a:rPr lang="en-US" dirty="0" err="1"/>
              <a:t>dùng</a:t>
            </a:r>
            <a:r>
              <a:rPr lang="en-US" dirty="0"/>
              <a:t> </a:t>
            </a:r>
            <a:r>
              <a:rPr lang="en-US" dirty="0" err="1"/>
              <a:t>trong</a:t>
            </a:r>
            <a:r>
              <a:rPr lang="en-US" dirty="0"/>
              <a:t> iPod </a:t>
            </a:r>
            <a:r>
              <a:rPr lang="en-US" dirty="0" err="1"/>
              <a:t>và</a:t>
            </a:r>
            <a:r>
              <a:rPr lang="en-US" dirty="0"/>
              <a:t> </a:t>
            </a:r>
            <a:r>
              <a:rPr lang="en-US" dirty="0" err="1"/>
              <a:t>điện</a:t>
            </a:r>
            <a:r>
              <a:rPr lang="en-US" dirty="0"/>
              <a:t> </a:t>
            </a:r>
            <a:r>
              <a:rPr lang="en-US" dirty="0" err="1"/>
              <a:t>thoại</a:t>
            </a:r>
            <a:r>
              <a:rPr lang="en-US" dirty="0"/>
              <a:t> iPhone</a:t>
            </a:r>
          </a:p>
          <a:p>
            <a:r>
              <a:rPr lang="en-US" dirty="0" err="1"/>
              <a:t>Là</a:t>
            </a:r>
            <a:r>
              <a:rPr lang="en-US" dirty="0"/>
              <a:t> </a:t>
            </a:r>
            <a:r>
              <a:rPr lang="en-US" dirty="0" err="1"/>
              <a:t>kiến</a:t>
            </a:r>
            <a:r>
              <a:rPr lang="en-US" dirty="0"/>
              <a:t> </a:t>
            </a:r>
            <a:r>
              <a:rPr lang="en-US" dirty="0" err="1"/>
              <a:t>trúc</a:t>
            </a:r>
            <a:r>
              <a:rPr lang="en-US" dirty="0"/>
              <a:t> </a:t>
            </a:r>
            <a:r>
              <a:rPr lang="en-US" dirty="0" err="1"/>
              <a:t>bộ</a:t>
            </a:r>
            <a:r>
              <a:rPr lang="en-US" dirty="0"/>
              <a:t> </a:t>
            </a:r>
            <a:r>
              <a:rPr lang="en-US" dirty="0" err="1"/>
              <a:t>xử</a:t>
            </a:r>
            <a:r>
              <a:rPr lang="en-US" dirty="0"/>
              <a:t> </a:t>
            </a:r>
            <a:r>
              <a:rPr lang="en-US" dirty="0" err="1"/>
              <a:t>lý</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rộng</a:t>
            </a:r>
            <a:r>
              <a:rPr lang="en-US" dirty="0"/>
              <a:t> </a:t>
            </a:r>
            <a:r>
              <a:rPr lang="en-US" dirty="0" err="1"/>
              <a:t>rãi</a:t>
            </a:r>
            <a:r>
              <a:rPr lang="en-US" dirty="0"/>
              <a:t> </a:t>
            </a:r>
            <a:r>
              <a:rPr lang="en-US" dirty="0" err="1"/>
              <a:t>nhất</a:t>
            </a:r>
            <a:r>
              <a:rPr lang="en-US" dirty="0"/>
              <a:t>. </a:t>
            </a:r>
          </a:p>
        </p:txBody>
      </p:sp>
      <p:cxnSp>
        <p:nvCxnSpPr>
          <p:cNvPr id="6" name="Straight Connector 5"/>
          <p:cNvCxnSpPr/>
          <p:nvPr/>
        </p:nvCxnSpPr>
        <p:spPr>
          <a:xfrm rot="5400000">
            <a:off x="2133600" y="3962400"/>
            <a:ext cx="4114800" cy="1588"/>
          </a:xfrm>
          <a:prstGeom prst="line">
            <a:avLst/>
          </a:prstGeom>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p:nvPicPr>
        <p:blipFill>
          <a:blip r:embed="rId3"/>
          <a:stretch>
            <a:fillRect/>
          </a:stretch>
        </p:blipFill>
        <p:spPr>
          <a:xfrm rot="381112">
            <a:off x="6626678" y="5293320"/>
            <a:ext cx="2173357" cy="1448904"/>
          </a:xfrm>
          <a:prstGeom prst="rect">
            <a:avLst/>
          </a:prstGeom>
          <a:effectLst>
            <a:softEdge rad="152400"/>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orient="vert"/>
          </p:nvPr>
        </p:nvSpPr>
        <p:spPr>
          <a:xfrm>
            <a:off x="7524328" y="-387424"/>
            <a:ext cx="1728192" cy="6625646"/>
          </a:xfrm>
        </p:spPr>
        <p:txBody>
          <a:bodyPr vert="wordArtVert" anchor="ctr" anchorCtr="1"/>
          <a:lstStyle/>
          <a:p>
            <a:pPr algn="ctr"/>
            <a:r>
              <a:rPr lang="en-GB" sz="4000" dirty="0">
                <a:effectLst>
                  <a:outerShdw blurRad="38100" dist="38100" dir="2700000" algn="tl">
                    <a:srgbClr val="000000">
                      <a:alpha val="43137"/>
                    </a:srgbClr>
                  </a:outerShdw>
                </a:effectLst>
              </a:rPr>
              <a:t>  </a:t>
            </a:r>
            <a:r>
              <a:rPr lang="en-GB" sz="4000" dirty="0" err="1">
                <a:effectLst>
                  <a:outerShdw blurRad="38100" dist="38100" dir="2700000" algn="tl">
                    <a:srgbClr val="000000">
                      <a:alpha val="43137"/>
                    </a:srgbClr>
                  </a:outerShdw>
                </a:effectLst>
              </a:rPr>
              <a:t>Thông</a:t>
            </a:r>
            <a:r>
              <a:rPr lang="en-GB" sz="4000" dirty="0">
                <a:effectLst>
                  <a:outerShdw blurRad="38100" dist="38100" dir="2700000" algn="tl">
                    <a:srgbClr val="000000">
                      <a:alpha val="43137"/>
                    </a:srgbClr>
                  </a:outerShdw>
                </a:effectLst>
              </a:rPr>
              <a:t> </a:t>
            </a:r>
            <a:r>
              <a:rPr lang="en-GB" sz="4000" dirty="0" err="1">
                <a:effectLst>
                  <a:outerShdw blurRad="38100" dist="38100" dir="2700000" algn="tl">
                    <a:srgbClr val="000000">
                      <a:alpha val="43137"/>
                    </a:srgbClr>
                  </a:outerShdw>
                </a:effectLst>
              </a:rPr>
              <a:t>số</a:t>
            </a:r>
            <a:r>
              <a:rPr lang="en-GB" sz="4000" dirty="0">
                <a:effectLst>
                  <a:outerShdw blurRad="38100" dist="38100" dir="2700000" algn="tl">
                    <a:srgbClr val="000000">
                      <a:alpha val="43137"/>
                    </a:srgbClr>
                  </a:outerShdw>
                </a:effectLst>
              </a:rPr>
              <a:t> </a:t>
            </a:r>
            <a:r>
              <a:rPr lang="en-GB" sz="4000" dirty="0" err="1">
                <a:effectLst>
                  <a:outerShdw blurRad="38100" dist="38100" dir="2700000" algn="tl">
                    <a:srgbClr val="000000">
                      <a:alpha val="43137"/>
                    </a:srgbClr>
                  </a:outerShdw>
                </a:effectLst>
              </a:rPr>
              <a:t>họ</a:t>
            </a:r>
            <a:r>
              <a:rPr lang="en-GB" sz="4000" dirty="0">
                <a:effectLst>
                  <a:outerShdw blurRad="38100" dist="38100" dir="2700000" algn="tl">
                    <a:srgbClr val="000000">
                      <a:alpha val="43137"/>
                    </a:srgbClr>
                  </a:outerShdw>
                </a:effectLst>
              </a:rPr>
              <a:t> ARM</a:t>
            </a:r>
          </a:p>
        </p:txBody>
      </p:sp>
      <p:graphicFrame>
        <p:nvGraphicFramePr>
          <p:cNvPr id="320514" name="Object 2"/>
          <p:cNvGraphicFramePr>
            <a:graphicFrameLocks noChangeAspect="1"/>
          </p:cNvGraphicFramePr>
          <p:nvPr/>
        </p:nvGraphicFramePr>
        <p:xfrm>
          <a:off x="457200" y="381000"/>
          <a:ext cx="6832338" cy="6233261"/>
        </p:xfrm>
        <a:graphic>
          <a:graphicData uri="http://schemas.openxmlformats.org/presentationml/2006/ole">
            <mc:AlternateContent xmlns:mc="http://schemas.openxmlformats.org/markup-compatibility/2006">
              <mc:Choice xmlns:v="urn:schemas-microsoft-com:vml" Requires="v">
                <p:oleObj name="Document" r:id="rId3" imgW="6083300" imgH="5549900" progId="Word.Document.12">
                  <p:embed/>
                </p:oleObj>
              </mc:Choice>
              <mc:Fallback>
                <p:oleObj name="Document" r:id="rId3" imgW="6083300" imgH="5549900" progId="Word.Document.12">
                  <p:embed/>
                  <p:pic>
                    <p:nvPicPr>
                      <p:cNvPr id="32051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81000"/>
                        <a:ext cx="6832338" cy="623326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sp useBgFill="1">
        <p:nvSpPr>
          <p:cNvPr id="8" name="TextBox 7"/>
          <p:cNvSpPr txBox="1"/>
          <p:nvPr/>
        </p:nvSpPr>
        <p:spPr>
          <a:xfrm>
            <a:off x="199570" y="6248400"/>
            <a:ext cx="7191829" cy="461665"/>
          </a:xfrm>
          <a:prstGeom prst="rect">
            <a:avLst/>
          </a:prstGeom>
        </p:spPr>
        <p:txBody>
          <a:bodyPr wrap="square" rtlCol="0">
            <a:spAutoFit/>
          </a:bodyPr>
          <a:lstStyle/>
          <a:p>
            <a:r>
              <a:rPr lang="en-US" dirty="0">
                <a:latin typeface="+mn-lt"/>
              </a:rPr>
              <a:t>  </a:t>
            </a:r>
            <a:r>
              <a:rPr lang="en-US" sz="1600" dirty="0">
                <a:latin typeface="+mn-lt"/>
              </a:rPr>
              <a:t>DSP = digital signal processor	  SoC = system on a chip</a:t>
            </a:r>
            <a:endParaRPr lang="en-US" dirty="0">
              <a:latin typeface="+mn-lt"/>
            </a:endParaRPr>
          </a:p>
        </p:txBody>
      </p:sp>
    </p:spTree>
  </p:cSld>
  <p:clrMapOvr>
    <a:masterClrMapping/>
  </p:clrMapOvr>
  <p:transition spd="med">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457200"/>
            <a:ext cx="9144000" cy="887412"/>
          </a:xfrm>
        </p:spPr>
        <p:txBody>
          <a:bodyPr/>
          <a:lstStyle/>
          <a:p>
            <a:pPr algn="ctr"/>
            <a:r>
              <a:rPr lang="en-US" dirty="0" err="1">
                <a:effectLst>
                  <a:outerShdw blurRad="38100" dist="38100" dir="2700000" algn="tl">
                    <a:srgbClr val="000000">
                      <a:alpha val="43137"/>
                    </a:srgbClr>
                  </a:outerShdw>
                </a:effectLst>
              </a:rPr>
              <a:t>Các</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hạng</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mục</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thiết</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kế</a:t>
            </a:r>
            <a:r>
              <a:rPr lang="en-US" dirty="0">
                <a:effectLst>
                  <a:outerShdw blurRad="38100" dist="38100" dir="2700000" algn="tl">
                    <a:srgbClr val="000000">
                      <a:alpha val="43137"/>
                    </a:srgbClr>
                  </a:outerShdw>
                </a:effectLst>
              </a:rPr>
              <a:t> ARM</a:t>
            </a:r>
          </a:p>
        </p:txBody>
      </p:sp>
      <p:sp>
        <p:nvSpPr>
          <p:cNvPr id="7" name="Content Placeholder 6"/>
          <p:cNvSpPr>
            <a:spLocks noGrp="1"/>
          </p:cNvSpPr>
          <p:nvPr>
            <p:ph sz="half" idx="4294967295"/>
          </p:nvPr>
        </p:nvSpPr>
        <p:spPr>
          <a:xfrm>
            <a:off x="457200" y="1295400"/>
            <a:ext cx="7239000" cy="914400"/>
          </a:xfrm>
        </p:spPr>
        <p:txBody>
          <a:bodyPr>
            <a:normAutofit/>
          </a:bodyPr>
          <a:lstStyle/>
          <a:p>
            <a:r>
              <a:rPr lang="en-US" dirty="0" err="1"/>
              <a:t>Thiết</a:t>
            </a:r>
            <a:r>
              <a:rPr lang="en-US" dirty="0"/>
              <a:t> </a:t>
            </a:r>
            <a:r>
              <a:rPr lang="en-US" dirty="0" err="1"/>
              <a:t>kế</a:t>
            </a:r>
            <a:r>
              <a:rPr lang="en-US" dirty="0"/>
              <a:t> </a:t>
            </a:r>
            <a:r>
              <a:rPr lang="en-US" dirty="0" err="1"/>
              <a:t>bộ</a:t>
            </a:r>
            <a:r>
              <a:rPr lang="en-US" dirty="0"/>
              <a:t> </a:t>
            </a:r>
            <a:r>
              <a:rPr lang="en-US" dirty="0" err="1"/>
              <a:t>xử</a:t>
            </a:r>
            <a:r>
              <a:rPr lang="en-US" dirty="0"/>
              <a:t> </a:t>
            </a:r>
            <a:r>
              <a:rPr lang="en-US" dirty="0" err="1"/>
              <a:t>lý</a:t>
            </a:r>
            <a:r>
              <a:rPr lang="en-US" dirty="0"/>
              <a:t> ARM </a:t>
            </a:r>
            <a:r>
              <a:rPr lang="en-US" dirty="0" err="1"/>
              <a:t>cần</a:t>
            </a:r>
            <a:r>
              <a:rPr lang="en-US" dirty="0"/>
              <a:t> </a:t>
            </a:r>
            <a:r>
              <a:rPr lang="en-US" dirty="0" err="1"/>
              <a:t>phải</a:t>
            </a:r>
            <a:r>
              <a:rPr lang="en-US" dirty="0"/>
              <a:t> </a:t>
            </a:r>
            <a:r>
              <a:rPr lang="en-US" dirty="0" err="1"/>
              <a:t>đáp</a:t>
            </a:r>
            <a:r>
              <a:rPr lang="en-US" dirty="0"/>
              <a:t> </a:t>
            </a:r>
            <a:r>
              <a:rPr lang="en-US" dirty="0" err="1"/>
              <a:t>ứng</a:t>
            </a:r>
            <a:r>
              <a:rPr lang="en-US" dirty="0"/>
              <a:t> </a:t>
            </a:r>
            <a:r>
              <a:rPr lang="en-US" dirty="0" err="1"/>
              <a:t>ba</a:t>
            </a:r>
            <a:r>
              <a:rPr lang="en-US" dirty="0"/>
              <a:t> </a:t>
            </a:r>
            <a:r>
              <a:rPr lang="en-US" dirty="0" err="1"/>
              <a:t>hạng</a:t>
            </a:r>
            <a:r>
              <a:rPr lang="en-US" dirty="0"/>
              <a:t> </a:t>
            </a:r>
            <a:r>
              <a:rPr lang="en-US" dirty="0" err="1"/>
              <a:t>mục</a:t>
            </a:r>
            <a:r>
              <a:rPr lang="en-US" dirty="0"/>
              <a:t> </a:t>
            </a:r>
            <a:r>
              <a:rPr lang="en-US" dirty="0" err="1"/>
              <a:t>sau</a:t>
            </a:r>
            <a:r>
              <a:rPr lang="en-US" dirty="0"/>
              <a:t>:</a:t>
            </a:r>
          </a:p>
        </p:txBody>
      </p:sp>
      <p:sp>
        <p:nvSpPr>
          <p:cNvPr id="8" name="Content Placeholder 7"/>
          <p:cNvSpPr>
            <a:spLocks noGrp="1"/>
          </p:cNvSpPr>
          <p:nvPr>
            <p:ph sz="half" idx="4294967295"/>
          </p:nvPr>
        </p:nvSpPr>
        <p:spPr>
          <a:xfrm>
            <a:off x="4953000" y="4267200"/>
            <a:ext cx="3886200" cy="2209800"/>
          </a:xfrm>
          <a:solidFill>
            <a:schemeClr val="accent3">
              <a:alpha val="80000"/>
            </a:schemeClr>
          </a:solidFill>
        </p:spPr>
        <p:txBody>
          <a:bodyPr>
            <a:noAutofit/>
          </a:bodyPr>
          <a:lstStyle/>
          <a:p>
            <a:pPr>
              <a:buClr>
                <a:schemeClr val="bg1"/>
              </a:buClr>
              <a:buSzPct val="95000"/>
              <a:buFont typeface="Wingdings" charset="2"/>
              <a:buChar char="§"/>
            </a:pPr>
            <a:r>
              <a:rPr lang="en-US" dirty="0">
                <a:solidFill>
                  <a:schemeClr val="bg1"/>
                </a:solidFill>
              </a:rPr>
              <a:t>Platforms </a:t>
            </a:r>
            <a:r>
              <a:rPr lang="en-US" dirty="0" err="1">
                <a:solidFill>
                  <a:schemeClr val="bg1"/>
                </a:solidFill>
              </a:rPr>
              <a:t>ứng</a:t>
            </a:r>
            <a:r>
              <a:rPr lang="en-US" dirty="0">
                <a:solidFill>
                  <a:schemeClr val="bg1"/>
                </a:solidFill>
              </a:rPr>
              <a:t> </a:t>
            </a:r>
            <a:r>
              <a:rPr lang="en-US" dirty="0" err="1">
                <a:solidFill>
                  <a:schemeClr val="bg1"/>
                </a:solidFill>
              </a:rPr>
              <a:t>dụng</a:t>
            </a:r>
            <a:endParaRPr lang="en-US" dirty="0">
              <a:solidFill>
                <a:schemeClr val="bg1"/>
              </a:solidFill>
            </a:endParaRPr>
          </a:p>
          <a:p>
            <a:pPr lvl="1">
              <a:buClr>
                <a:schemeClr val="bg1"/>
              </a:buClr>
              <a:buSzPct val="95000"/>
              <a:buFont typeface="Wingdings" charset="2"/>
              <a:buChar char="§"/>
            </a:pPr>
            <a:r>
              <a:rPr lang="en-US" dirty="0" err="1">
                <a:solidFill>
                  <a:schemeClr val="bg1"/>
                </a:solidFill>
              </a:rPr>
              <a:t>Thiết</a:t>
            </a:r>
            <a:r>
              <a:rPr lang="en-US" dirty="0">
                <a:solidFill>
                  <a:schemeClr val="bg1"/>
                </a:solidFill>
              </a:rPr>
              <a:t> </a:t>
            </a:r>
            <a:r>
              <a:rPr lang="en-US" dirty="0" err="1">
                <a:solidFill>
                  <a:schemeClr val="bg1"/>
                </a:solidFill>
              </a:rPr>
              <a:t>bị</a:t>
            </a:r>
            <a:r>
              <a:rPr lang="en-US" dirty="0">
                <a:solidFill>
                  <a:schemeClr val="bg1"/>
                </a:solidFill>
              </a:rPr>
              <a:t> </a:t>
            </a:r>
            <a:r>
              <a:rPr lang="en-US" dirty="0" err="1">
                <a:solidFill>
                  <a:schemeClr val="bg1"/>
                </a:solidFill>
              </a:rPr>
              <a:t>chạy</a:t>
            </a:r>
            <a:r>
              <a:rPr lang="en-US" dirty="0">
                <a:solidFill>
                  <a:schemeClr val="bg1"/>
                </a:solidFill>
              </a:rPr>
              <a:t> </a:t>
            </a:r>
            <a:r>
              <a:rPr lang="en-US" dirty="0" err="1">
                <a:solidFill>
                  <a:schemeClr val="bg1"/>
                </a:solidFill>
              </a:rPr>
              <a:t>trên</a:t>
            </a:r>
            <a:r>
              <a:rPr lang="en-US" dirty="0">
                <a:solidFill>
                  <a:schemeClr val="bg1"/>
                </a:solidFill>
              </a:rPr>
              <a:t> </a:t>
            </a:r>
            <a:r>
              <a:rPr lang="en-US" dirty="0" err="1">
                <a:solidFill>
                  <a:schemeClr val="bg1"/>
                </a:solidFill>
              </a:rPr>
              <a:t>hệ</a:t>
            </a:r>
            <a:r>
              <a:rPr lang="en-US" dirty="0">
                <a:solidFill>
                  <a:schemeClr val="bg1"/>
                </a:solidFill>
              </a:rPr>
              <a:t> </a:t>
            </a:r>
            <a:r>
              <a:rPr lang="en-US" dirty="0" err="1">
                <a:solidFill>
                  <a:schemeClr val="bg1"/>
                </a:solidFill>
              </a:rPr>
              <a:t>điều</a:t>
            </a:r>
            <a:r>
              <a:rPr lang="en-US" dirty="0">
                <a:solidFill>
                  <a:schemeClr val="bg1"/>
                </a:solidFill>
              </a:rPr>
              <a:t> </a:t>
            </a:r>
            <a:r>
              <a:rPr lang="en-US" dirty="0" err="1">
                <a:solidFill>
                  <a:schemeClr val="bg1"/>
                </a:solidFill>
              </a:rPr>
              <a:t>hành</a:t>
            </a:r>
            <a:r>
              <a:rPr lang="en-US" dirty="0">
                <a:solidFill>
                  <a:schemeClr val="bg1"/>
                </a:solidFill>
              </a:rPr>
              <a:t> </a:t>
            </a:r>
            <a:r>
              <a:rPr lang="en-US" dirty="0" err="1">
                <a:solidFill>
                  <a:schemeClr val="bg1"/>
                </a:solidFill>
              </a:rPr>
              <a:t>mở</a:t>
            </a:r>
            <a:r>
              <a:rPr lang="en-US" dirty="0">
                <a:solidFill>
                  <a:schemeClr val="bg1"/>
                </a:solidFill>
              </a:rPr>
              <a:t> </a:t>
            </a:r>
            <a:r>
              <a:rPr lang="en-US" dirty="0" err="1">
                <a:solidFill>
                  <a:schemeClr val="bg1"/>
                </a:solidFill>
              </a:rPr>
              <a:t>bao</a:t>
            </a:r>
            <a:r>
              <a:rPr lang="en-US" dirty="0">
                <a:solidFill>
                  <a:schemeClr val="bg1"/>
                </a:solidFill>
              </a:rPr>
              <a:t> </a:t>
            </a:r>
            <a:r>
              <a:rPr lang="en-US" dirty="0" err="1">
                <a:solidFill>
                  <a:schemeClr val="bg1"/>
                </a:solidFill>
              </a:rPr>
              <a:t>gồm</a:t>
            </a:r>
            <a:r>
              <a:rPr lang="en-US" dirty="0">
                <a:solidFill>
                  <a:schemeClr val="bg1"/>
                </a:solidFill>
              </a:rPr>
              <a:t> Linux, Palm OS, Symbian OS, </a:t>
            </a:r>
            <a:r>
              <a:rPr lang="en-US" dirty="0" err="1">
                <a:solidFill>
                  <a:schemeClr val="bg1"/>
                </a:solidFill>
              </a:rPr>
              <a:t>và</a:t>
            </a:r>
            <a:r>
              <a:rPr lang="en-US" dirty="0">
                <a:solidFill>
                  <a:schemeClr val="bg1"/>
                </a:solidFill>
              </a:rPr>
              <a:t> Windows CE </a:t>
            </a:r>
            <a:r>
              <a:rPr lang="en-US" dirty="0" err="1">
                <a:solidFill>
                  <a:schemeClr val="bg1"/>
                </a:solidFill>
              </a:rPr>
              <a:t>trong</a:t>
            </a:r>
            <a:r>
              <a:rPr lang="en-US" dirty="0">
                <a:solidFill>
                  <a:schemeClr val="bg1"/>
                </a:solidFill>
              </a:rPr>
              <a:t> </a:t>
            </a:r>
            <a:r>
              <a:rPr lang="en-US" dirty="0" err="1">
                <a:solidFill>
                  <a:schemeClr val="bg1"/>
                </a:solidFill>
              </a:rPr>
              <a:t>giải</a:t>
            </a:r>
            <a:r>
              <a:rPr lang="en-US" dirty="0">
                <a:solidFill>
                  <a:schemeClr val="bg1"/>
                </a:solidFill>
              </a:rPr>
              <a:t> </a:t>
            </a:r>
            <a:r>
              <a:rPr lang="en-US" dirty="0" err="1">
                <a:solidFill>
                  <a:schemeClr val="bg1"/>
                </a:solidFill>
              </a:rPr>
              <a:t>trí</a:t>
            </a:r>
            <a:r>
              <a:rPr lang="en-US" dirty="0">
                <a:solidFill>
                  <a:schemeClr val="bg1"/>
                </a:solidFill>
              </a:rPr>
              <a:t>, </a:t>
            </a:r>
            <a:r>
              <a:rPr lang="en-US" dirty="0" err="1">
                <a:solidFill>
                  <a:schemeClr val="bg1"/>
                </a:solidFill>
              </a:rPr>
              <a:t>mạng</a:t>
            </a:r>
            <a:r>
              <a:rPr lang="en-US" dirty="0">
                <a:solidFill>
                  <a:schemeClr val="bg1"/>
                </a:solidFill>
              </a:rPr>
              <a:t> </a:t>
            </a:r>
            <a:r>
              <a:rPr lang="en-US" dirty="0" err="1">
                <a:solidFill>
                  <a:schemeClr val="bg1"/>
                </a:solidFill>
              </a:rPr>
              <a:t>không</a:t>
            </a:r>
            <a:r>
              <a:rPr lang="en-US" dirty="0">
                <a:solidFill>
                  <a:schemeClr val="bg1"/>
                </a:solidFill>
              </a:rPr>
              <a:t> </a:t>
            </a:r>
            <a:r>
              <a:rPr lang="en-US" dirty="0" err="1">
                <a:solidFill>
                  <a:schemeClr val="bg1"/>
                </a:solidFill>
              </a:rPr>
              <a:t>dây</a:t>
            </a:r>
            <a:r>
              <a:rPr lang="en-US" dirty="0">
                <a:solidFill>
                  <a:schemeClr val="bg1"/>
                </a:solidFill>
              </a:rPr>
              <a:t> </a:t>
            </a:r>
            <a:r>
              <a:rPr lang="en-US" dirty="0" err="1">
                <a:solidFill>
                  <a:schemeClr val="bg1"/>
                </a:solidFill>
              </a:rPr>
              <a:t>và</a:t>
            </a:r>
            <a:r>
              <a:rPr lang="en-US" dirty="0">
                <a:solidFill>
                  <a:schemeClr val="bg1"/>
                </a:solidFill>
              </a:rPr>
              <a:t> </a:t>
            </a:r>
            <a:r>
              <a:rPr lang="en-US" dirty="0" err="1">
                <a:solidFill>
                  <a:schemeClr val="bg1"/>
                </a:solidFill>
              </a:rPr>
              <a:t>các</a:t>
            </a:r>
            <a:r>
              <a:rPr lang="en-US" dirty="0">
                <a:solidFill>
                  <a:schemeClr val="bg1"/>
                </a:solidFill>
              </a:rPr>
              <a:t> </a:t>
            </a:r>
            <a:r>
              <a:rPr lang="en-US" dirty="0" err="1">
                <a:solidFill>
                  <a:schemeClr val="bg1"/>
                </a:solidFill>
              </a:rPr>
              <a:t>ứng</a:t>
            </a:r>
            <a:r>
              <a:rPr lang="en-US" dirty="0">
                <a:solidFill>
                  <a:schemeClr val="bg1"/>
                </a:solidFill>
              </a:rPr>
              <a:t> </a:t>
            </a:r>
            <a:r>
              <a:rPr lang="en-US" dirty="0" err="1">
                <a:solidFill>
                  <a:schemeClr val="bg1"/>
                </a:solidFill>
              </a:rPr>
              <a:t>dụng</a:t>
            </a:r>
            <a:r>
              <a:rPr lang="en-US" dirty="0">
                <a:solidFill>
                  <a:schemeClr val="bg1"/>
                </a:solidFill>
              </a:rPr>
              <a:t> </a:t>
            </a:r>
            <a:r>
              <a:rPr lang="en-US" dirty="0" err="1">
                <a:solidFill>
                  <a:schemeClr val="bg1"/>
                </a:solidFill>
              </a:rPr>
              <a:t>ảnh</a:t>
            </a:r>
            <a:r>
              <a:rPr lang="en-US" dirty="0">
                <a:solidFill>
                  <a:schemeClr val="bg1"/>
                </a:solidFill>
              </a:rPr>
              <a:t> </a:t>
            </a:r>
            <a:r>
              <a:rPr lang="en-US" dirty="0" err="1">
                <a:solidFill>
                  <a:schemeClr val="bg1"/>
                </a:solidFill>
              </a:rPr>
              <a:t>số</a:t>
            </a:r>
            <a:r>
              <a:rPr lang="en-US" dirty="0">
                <a:solidFill>
                  <a:schemeClr val="bg1"/>
                </a:solidFill>
              </a:rPr>
              <a:t>.</a:t>
            </a:r>
          </a:p>
        </p:txBody>
      </p:sp>
      <p:sp>
        <p:nvSpPr>
          <p:cNvPr id="5" name="Content Placeholder 4"/>
          <p:cNvSpPr>
            <a:spLocks noGrp="1"/>
          </p:cNvSpPr>
          <p:nvPr>
            <p:ph sz="half" idx="4294967295"/>
          </p:nvPr>
        </p:nvSpPr>
        <p:spPr>
          <a:xfrm>
            <a:off x="762000" y="4419600"/>
            <a:ext cx="3810000" cy="1828800"/>
          </a:xfrm>
          <a:solidFill>
            <a:schemeClr val="accent1">
              <a:alpha val="75000"/>
            </a:schemeClr>
          </a:solidFill>
        </p:spPr>
        <p:txBody>
          <a:bodyPr>
            <a:normAutofit/>
          </a:bodyPr>
          <a:lstStyle/>
          <a:p>
            <a:pPr>
              <a:buClr>
                <a:schemeClr val="bg1"/>
              </a:buClr>
              <a:buSzPct val="95000"/>
              <a:buFont typeface="Wingdings" charset="2"/>
              <a:buChar char="§"/>
            </a:pPr>
            <a:r>
              <a:rPr lang="en-US" dirty="0" err="1">
                <a:solidFill>
                  <a:schemeClr val="bg1"/>
                </a:solidFill>
              </a:rPr>
              <a:t>Hệ</a:t>
            </a:r>
            <a:r>
              <a:rPr lang="en-US" dirty="0">
                <a:solidFill>
                  <a:schemeClr val="bg1"/>
                </a:solidFill>
              </a:rPr>
              <a:t> </a:t>
            </a:r>
            <a:r>
              <a:rPr lang="en-US" dirty="0" err="1">
                <a:solidFill>
                  <a:schemeClr val="bg1"/>
                </a:solidFill>
              </a:rPr>
              <a:t>thống</a:t>
            </a:r>
            <a:r>
              <a:rPr lang="en-US" dirty="0">
                <a:solidFill>
                  <a:schemeClr val="bg1"/>
                </a:solidFill>
              </a:rPr>
              <a:t> </a:t>
            </a:r>
            <a:r>
              <a:rPr lang="en-US" dirty="0" err="1">
                <a:solidFill>
                  <a:schemeClr val="bg1"/>
                </a:solidFill>
              </a:rPr>
              <a:t>nhúng</a:t>
            </a:r>
            <a:r>
              <a:rPr lang="en-US" dirty="0">
                <a:solidFill>
                  <a:schemeClr val="bg1"/>
                </a:solidFill>
              </a:rPr>
              <a:t> </a:t>
            </a:r>
            <a:r>
              <a:rPr lang="en-US" dirty="0" err="1">
                <a:solidFill>
                  <a:schemeClr val="bg1"/>
                </a:solidFill>
              </a:rPr>
              <a:t>thời</a:t>
            </a:r>
            <a:r>
              <a:rPr lang="en-US" dirty="0">
                <a:solidFill>
                  <a:schemeClr val="bg1"/>
                </a:solidFill>
              </a:rPr>
              <a:t> </a:t>
            </a:r>
            <a:r>
              <a:rPr lang="en-US" dirty="0" err="1">
                <a:solidFill>
                  <a:schemeClr val="bg1"/>
                </a:solidFill>
              </a:rPr>
              <a:t>gian</a:t>
            </a:r>
            <a:r>
              <a:rPr lang="en-US" dirty="0">
                <a:solidFill>
                  <a:schemeClr val="bg1"/>
                </a:solidFill>
              </a:rPr>
              <a:t> </a:t>
            </a:r>
            <a:r>
              <a:rPr lang="en-US" dirty="0" err="1">
                <a:solidFill>
                  <a:schemeClr val="bg1"/>
                </a:solidFill>
              </a:rPr>
              <a:t>thực</a:t>
            </a:r>
            <a:endParaRPr lang="en-US" dirty="0">
              <a:solidFill>
                <a:schemeClr val="bg1"/>
              </a:solidFill>
            </a:endParaRPr>
          </a:p>
          <a:p>
            <a:pPr lvl="1">
              <a:buClr>
                <a:schemeClr val="bg1"/>
              </a:buClr>
              <a:buSzPct val="95000"/>
              <a:buFont typeface="Wingdings" charset="2"/>
              <a:buChar char="§"/>
            </a:pPr>
            <a:r>
              <a:rPr lang="en-US" dirty="0" err="1">
                <a:solidFill>
                  <a:schemeClr val="bg1"/>
                </a:solidFill>
              </a:rPr>
              <a:t>Các</a:t>
            </a:r>
            <a:r>
              <a:rPr lang="en-US" dirty="0">
                <a:solidFill>
                  <a:schemeClr val="bg1"/>
                </a:solidFill>
              </a:rPr>
              <a:t> </a:t>
            </a:r>
            <a:r>
              <a:rPr lang="en-US" dirty="0" err="1">
                <a:solidFill>
                  <a:schemeClr val="bg1"/>
                </a:solidFill>
              </a:rPr>
              <a:t>hệ</a:t>
            </a:r>
            <a:r>
              <a:rPr lang="en-US" dirty="0">
                <a:solidFill>
                  <a:schemeClr val="bg1"/>
                </a:solidFill>
              </a:rPr>
              <a:t> </a:t>
            </a:r>
            <a:r>
              <a:rPr lang="en-US" dirty="0" err="1">
                <a:solidFill>
                  <a:schemeClr val="bg1"/>
                </a:solidFill>
              </a:rPr>
              <a:t>thống</a:t>
            </a:r>
            <a:r>
              <a:rPr lang="en-US" dirty="0">
                <a:solidFill>
                  <a:schemeClr val="bg1"/>
                </a:solidFill>
              </a:rPr>
              <a:t> </a:t>
            </a:r>
            <a:r>
              <a:rPr lang="en-US" dirty="0" err="1">
                <a:solidFill>
                  <a:schemeClr val="bg1"/>
                </a:solidFill>
              </a:rPr>
              <a:t>lưu</a:t>
            </a:r>
            <a:r>
              <a:rPr lang="en-US" dirty="0">
                <a:solidFill>
                  <a:schemeClr val="bg1"/>
                </a:solidFill>
              </a:rPr>
              <a:t> </a:t>
            </a:r>
            <a:r>
              <a:rPr lang="en-US" dirty="0" err="1">
                <a:solidFill>
                  <a:schemeClr val="bg1"/>
                </a:solidFill>
              </a:rPr>
              <a:t>trữ</a:t>
            </a:r>
            <a:r>
              <a:rPr lang="en-US" dirty="0">
                <a:solidFill>
                  <a:schemeClr val="bg1"/>
                </a:solidFill>
              </a:rPr>
              <a:t>, </a:t>
            </a:r>
            <a:r>
              <a:rPr lang="en-US" dirty="0" err="1">
                <a:solidFill>
                  <a:schemeClr val="bg1"/>
                </a:solidFill>
              </a:rPr>
              <a:t>hệ</a:t>
            </a:r>
            <a:r>
              <a:rPr lang="en-US" dirty="0">
                <a:solidFill>
                  <a:schemeClr val="bg1"/>
                </a:solidFill>
              </a:rPr>
              <a:t> </a:t>
            </a:r>
            <a:r>
              <a:rPr lang="en-US" dirty="0" err="1">
                <a:solidFill>
                  <a:schemeClr val="bg1"/>
                </a:solidFill>
              </a:rPr>
              <a:t>thống</a:t>
            </a:r>
            <a:r>
              <a:rPr lang="en-US" dirty="0">
                <a:solidFill>
                  <a:schemeClr val="bg1"/>
                </a:solidFill>
              </a:rPr>
              <a:t> </a:t>
            </a:r>
            <a:r>
              <a:rPr lang="en-US" dirty="0" err="1">
                <a:solidFill>
                  <a:schemeClr val="bg1"/>
                </a:solidFill>
              </a:rPr>
              <a:t>truyền</a:t>
            </a:r>
            <a:r>
              <a:rPr lang="en-US" dirty="0">
                <a:solidFill>
                  <a:schemeClr val="bg1"/>
                </a:solidFill>
              </a:rPr>
              <a:t> </a:t>
            </a:r>
            <a:r>
              <a:rPr lang="en-US" dirty="0" err="1">
                <a:solidFill>
                  <a:schemeClr val="bg1"/>
                </a:solidFill>
              </a:rPr>
              <a:t>động</a:t>
            </a:r>
            <a:r>
              <a:rPr lang="en-US" dirty="0">
                <a:solidFill>
                  <a:schemeClr val="bg1"/>
                </a:solidFill>
              </a:rPr>
              <a:t> </a:t>
            </a:r>
            <a:r>
              <a:rPr lang="en-US" dirty="0" err="1">
                <a:solidFill>
                  <a:schemeClr val="bg1"/>
                </a:solidFill>
              </a:rPr>
              <a:t>tự</a:t>
            </a:r>
            <a:r>
              <a:rPr lang="en-US" dirty="0">
                <a:solidFill>
                  <a:schemeClr val="bg1"/>
                </a:solidFill>
              </a:rPr>
              <a:t> </a:t>
            </a:r>
            <a:r>
              <a:rPr lang="en-US" dirty="0" err="1">
                <a:solidFill>
                  <a:schemeClr val="bg1"/>
                </a:solidFill>
              </a:rPr>
              <a:t>động</a:t>
            </a:r>
            <a:r>
              <a:rPr lang="en-US" dirty="0">
                <a:solidFill>
                  <a:schemeClr val="bg1"/>
                </a:solidFill>
              </a:rPr>
              <a:t>.</a:t>
            </a:r>
          </a:p>
          <a:p>
            <a:pPr lvl="1">
              <a:buClr>
                <a:schemeClr val="bg1"/>
              </a:buClr>
              <a:buSzPct val="95000"/>
              <a:buFont typeface="Wingdings" charset="2"/>
              <a:buChar char="§"/>
            </a:pPr>
            <a:r>
              <a:rPr lang="en-US" dirty="0" err="1">
                <a:solidFill>
                  <a:schemeClr val="bg1"/>
                </a:solidFill>
              </a:rPr>
              <a:t>Các</a:t>
            </a:r>
            <a:r>
              <a:rPr lang="en-US" dirty="0">
                <a:solidFill>
                  <a:schemeClr val="bg1"/>
                </a:solidFill>
              </a:rPr>
              <a:t> </a:t>
            </a:r>
            <a:r>
              <a:rPr lang="en-US" dirty="0" err="1">
                <a:solidFill>
                  <a:schemeClr val="bg1"/>
                </a:solidFill>
              </a:rPr>
              <a:t>ứng</a:t>
            </a:r>
            <a:r>
              <a:rPr lang="en-US" dirty="0">
                <a:solidFill>
                  <a:schemeClr val="bg1"/>
                </a:solidFill>
              </a:rPr>
              <a:t> </a:t>
            </a:r>
            <a:r>
              <a:rPr lang="en-US" dirty="0" err="1">
                <a:solidFill>
                  <a:schemeClr val="bg1"/>
                </a:solidFill>
              </a:rPr>
              <a:t>dụng</a:t>
            </a:r>
            <a:r>
              <a:rPr lang="en-US" dirty="0">
                <a:solidFill>
                  <a:schemeClr val="bg1"/>
                </a:solidFill>
              </a:rPr>
              <a:t> </a:t>
            </a:r>
            <a:r>
              <a:rPr lang="en-US" dirty="0" err="1">
                <a:solidFill>
                  <a:schemeClr val="bg1"/>
                </a:solidFill>
              </a:rPr>
              <a:t>mạng</a:t>
            </a:r>
            <a:r>
              <a:rPr lang="en-US" dirty="0">
                <a:solidFill>
                  <a:schemeClr val="bg1"/>
                </a:solidFill>
              </a:rPr>
              <a:t> </a:t>
            </a:r>
            <a:r>
              <a:rPr lang="en-US" dirty="0" err="1">
                <a:solidFill>
                  <a:schemeClr val="bg1"/>
                </a:solidFill>
              </a:rPr>
              <a:t>và</a:t>
            </a:r>
            <a:r>
              <a:rPr lang="en-US" dirty="0">
                <a:solidFill>
                  <a:schemeClr val="bg1"/>
                </a:solidFill>
              </a:rPr>
              <a:t> </a:t>
            </a:r>
            <a:r>
              <a:rPr lang="en-US" dirty="0" err="1">
                <a:solidFill>
                  <a:schemeClr val="bg1"/>
                </a:solidFill>
              </a:rPr>
              <a:t>công</a:t>
            </a:r>
            <a:r>
              <a:rPr lang="en-US" dirty="0">
                <a:solidFill>
                  <a:schemeClr val="bg1"/>
                </a:solidFill>
              </a:rPr>
              <a:t> </a:t>
            </a:r>
            <a:r>
              <a:rPr lang="en-US" dirty="0" err="1">
                <a:solidFill>
                  <a:schemeClr val="bg1"/>
                </a:solidFill>
              </a:rPr>
              <a:t>nghiệp</a:t>
            </a:r>
            <a:r>
              <a:rPr lang="en-US" dirty="0">
                <a:solidFill>
                  <a:schemeClr val="bg1"/>
                </a:solidFill>
              </a:rPr>
              <a:t>.</a:t>
            </a:r>
          </a:p>
        </p:txBody>
      </p:sp>
      <p:sp>
        <p:nvSpPr>
          <p:cNvPr id="6" name="Content Placeholder 5"/>
          <p:cNvSpPr>
            <a:spLocks noGrp="1"/>
          </p:cNvSpPr>
          <p:nvPr>
            <p:ph sz="half" idx="4294967295"/>
          </p:nvPr>
        </p:nvSpPr>
        <p:spPr>
          <a:xfrm>
            <a:off x="2743200" y="2362200"/>
            <a:ext cx="3657600" cy="1371600"/>
          </a:xfrm>
          <a:solidFill>
            <a:schemeClr val="accent4">
              <a:alpha val="80000"/>
            </a:schemeClr>
          </a:solidFill>
        </p:spPr>
        <p:txBody>
          <a:bodyPr>
            <a:normAutofit/>
          </a:bodyPr>
          <a:lstStyle/>
          <a:p>
            <a:pPr>
              <a:buClr>
                <a:schemeClr val="bg1"/>
              </a:buClr>
              <a:buSzPct val="95000"/>
              <a:buFont typeface="Wingdings" charset="2"/>
              <a:buChar char="§"/>
            </a:pPr>
            <a:r>
              <a:rPr lang="en-US" dirty="0" err="1">
                <a:solidFill>
                  <a:schemeClr val="bg1"/>
                </a:solidFill>
              </a:rPr>
              <a:t>Bảo</a:t>
            </a:r>
            <a:r>
              <a:rPr lang="en-US" dirty="0">
                <a:solidFill>
                  <a:schemeClr val="bg1"/>
                </a:solidFill>
              </a:rPr>
              <a:t> </a:t>
            </a:r>
            <a:r>
              <a:rPr lang="en-US" dirty="0" err="1">
                <a:solidFill>
                  <a:schemeClr val="bg1"/>
                </a:solidFill>
              </a:rPr>
              <a:t>mật</a:t>
            </a:r>
            <a:r>
              <a:rPr lang="en-US" dirty="0">
                <a:solidFill>
                  <a:schemeClr val="bg1"/>
                </a:solidFill>
              </a:rPr>
              <a:t> </a:t>
            </a:r>
            <a:r>
              <a:rPr lang="en-US" dirty="0" err="1">
                <a:solidFill>
                  <a:schemeClr val="bg1"/>
                </a:solidFill>
              </a:rPr>
              <a:t>ứng</a:t>
            </a:r>
            <a:r>
              <a:rPr lang="en-US" dirty="0">
                <a:solidFill>
                  <a:schemeClr val="bg1"/>
                </a:solidFill>
              </a:rPr>
              <a:t> </a:t>
            </a:r>
            <a:r>
              <a:rPr lang="en-US" dirty="0" err="1">
                <a:solidFill>
                  <a:schemeClr val="bg1"/>
                </a:solidFill>
              </a:rPr>
              <a:t>dụng</a:t>
            </a:r>
            <a:endParaRPr lang="en-US" dirty="0">
              <a:solidFill>
                <a:schemeClr val="bg1"/>
              </a:solidFill>
            </a:endParaRPr>
          </a:p>
          <a:p>
            <a:pPr lvl="1">
              <a:buClr>
                <a:schemeClr val="bg1"/>
              </a:buClr>
              <a:buSzPct val="95000"/>
              <a:buFont typeface="Wingdings" charset="2"/>
              <a:buChar char="§"/>
            </a:pPr>
            <a:r>
              <a:rPr lang="en-US" dirty="0">
                <a:solidFill>
                  <a:schemeClr val="bg1"/>
                </a:solidFill>
              </a:rPr>
              <a:t>Cards </a:t>
            </a:r>
            <a:r>
              <a:rPr lang="en-US" dirty="0" err="1">
                <a:solidFill>
                  <a:schemeClr val="bg1"/>
                </a:solidFill>
              </a:rPr>
              <a:t>thông</a:t>
            </a:r>
            <a:r>
              <a:rPr lang="en-US" dirty="0">
                <a:solidFill>
                  <a:schemeClr val="bg1"/>
                </a:solidFill>
              </a:rPr>
              <a:t> minh, SIM cards </a:t>
            </a:r>
            <a:r>
              <a:rPr lang="en-US" dirty="0" err="1">
                <a:solidFill>
                  <a:schemeClr val="bg1"/>
                </a:solidFill>
              </a:rPr>
              <a:t>và</a:t>
            </a:r>
            <a:r>
              <a:rPr lang="en-US" dirty="0">
                <a:solidFill>
                  <a:schemeClr val="bg1"/>
                </a:solidFill>
              </a:rPr>
              <a:t> </a:t>
            </a:r>
            <a:r>
              <a:rPr lang="en-US" dirty="0" err="1">
                <a:solidFill>
                  <a:schemeClr val="bg1"/>
                </a:solidFill>
              </a:rPr>
              <a:t>các</a:t>
            </a:r>
            <a:r>
              <a:rPr lang="en-US" dirty="0">
                <a:solidFill>
                  <a:schemeClr val="bg1"/>
                </a:solidFill>
              </a:rPr>
              <a:t> </a:t>
            </a:r>
            <a:r>
              <a:rPr lang="en-US" dirty="0" err="1">
                <a:solidFill>
                  <a:schemeClr val="bg1"/>
                </a:solidFill>
              </a:rPr>
              <a:t>thiết</a:t>
            </a:r>
            <a:r>
              <a:rPr lang="en-US" dirty="0">
                <a:solidFill>
                  <a:schemeClr val="bg1"/>
                </a:solidFill>
              </a:rPr>
              <a:t> </a:t>
            </a:r>
            <a:r>
              <a:rPr lang="en-US" dirty="0" err="1">
                <a:solidFill>
                  <a:schemeClr val="bg1"/>
                </a:solidFill>
              </a:rPr>
              <a:t>bị</a:t>
            </a:r>
            <a:r>
              <a:rPr lang="en-US" dirty="0">
                <a:solidFill>
                  <a:schemeClr val="bg1"/>
                </a:solidFill>
              </a:rPr>
              <a:t> </a:t>
            </a:r>
            <a:r>
              <a:rPr lang="en-US" dirty="0" err="1">
                <a:solidFill>
                  <a:schemeClr val="bg1"/>
                </a:solidFill>
              </a:rPr>
              <a:t>thanh</a:t>
            </a:r>
            <a:r>
              <a:rPr lang="en-US" dirty="0">
                <a:solidFill>
                  <a:schemeClr val="bg1"/>
                </a:solidFill>
              </a:rPr>
              <a:t> </a:t>
            </a:r>
            <a:r>
              <a:rPr lang="en-US" dirty="0" err="1">
                <a:solidFill>
                  <a:schemeClr val="bg1"/>
                </a:solidFill>
              </a:rPr>
              <a:t>toán</a:t>
            </a:r>
            <a:endParaRPr lang="en-US" dirty="0">
              <a:solidFill>
                <a:schemeClr val="bg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5656" y="3124200"/>
            <a:ext cx="6449144" cy="1362075"/>
          </a:xfrm>
        </p:spPr>
        <p:txBody>
          <a:bodyPr/>
          <a:lstStyle/>
          <a:p>
            <a:r>
              <a:rPr lang="en-US" dirty="0"/>
              <a:t>6. ĐÁNH GIÁ HIỆU SUẤT MÁY</a:t>
            </a:r>
          </a:p>
        </p:txBody>
      </p:sp>
    </p:spTree>
    <p:extLst>
      <p:ext uri="{BB962C8B-B14F-4D97-AF65-F5344CB8AC3E}">
        <p14:creationId xmlns:p14="http://schemas.microsoft.com/office/powerpoint/2010/main" val="35174827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914400" y="457200"/>
            <a:ext cx="7556313" cy="1116106"/>
          </a:xfrm>
        </p:spPr>
        <p:txBody>
          <a:bodyPr/>
          <a:lstStyle/>
          <a:p>
            <a:r>
              <a:rPr lang="en-GB" sz="4400" dirty="0">
                <a:effectLst>
                  <a:outerShdw blurRad="38100" dist="38100" dir="2700000" algn="tl">
                    <a:srgbClr val="000000">
                      <a:alpha val="43137"/>
                    </a:srgbClr>
                  </a:outerShdw>
                </a:effectLst>
              </a:rPr>
              <a:t>6.1 </a:t>
            </a:r>
            <a:r>
              <a:rPr lang="en-GB" sz="4400" dirty="0" err="1">
                <a:effectLst>
                  <a:outerShdw blurRad="38100" dist="38100" dir="2700000" algn="tl">
                    <a:srgbClr val="000000">
                      <a:alpha val="43137"/>
                    </a:srgbClr>
                  </a:outerShdw>
                </a:effectLst>
              </a:rPr>
              <a:t>Đồng</a:t>
            </a:r>
            <a:r>
              <a:rPr lang="en-GB" sz="4400" dirty="0">
                <a:effectLst>
                  <a:outerShdw blurRad="38100" dist="38100" dir="2700000" algn="tl">
                    <a:srgbClr val="000000">
                      <a:alpha val="43137"/>
                    </a:srgbClr>
                  </a:outerShdw>
                </a:effectLst>
              </a:rPr>
              <a:t> </a:t>
            </a:r>
            <a:r>
              <a:rPr lang="en-GB" sz="4400" dirty="0" err="1">
                <a:effectLst>
                  <a:outerShdw blurRad="38100" dist="38100" dir="2700000" algn="tl">
                    <a:srgbClr val="000000">
                      <a:alpha val="43137"/>
                    </a:srgbClr>
                  </a:outerShdw>
                </a:effectLst>
              </a:rPr>
              <a:t>hồ</a:t>
            </a:r>
            <a:r>
              <a:rPr lang="en-GB" sz="4400" dirty="0">
                <a:effectLst>
                  <a:outerShdw blurRad="38100" dist="38100" dir="2700000" algn="tl">
                    <a:srgbClr val="000000">
                      <a:alpha val="43137"/>
                    </a:srgbClr>
                  </a:outerShdw>
                </a:effectLst>
              </a:rPr>
              <a:t> </a:t>
            </a:r>
            <a:r>
              <a:rPr lang="en-GB" sz="4400" dirty="0" err="1">
                <a:effectLst>
                  <a:outerShdw blurRad="38100" dist="38100" dir="2700000" algn="tl">
                    <a:srgbClr val="000000">
                      <a:alpha val="43137"/>
                    </a:srgbClr>
                  </a:outerShdw>
                </a:effectLst>
              </a:rPr>
              <a:t>hệ</a:t>
            </a:r>
            <a:r>
              <a:rPr lang="en-GB" sz="4400" dirty="0">
                <a:effectLst>
                  <a:outerShdw blurRad="38100" dist="38100" dir="2700000" algn="tl">
                    <a:srgbClr val="000000">
                      <a:alpha val="43137"/>
                    </a:srgbClr>
                  </a:outerShdw>
                </a:effectLst>
              </a:rPr>
              <a:t> </a:t>
            </a:r>
            <a:r>
              <a:rPr lang="en-GB" sz="4400" dirty="0" err="1">
                <a:effectLst>
                  <a:outerShdw blurRad="38100" dist="38100" dir="2700000" algn="tl">
                    <a:srgbClr val="000000">
                      <a:alpha val="43137"/>
                    </a:srgbClr>
                  </a:outerShdw>
                </a:effectLst>
              </a:rPr>
              <a:t>thống</a:t>
            </a:r>
            <a:endParaRPr lang="en-GB" sz="4400" dirty="0">
              <a:effectLst>
                <a:outerShdw blurRad="38100" dist="38100" dir="2700000" algn="tl">
                  <a:srgbClr val="000000">
                    <a:alpha val="43137"/>
                  </a:srgbClr>
                </a:outerShdw>
              </a:effectLst>
            </a:endParaRPr>
          </a:p>
        </p:txBody>
      </p:sp>
      <p:pic>
        <p:nvPicPr>
          <p:cNvPr id="6" name="Picture 5" descr="f13.pdf"/>
          <p:cNvPicPr>
            <a:picLocks noChangeAspect="1"/>
          </p:cNvPicPr>
          <p:nvPr/>
        </p:nvPicPr>
        <p:blipFill>
          <a:blip r:embed="rId3"/>
          <a:srcRect l="7059" t="31818" r="8235" b="16364"/>
          <a:stretch>
            <a:fillRect/>
          </a:stretch>
        </p:blipFill>
        <p:spPr>
          <a:xfrm>
            <a:off x="1066800" y="1189423"/>
            <a:ext cx="7160136" cy="5668577"/>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381000" y="228600"/>
            <a:ext cx="6181611" cy="2286000"/>
          </a:xfrm>
        </p:spPr>
        <p:txBody>
          <a:bodyPr>
            <a:normAutofit/>
          </a:bodyPr>
          <a:lstStyle/>
          <a:p>
            <a:pPr algn="ctr"/>
            <a:r>
              <a:rPr lang="en-US" sz="3200" dirty="0" err="1">
                <a:effectLst>
                  <a:outerShdw blurRad="50800" dist="38100" dir="2700000" algn="tl" rotWithShape="0">
                    <a:srgbClr val="000000">
                      <a:alpha val="43000"/>
                    </a:srgbClr>
                  </a:outerShdw>
                </a:effectLst>
              </a:rPr>
              <a:t>Các</a:t>
            </a:r>
            <a:r>
              <a:rPr lang="en-US" sz="3200" dirty="0">
                <a:effectLst>
                  <a:outerShdw blurRad="50800" dist="38100" dir="2700000" algn="tl" rotWithShape="0">
                    <a:srgbClr val="000000">
                      <a:alpha val="43000"/>
                    </a:srgbClr>
                  </a:outerShdw>
                </a:effectLst>
              </a:rPr>
              <a:t> </a:t>
            </a:r>
            <a:r>
              <a:rPr lang="en-US" sz="3200" dirty="0" err="1">
                <a:effectLst>
                  <a:outerShdw blurRad="50800" dist="38100" dir="2700000" algn="tl" rotWithShape="0">
                    <a:srgbClr val="000000">
                      <a:alpha val="43000"/>
                    </a:srgbClr>
                  </a:outerShdw>
                </a:effectLst>
              </a:rPr>
              <a:t>yếu</a:t>
            </a:r>
            <a:r>
              <a:rPr lang="en-US" sz="3200" dirty="0">
                <a:effectLst>
                  <a:outerShdw blurRad="50800" dist="38100" dir="2700000" algn="tl" rotWithShape="0">
                    <a:srgbClr val="000000">
                      <a:alpha val="43000"/>
                    </a:srgbClr>
                  </a:outerShdw>
                </a:effectLst>
              </a:rPr>
              <a:t> </a:t>
            </a:r>
            <a:r>
              <a:rPr lang="en-US" sz="3200" dirty="0" err="1">
                <a:effectLst>
                  <a:outerShdw blurRad="50800" dist="38100" dir="2700000" algn="tl" rotWithShape="0">
                    <a:srgbClr val="000000">
                      <a:alpha val="43000"/>
                    </a:srgbClr>
                  </a:outerShdw>
                </a:effectLst>
              </a:rPr>
              <a:t>tố</a:t>
            </a:r>
            <a:r>
              <a:rPr lang="en-US" sz="3200" dirty="0">
                <a:effectLst>
                  <a:outerShdw blurRad="50800" dist="38100" dir="2700000" algn="tl" rotWithShape="0">
                    <a:srgbClr val="000000">
                      <a:alpha val="43000"/>
                    </a:srgbClr>
                  </a:outerShdw>
                </a:effectLst>
              </a:rPr>
              <a:t> </a:t>
            </a:r>
            <a:r>
              <a:rPr lang="en-US" sz="3200" dirty="0" err="1">
                <a:effectLst>
                  <a:outerShdw blurRad="50800" dist="38100" dir="2700000" algn="tl" rotWithShape="0">
                    <a:srgbClr val="000000">
                      <a:alpha val="43000"/>
                    </a:srgbClr>
                  </a:outerShdw>
                </a:effectLst>
              </a:rPr>
              <a:t>hiệu</a:t>
            </a:r>
            <a:r>
              <a:rPr lang="en-US" sz="3200" dirty="0">
                <a:effectLst>
                  <a:outerShdw blurRad="50800" dist="38100" dir="2700000" algn="tl" rotWithShape="0">
                    <a:srgbClr val="000000">
                      <a:alpha val="43000"/>
                    </a:srgbClr>
                  </a:outerShdw>
                </a:effectLst>
              </a:rPr>
              <a:t> </a:t>
            </a:r>
            <a:r>
              <a:rPr lang="en-US" sz="3200" dirty="0" err="1">
                <a:effectLst>
                  <a:outerShdw blurRad="50800" dist="38100" dir="2700000" algn="tl" rotWithShape="0">
                    <a:srgbClr val="000000">
                      <a:alpha val="43000"/>
                    </a:srgbClr>
                  </a:outerShdw>
                </a:effectLst>
              </a:rPr>
              <a:t>suất</a:t>
            </a:r>
            <a:r>
              <a:rPr lang="en-US" sz="3200" dirty="0">
                <a:effectLst>
                  <a:outerShdw blurRad="50800" dist="38100" dir="2700000" algn="tl" rotWithShape="0">
                    <a:srgbClr val="000000">
                      <a:alpha val="43000"/>
                    </a:srgbClr>
                  </a:outerShdw>
                </a:effectLst>
              </a:rPr>
              <a:t> </a:t>
            </a:r>
            <a:r>
              <a:rPr lang="en-US" sz="3200" dirty="0" err="1">
                <a:effectLst>
                  <a:outerShdw blurRad="50800" dist="38100" dir="2700000" algn="tl" rotWithShape="0">
                    <a:srgbClr val="000000">
                      <a:alpha val="43000"/>
                    </a:srgbClr>
                  </a:outerShdw>
                </a:effectLst>
              </a:rPr>
              <a:t>máy</a:t>
            </a:r>
            <a:r>
              <a:rPr lang="en-US" sz="3200" dirty="0">
                <a:effectLst>
                  <a:outerShdw blurRad="50800" dist="38100" dir="2700000" algn="tl" rotWithShape="0">
                    <a:srgbClr val="000000">
                      <a:alpha val="43000"/>
                    </a:srgbClr>
                  </a:outerShdw>
                </a:effectLst>
              </a:rPr>
              <a:t> </a:t>
            </a:r>
            <a:br>
              <a:rPr lang="en-US" sz="3200" dirty="0">
                <a:effectLst>
                  <a:outerShdw blurRad="50800" dist="38100" dir="2700000" algn="tl" rotWithShape="0">
                    <a:srgbClr val="000000">
                      <a:alpha val="43000"/>
                    </a:srgbClr>
                  </a:outerShdw>
                </a:effectLst>
              </a:rPr>
            </a:br>
            <a:r>
              <a:rPr lang="en-US" sz="3200" dirty="0" err="1">
                <a:effectLst>
                  <a:outerShdw blurRad="50800" dist="38100" dir="2700000" algn="tl" rotWithShape="0">
                    <a:srgbClr val="000000">
                      <a:alpha val="43000"/>
                    </a:srgbClr>
                  </a:outerShdw>
                </a:effectLst>
              </a:rPr>
              <a:t>và</a:t>
            </a:r>
            <a:r>
              <a:rPr lang="en-US" sz="3200" dirty="0">
                <a:effectLst>
                  <a:outerShdw blurRad="50800" dist="38100" dir="2700000" algn="tl" rotWithShape="0">
                    <a:srgbClr val="000000">
                      <a:alpha val="43000"/>
                    </a:srgbClr>
                  </a:outerShdw>
                </a:effectLst>
              </a:rPr>
              <a:t> </a:t>
            </a:r>
            <a:br>
              <a:rPr lang="en-US" sz="3200" dirty="0">
                <a:effectLst>
                  <a:outerShdw blurRad="50800" dist="38100" dir="2700000" algn="tl" rotWithShape="0">
                    <a:srgbClr val="000000">
                      <a:alpha val="43000"/>
                    </a:srgbClr>
                  </a:outerShdw>
                </a:effectLst>
              </a:rPr>
            </a:br>
            <a:r>
              <a:rPr lang="en-US" sz="3200" dirty="0" err="1">
                <a:effectLst>
                  <a:outerShdw blurRad="50800" dist="38100" dir="2700000" algn="tl" rotWithShape="0">
                    <a:srgbClr val="000000">
                      <a:alpha val="43000"/>
                    </a:srgbClr>
                  </a:outerShdw>
                </a:effectLst>
              </a:rPr>
              <a:t>thuộc</a:t>
            </a:r>
            <a:r>
              <a:rPr lang="en-US" sz="3200" dirty="0">
                <a:effectLst>
                  <a:outerShdw blurRad="50800" dist="38100" dir="2700000" algn="tl" rotWithShape="0">
                    <a:srgbClr val="000000">
                      <a:alpha val="43000"/>
                    </a:srgbClr>
                  </a:outerShdw>
                </a:effectLst>
              </a:rPr>
              <a:t> </a:t>
            </a:r>
            <a:r>
              <a:rPr lang="en-US" sz="3200" dirty="0" err="1">
                <a:effectLst>
                  <a:outerShdw blurRad="50800" dist="38100" dir="2700000" algn="tl" rotWithShape="0">
                    <a:srgbClr val="000000">
                      <a:alpha val="43000"/>
                    </a:srgbClr>
                  </a:outerShdw>
                </a:effectLst>
              </a:rPr>
              <a:t>tính</a:t>
            </a:r>
            <a:r>
              <a:rPr lang="en-US" sz="3200" dirty="0">
                <a:effectLst>
                  <a:outerShdw blurRad="50800" dist="38100" dir="2700000" algn="tl" rotWithShape="0">
                    <a:srgbClr val="000000">
                      <a:alpha val="43000"/>
                    </a:srgbClr>
                  </a:outerShdw>
                </a:effectLst>
              </a:rPr>
              <a:t> </a:t>
            </a:r>
            <a:r>
              <a:rPr lang="en-US" sz="3200" dirty="0" err="1">
                <a:effectLst>
                  <a:outerShdw blurRad="50800" dist="38100" dir="2700000" algn="tl" rotWithShape="0">
                    <a:srgbClr val="000000">
                      <a:alpha val="43000"/>
                    </a:srgbClr>
                  </a:outerShdw>
                </a:effectLst>
              </a:rPr>
              <a:t>hệ</a:t>
            </a:r>
            <a:r>
              <a:rPr lang="en-US" sz="3200" dirty="0">
                <a:effectLst>
                  <a:outerShdw blurRad="50800" dist="38100" dir="2700000" algn="tl" rotWithShape="0">
                    <a:srgbClr val="000000">
                      <a:alpha val="43000"/>
                    </a:srgbClr>
                  </a:outerShdw>
                </a:effectLst>
              </a:rPr>
              <a:t> </a:t>
            </a:r>
            <a:r>
              <a:rPr lang="en-US" sz="3200" dirty="0" err="1">
                <a:effectLst>
                  <a:outerShdw blurRad="50800" dist="38100" dir="2700000" algn="tl" rotWithShape="0">
                    <a:srgbClr val="000000">
                      <a:alpha val="43000"/>
                    </a:srgbClr>
                  </a:outerShdw>
                </a:effectLst>
              </a:rPr>
              <a:t>thống</a:t>
            </a:r>
            <a:endParaRPr lang="en-US" sz="3200" dirty="0">
              <a:effectLst>
                <a:outerShdw blurRad="50800" dist="38100" dir="2700000" algn="tl" rotWithShape="0">
                  <a:srgbClr val="000000">
                    <a:alpha val="43000"/>
                  </a:srgbClr>
                </a:outerShdw>
              </a:effectLst>
            </a:endParaRPr>
          </a:p>
        </p:txBody>
      </p:sp>
      <p:sp>
        <p:nvSpPr>
          <p:cNvPr id="18" name="TextBox 17"/>
          <p:cNvSpPr txBox="1"/>
          <p:nvPr/>
        </p:nvSpPr>
        <p:spPr>
          <a:xfrm>
            <a:off x="7086600" y="609601"/>
            <a:ext cx="1447799" cy="1077218"/>
          </a:xfrm>
          <a:prstGeom prst="rect">
            <a:avLst/>
          </a:prstGeom>
          <a:noFill/>
        </p:spPr>
        <p:txBody>
          <a:bodyPr wrap="square" rtlCol="0">
            <a:spAutoFit/>
          </a:bodyPr>
          <a:lstStyle/>
          <a:p>
            <a:pPr algn="ctr"/>
            <a:r>
              <a:rPr lang="en-US" sz="3200" dirty="0">
                <a:solidFill>
                  <a:srgbClr val="FFFFFF"/>
                </a:solidFill>
                <a:effectLst>
                  <a:outerShdw blurRad="50800" dist="38100" dir="2700000" algn="tl" rotWithShape="0">
                    <a:srgbClr val="000000">
                      <a:alpha val="43000"/>
                    </a:srgbClr>
                  </a:outerShdw>
                </a:effectLst>
                <a:latin typeface="+mn-lt"/>
              </a:rPr>
              <a:t>Table</a:t>
            </a:r>
          </a:p>
          <a:p>
            <a:pPr algn="ctr"/>
            <a:r>
              <a:rPr lang="en-US" sz="3200" dirty="0">
                <a:solidFill>
                  <a:srgbClr val="FFFFFF"/>
                </a:solidFill>
                <a:effectLst>
                  <a:outerShdw blurRad="50800" dist="38100" dir="2700000" algn="tl" rotWithShape="0">
                    <a:srgbClr val="000000">
                      <a:alpha val="43000"/>
                    </a:srgbClr>
                  </a:outerShdw>
                </a:effectLst>
                <a:latin typeface="+mn-lt"/>
              </a:rPr>
              <a:t>2.9</a:t>
            </a:r>
          </a:p>
        </p:txBody>
      </p:sp>
      <p:sp useBgFill="1">
        <p:nvSpPr>
          <p:cNvPr id="20" name="TextBox 19"/>
          <p:cNvSpPr txBox="1"/>
          <p:nvPr/>
        </p:nvSpPr>
        <p:spPr>
          <a:xfrm>
            <a:off x="0" y="6324600"/>
            <a:ext cx="9144000" cy="533400"/>
          </a:xfrm>
          <a:prstGeom prst="rect">
            <a:avLst/>
          </a:prstGeom>
        </p:spPr>
        <p:txBody>
          <a:bodyPr wrap="square" rtlCol="0">
            <a:spAutoFit/>
          </a:bodyPr>
          <a:lstStyle/>
          <a:p>
            <a:endParaRPr lang="en-US" dirty="0"/>
          </a:p>
        </p:txBody>
      </p:sp>
      <p:sp>
        <p:nvSpPr>
          <p:cNvPr id="23" name="TextBox 22"/>
          <p:cNvSpPr txBox="1"/>
          <p:nvPr/>
        </p:nvSpPr>
        <p:spPr>
          <a:xfrm>
            <a:off x="533400" y="3124200"/>
            <a:ext cx="2362200" cy="823686"/>
          </a:xfrm>
          <a:prstGeom prst="rect">
            <a:avLst/>
          </a:prstGeom>
          <a:solidFill>
            <a:schemeClr val="accent1"/>
          </a:solidFill>
        </p:spPr>
        <p:txBody>
          <a:bodyPr wrap="square" rtlCol="0">
            <a:spAutoFit/>
          </a:bodyPr>
          <a:lstStyle/>
          <a:p>
            <a:endParaRPr lang="en-US" dirty="0"/>
          </a:p>
        </p:txBody>
      </p:sp>
      <p:graphicFrame>
        <p:nvGraphicFramePr>
          <p:cNvPr id="323589" name="Object 5"/>
          <p:cNvGraphicFramePr>
            <a:graphicFrameLocks noChangeAspect="1"/>
          </p:cNvGraphicFramePr>
          <p:nvPr/>
        </p:nvGraphicFramePr>
        <p:xfrm>
          <a:off x="0" y="3352800"/>
          <a:ext cx="7710488" cy="2997340"/>
        </p:xfrm>
        <a:graphic>
          <a:graphicData uri="http://schemas.openxmlformats.org/presentationml/2006/ole">
            <mc:AlternateContent xmlns:mc="http://schemas.openxmlformats.org/markup-compatibility/2006">
              <mc:Choice xmlns:v="urn:schemas-microsoft-com:vml" Requires="v">
                <p:oleObj name="Document" r:id="rId3" imgW="6096000" imgH="2095500" progId="Word.Document.12">
                  <p:embed/>
                </p:oleObj>
              </mc:Choice>
              <mc:Fallback>
                <p:oleObj name="Document" r:id="rId3" imgW="6096000" imgH="2095500" progId="Word.Document.12">
                  <p:embed/>
                  <p:pic>
                    <p:nvPicPr>
                      <p:cNvPr id="323589"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352800"/>
                        <a:ext cx="7710488" cy="299734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sp useBgFill="1">
        <p:nvSpPr>
          <p:cNvPr id="9" name="TextBox 8"/>
          <p:cNvSpPr txBox="1"/>
          <p:nvPr/>
        </p:nvSpPr>
        <p:spPr>
          <a:xfrm>
            <a:off x="228600" y="5867400"/>
            <a:ext cx="7772401" cy="685800"/>
          </a:xfrm>
          <a:prstGeom prst="rect">
            <a:avLst/>
          </a:prstGeom>
        </p:spPr>
        <p:txBody>
          <a:bodyPr wrap="square" rtlCol="0">
            <a:spAutoFit/>
          </a:bodyPr>
          <a:lstStyle/>
          <a:p>
            <a:endParaRPr lang="en-US" dirty="0"/>
          </a:p>
        </p:txBody>
      </p:sp>
      <p:sp useBgFill="1">
        <p:nvSpPr>
          <p:cNvPr id="10" name="TextBox 9"/>
          <p:cNvSpPr txBox="1"/>
          <p:nvPr/>
        </p:nvSpPr>
        <p:spPr>
          <a:xfrm>
            <a:off x="0" y="0"/>
            <a:ext cx="304800" cy="6553200"/>
          </a:xfrm>
          <a:prstGeom prst="rect">
            <a:avLst/>
          </a:prstGeom>
        </p:spPr>
        <p:txBody>
          <a:bodyPr wrap="square" rtlCol="0">
            <a:spAutoFit/>
          </a:bodyPr>
          <a:lstStyle/>
          <a:p>
            <a:endParaRPr lang="en-US" dirty="0"/>
          </a:p>
        </p:txBody>
      </p:sp>
    </p:spTree>
  </p:cSld>
  <p:clrMapOvr>
    <a:masterClrMapping/>
  </p:clrMapOvr>
  <p:transition spd="med">
    <p:wipe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idx="1"/>
          </p:nvPr>
        </p:nvSpPr>
        <p:spPr>
          <a:xfrm>
            <a:off x="498474" y="1628800"/>
            <a:ext cx="7556313" cy="5229200"/>
          </a:xfrm>
        </p:spPr>
        <p:txBody>
          <a:bodyPr>
            <a:normAutofit/>
          </a:bodyPr>
          <a:lstStyle/>
          <a:p>
            <a:pPr marL="0" indent="0">
              <a:buNone/>
            </a:pPr>
            <a:r>
              <a:rPr lang="en-US" b="1">
                <a:solidFill>
                  <a:schemeClr val="accent1"/>
                </a:solidFill>
              </a:rPr>
              <a:t>EDVAC (Electronic Discrete Variable Computer)</a:t>
            </a:r>
          </a:p>
          <a:p>
            <a:r>
              <a:rPr lang="en-GB"/>
              <a:t>Dưới dạng bản thảo: ý </a:t>
            </a:r>
            <a:r>
              <a:rPr lang="en-GB" dirty="0" err="1"/>
              <a:t>tưởng</a:t>
            </a:r>
            <a:r>
              <a:rPr lang="en-GB" dirty="0"/>
              <a:t> </a:t>
            </a:r>
            <a:r>
              <a:rPr lang="en-GB" dirty="0" err="1"/>
              <a:t>thiết</a:t>
            </a:r>
            <a:r>
              <a:rPr lang="en-GB" dirty="0"/>
              <a:t> </a:t>
            </a:r>
            <a:r>
              <a:rPr lang="en-GB" dirty="0" err="1"/>
              <a:t>kế</a:t>
            </a:r>
            <a:r>
              <a:rPr lang="en-GB" dirty="0"/>
              <a:t> </a:t>
            </a:r>
            <a:r>
              <a:rPr lang="en-GB" dirty="0" err="1"/>
              <a:t>được</a:t>
            </a:r>
            <a:r>
              <a:rPr lang="en-GB" dirty="0"/>
              <a:t> </a:t>
            </a:r>
            <a:r>
              <a:rPr lang="en-GB" dirty="0" err="1"/>
              <a:t>đưa</a:t>
            </a:r>
            <a:r>
              <a:rPr lang="en-GB" dirty="0"/>
              <a:t> </a:t>
            </a:r>
            <a:r>
              <a:rPr lang="en-GB" dirty="0" err="1"/>
              <a:t>ra</a:t>
            </a:r>
            <a:r>
              <a:rPr lang="en-GB" dirty="0"/>
              <a:t> </a:t>
            </a:r>
            <a:r>
              <a:rPr lang="en-GB" dirty="0" err="1"/>
              <a:t>vào</a:t>
            </a:r>
            <a:r>
              <a:rPr lang="en-GB" dirty="0"/>
              <a:t> </a:t>
            </a:r>
            <a:r>
              <a:rPr lang="en-GB" dirty="0" err="1"/>
              <a:t>năm</a:t>
            </a:r>
            <a:r>
              <a:rPr lang="en-GB" dirty="0"/>
              <a:t> 1945</a:t>
            </a:r>
          </a:p>
          <a:p>
            <a:r>
              <a:rPr lang="en-GB" dirty="0" err="1"/>
              <a:t>Khái</a:t>
            </a:r>
            <a:r>
              <a:rPr lang="en-GB" dirty="0"/>
              <a:t> </a:t>
            </a:r>
            <a:r>
              <a:rPr lang="en-GB" dirty="0" err="1"/>
              <a:t>niệm</a:t>
            </a:r>
            <a:r>
              <a:rPr lang="en-GB" dirty="0"/>
              <a:t> </a:t>
            </a:r>
            <a:r>
              <a:rPr lang="en-GB" b="1" dirty="0" err="1"/>
              <a:t>chương</a:t>
            </a:r>
            <a:r>
              <a:rPr lang="en-GB" b="1" dirty="0"/>
              <a:t> </a:t>
            </a:r>
            <a:r>
              <a:rPr lang="en-GB" b="1" dirty="0" err="1"/>
              <a:t>trình</a:t>
            </a:r>
            <a:r>
              <a:rPr lang="en-GB" b="1" dirty="0"/>
              <a:t> </a:t>
            </a:r>
            <a:r>
              <a:rPr lang="en-GB" b="1" dirty="0" err="1"/>
              <a:t>lưu</a:t>
            </a:r>
            <a:r>
              <a:rPr lang="en-GB" b="1" dirty="0"/>
              <a:t> </a:t>
            </a:r>
            <a:r>
              <a:rPr lang="en-GB" b="1" dirty="0" err="1"/>
              <a:t>trữ</a:t>
            </a:r>
            <a:r>
              <a:rPr lang="en-GB" b="1" dirty="0"/>
              <a:t> </a:t>
            </a:r>
            <a:r>
              <a:rPr lang="en-GB" dirty="0"/>
              <a:t>(stored-program)</a:t>
            </a:r>
          </a:p>
          <a:p>
            <a:pPr lvl="1"/>
            <a:r>
              <a:rPr lang="en-GB" dirty="0" err="1"/>
              <a:t>Được</a:t>
            </a:r>
            <a:r>
              <a:rPr lang="en-GB" dirty="0"/>
              <a:t> </a:t>
            </a:r>
            <a:r>
              <a:rPr lang="en-GB" dirty="0" err="1"/>
              <a:t>đưa</a:t>
            </a:r>
            <a:r>
              <a:rPr lang="en-GB" dirty="0"/>
              <a:t> </a:t>
            </a:r>
            <a:r>
              <a:rPr lang="en-GB" dirty="0" err="1"/>
              <a:t>ra</a:t>
            </a:r>
            <a:r>
              <a:rPr lang="en-GB" dirty="0"/>
              <a:t> </a:t>
            </a:r>
            <a:r>
              <a:rPr lang="en-GB" dirty="0" err="1"/>
              <a:t>bởi</a:t>
            </a:r>
            <a:r>
              <a:rPr lang="en-GB" dirty="0"/>
              <a:t> </a:t>
            </a:r>
            <a:r>
              <a:rPr lang="en-GB" dirty="0" err="1"/>
              <a:t>các</a:t>
            </a:r>
            <a:r>
              <a:rPr lang="en-GB" dirty="0"/>
              <a:t> </a:t>
            </a:r>
            <a:r>
              <a:rPr lang="en-GB" dirty="0" err="1"/>
              <a:t>nhà</a:t>
            </a:r>
            <a:r>
              <a:rPr lang="en-GB" dirty="0"/>
              <a:t> </a:t>
            </a:r>
            <a:r>
              <a:rPr lang="en-GB" dirty="0" err="1"/>
              <a:t>thiết</a:t>
            </a:r>
            <a:r>
              <a:rPr lang="en-GB" dirty="0"/>
              <a:t> </a:t>
            </a:r>
            <a:r>
              <a:rPr lang="en-GB" err="1"/>
              <a:t>kế</a:t>
            </a:r>
            <a:r>
              <a:rPr lang="en-GB"/>
              <a:t> ENIAC, </a:t>
            </a:r>
            <a:r>
              <a:rPr lang="en-GB" dirty="0" err="1"/>
              <a:t>đặc</a:t>
            </a:r>
            <a:r>
              <a:rPr lang="en-GB" dirty="0"/>
              <a:t> </a:t>
            </a:r>
            <a:r>
              <a:rPr lang="en-GB" dirty="0" err="1"/>
              <a:t>biệt</a:t>
            </a:r>
            <a:r>
              <a:rPr lang="en-GB" dirty="0"/>
              <a:t> </a:t>
            </a:r>
            <a:r>
              <a:rPr lang="en-GB" dirty="0" err="1"/>
              <a:t>là</a:t>
            </a:r>
            <a:r>
              <a:rPr lang="en-GB" dirty="0"/>
              <a:t> </a:t>
            </a:r>
            <a:r>
              <a:rPr lang="en-GB" dirty="0" err="1"/>
              <a:t>nhà</a:t>
            </a:r>
            <a:r>
              <a:rPr lang="en-GB" dirty="0"/>
              <a:t> </a:t>
            </a:r>
            <a:r>
              <a:rPr lang="en-GB" dirty="0" err="1"/>
              <a:t>toán</a:t>
            </a:r>
            <a:r>
              <a:rPr lang="en-GB" dirty="0"/>
              <a:t> </a:t>
            </a:r>
            <a:r>
              <a:rPr lang="en-GB" dirty="0" err="1"/>
              <a:t>học</a:t>
            </a:r>
            <a:r>
              <a:rPr lang="en-GB" dirty="0"/>
              <a:t> John von Neumann</a:t>
            </a:r>
          </a:p>
          <a:p>
            <a:pPr lvl="1"/>
            <a:r>
              <a:rPr lang="en-GB" dirty="0" err="1"/>
              <a:t>Chương</a:t>
            </a:r>
            <a:r>
              <a:rPr lang="en-GB" dirty="0"/>
              <a:t> </a:t>
            </a:r>
            <a:r>
              <a:rPr lang="en-GB" dirty="0" err="1"/>
              <a:t>trình</a:t>
            </a:r>
            <a:r>
              <a:rPr lang="en-GB" dirty="0"/>
              <a:t> </a:t>
            </a:r>
            <a:r>
              <a:rPr lang="en-GB" dirty="0" err="1"/>
              <a:t>được</a:t>
            </a:r>
            <a:r>
              <a:rPr lang="en-GB" dirty="0"/>
              <a:t> </a:t>
            </a:r>
            <a:r>
              <a:rPr lang="en-GB" dirty="0" err="1"/>
              <a:t>biểu</a:t>
            </a:r>
            <a:r>
              <a:rPr lang="en-GB" dirty="0"/>
              <a:t> </a:t>
            </a:r>
            <a:r>
              <a:rPr lang="en-GB" dirty="0" err="1"/>
              <a:t>diễn</a:t>
            </a:r>
            <a:r>
              <a:rPr lang="en-GB" dirty="0"/>
              <a:t> </a:t>
            </a:r>
            <a:r>
              <a:rPr lang="en-GB" dirty="0" err="1"/>
              <a:t>dưới</a:t>
            </a:r>
            <a:r>
              <a:rPr lang="en-GB" dirty="0"/>
              <a:t> </a:t>
            </a:r>
            <a:r>
              <a:rPr lang="en-GB" dirty="0" err="1"/>
              <a:t>dạng</a:t>
            </a:r>
            <a:r>
              <a:rPr lang="en-GB" dirty="0"/>
              <a:t> </a:t>
            </a:r>
            <a:r>
              <a:rPr lang="en-GB" dirty="0" err="1"/>
              <a:t>thích</a:t>
            </a:r>
            <a:r>
              <a:rPr lang="en-GB" dirty="0"/>
              <a:t> </a:t>
            </a:r>
            <a:r>
              <a:rPr lang="en-GB" dirty="0" err="1"/>
              <a:t>hợp</a:t>
            </a:r>
            <a:r>
              <a:rPr lang="en-GB" dirty="0"/>
              <a:t> </a:t>
            </a:r>
            <a:r>
              <a:rPr lang="en-GB" dirty="0" err="1"/>
              <a:t>để</a:t>
            </a:r>
            <a:r>
              <a:rPr lang="en-GB" dirty="0"/>
              <a:t> </a:t>
            </a:r>
            <a:r>
              <a:rPr lang="en-GB" dirty="0" err="1"/>
              <a:t>lưu</a:t>
            </a:r>
            <a:r>
              <a:rPr lang="en-GB" dirty="0"/>
              <a:t> </a:t>
            </a:r>
            <a:r>
              <a:rPr lang="en-GB" dirty="0" err="1"/>
              <a:t>vào</a:t>
            </a:r>
            <a:r>
              <a:rPr lang="en-GB" dirty="0"/>
              <a:t> </a:t>
            </a:r>
            <a:r>
              <a:rPr lang="en-GB" dirty="0" err="1"/>
              <a:t>bộ</a:t>
            </a:r>
            <a:r>
              <a:rPr lang="en-GB" dirty="0"/>
              <a:t> </a:t>
            </a:r>
            <a:r>
              <a:rPr lang="en-GB" dirty="0" err="1"/>
              <a:t>nhớ</a:t>
            </a:r>
            <a:r>
              <a:rPr lang="en-GB" dirty="0"/>
              <a:t> </a:t>
            </a:r>
            <a:r>
              <a:rPr lang="en-GB" dirty="0" err="1"/>
              <a:t>cùng</a:t>
            </a:r>
            <a:r>
              <a:rPr lang="en-GB" dirty="0"/>
              <a:t> </a:t>
            </a:r>
            <a:r>
              <a:rPr lang="en-GB" dirty="0" err="1"/>
              <a:t>với</a:t>
            </a:r>
            <a:r>
              <a:rPr lang="en-GB" dirty="0"/>
              <a:t> </a:t>
            </a:r>
            <a:r>
              <a:rPr lang="en-GB" dirty="0" err="1"/>
              <a:t>dữ</a:t>
            </a:r>
            <a:r>
              <a:rPr lang="en-GB" dirty="0"/>
              <a:t> </a:t>
            </a:r>
            <a:r>
              <a:rPr lang="en-GB" dirty="0" err="1"/>
              <a:t>liệu</a:t>
            </a:r>
            <a:endParaRPr lang="en-GB" dirty="0"/>
          </a:p>
          <a:p>
            <a:pPr marL="0" indent="0">
              <a:buNone/>
            </a:pPr>
            <a:r>
              <a:rPr lang="en-GB" sz="2200" b="1">
                <a:solidFill>
                  <a:schemeClr val="accent2">
                    <a:lumMod val="90000"/>
                    <a:lumOff val="10000"/>
                  </a:schemeClr>
                </a:solidFill>
              </a:rPr>
              <a:t>IAS </a:t>
            </a:r>
            <a:r>
              <a:rPr lang="en-GB" sz="2200" b="1" dirty="0">
                <a:solidFill>
                  <a:schemeClr val="accent2">
                    <a:lumMod val="90000"/>
                    <a:lumOff val="10000"/>
                  </a:schemeClr>
                </a:solidFill>
              </a:rPr>
              <a:t>computer</a:t>
            </a:r>
          </a:p>
          <a:p>
            <a:r>
              <a:rPr lang="en-GB" dirty="0" err="1"/>
              <a:t>Viện</a:t>
            </a:r>
            <a:r>
              <a:rPr lang="en-GB" dirty="0"/>
              <a:t> </a:t>
            </a:r>
            <a:r>
              <a:rPr lang="en-GB" dirty="0" err="1"/>
              <a:t>nghiên</a:t>
            </a:r>
            <a:r>
              <a:rPr lang="en-GB" dirty="0"/>
              <a:t> </a:t>
            </a:r>
            <a:r>
              <a:rPr lang="en-GB" dirty="0" err="1"/>
              <a:t>cứu</a:t>
            </a:r>
            <a:r>
              <a:rPr lang="en-GB" dirty="0"/>
              <a:t> Princeton (Princeton Institute for Advanced Studies)</a:t>
            </a:r>
          </a:p>
          <a:p>
            <a:r>
              <a:rPr lang="en-GB" dirty="0" err="1"/>
              <a:t>Là</a:t>
            </a:r>
            <a:r>
              <a:rPr lang="en-GB" dirty="0"/>
              <a:t> </a:t>
            </a:r>
            <a:r>
              <a:rPr lang="en-GB" dirty="0" err="1"/>
              <a:t>nền</a:t>
            </a:r>
            <a:r>
              <a:rPr lang="en-GB" dirty="0"/>
              <a:t> </a:t>
            </a:r>
            <a:r>
              <a:rPr lang="en-GB" dirty="0" err="1"/>
              <a:t>tảng</a:t>
            </a:r>
            <a:r>
              <a:rPr lang="en-GB" dirty="0"/>
              <a:t> </a:t>
            </a:r>
            <a:r>
              <a:rPr lang="en-GB" dirty="0" err="1"/>
              <a:t>cho</a:t>
            </a:r>
            <a:r>
              <a:rPr lang="en-GB" dirty="0"/>
              <a:t> </a:t>
            </a:r>
            <a:r>
              <a:rPr lang="en-GB" dirty="0" err="1"/>
              <a:t>các</a:t>
            </a:r>
            <a:r>
              <a:rPr lang="en-GB" dirty="0"/>
              <a:t> </a:t>
            </a:r>
            <a:r>
              <a:rPr lang="en-GB" dirty="0" err="1"/>
              <a:t>máy</a:t>
            </a:r>
            <a:r>
              <a:rPr lang="en-GB" dirty="0"/>
              <a:t> </a:t>
            </a:r>
            <a:r>
              <a:rPr lang="en-GB" dirty="0" err="1"/>
              <a:t>tính</a:t>
            </a:r>
            <a:r>
              <a:rPr lang="en-GB" dirty="0"/>
              <a:t> </a:t>
            </a:r>
            <a:r>
              <a:rPr lang="en-GB" dirty="0" err="1"/>
              <a:t>hiện</a:t>
            </a:r>
            <a:r>
              <a:rPr lang="en-GB" dirty="0"/>
              <a:t> </a:t>
            </a:r>
            <a:r>
              <a:rPr lang="en-GB" dirty="0" err="1"/>
              <a:t>đại</a:t>
            </a:r>
            <a:r>
              <a:rPr lang="en-GB" dirty="0"/>
              <a:t> </a:t>
            </a:r>
            <a:r>
              <a:rPr lang="en-GB" dirty="0" err="1"/>
              <a:t>ngày</a:t>
            </a:r>
            <a:r>
              <a:rPr lang="en-GB" dirty="0"/>
              <a:t> nay.</a:t>
            </a:r>
          </a:p>
          <a:p>
            <a:r>
              <a:rPr lang="en-GB" dirty="0" err="1"/>
              <a:t>Hoàn</a:t>
            </a:r>
            <a:r>
              <a:rPr lang="en-GB" dirty="0"/>
              <a:t> </a:t>
            </a:r>
            <a:r>
              <a:rPr lang="en-GB" dirty="0" err="1"/>
              <a:t>thiện</a:t>
            </a:r>
            <a:r>
              <a:rPr lang="en-GB" dirty="0"/>
              <a:t> </a:t>
            </a:r>
            <a:r>
              <a:rPr lang="en-GB" dirty="0" err="1"/>
              <a:t>vào</a:t>
            </a:r>
            <a:r>
              <a:rPr lang="en-GB" dirty="0"/>
              <a:t> </a:t>
            </a:r>
            <a:r>
              <a:rPr lang="en-GB" dirty="0" err="1"/>
              <a:t>năm</a:t>
            </a:r>
            <a:r>
              <a:rPr lang="en-GB" dirty="0"/>
              <a:t> 1952</a:t>
            </a:r>
          </a:p>
        </p:txBody>
      </p:sp>
      <p:sp>
        <p:nvSpPr>
          <p:cNvPr id="4" name="Text Placeholder 3"/>
          <p:cNvSpPr>
            <a:spLocks noGrp="1"/>
          </p:cNvSpPr>
          <p:nvPr>
            <p:ph type="body" sz="half" idx="4294967295"/>
          </p:nvPr>
        </p:nvSpPr>
        <p:spPr>
          <a:xfrm>
            <a:off x="532754" y="821848"/>
            <a:ext cx="7559675" cy="774700"/>
          </a:xfrm>
        </p:spPr>
        <p:txBody>
          <a:bodyPr>
            <a:normAutofit/>
          </a:bodyPr>
          <a:lstStyle/>
          <a:p>
            <a:pPr>
              <a:spcBef>
                <a:spcPct val="0"/>
              </a:spcBef>
              <a:buNone/>
            </a:pPr>
            <a:r>
              <a:rPr lang="en-US" sz="2600" dirty="0">
                <a:solidFill>
                  <a:schemeClr val="accent1"/>
                </a:solidFill>
              </a:rPr>
              <a:t>2</a:t>
            </a:r>
            <a:r>
              <a:rPr lang="en-US" sz="2600">
                <a:solidFill>
                  <a:schemeClr val="accent1"/>
                </a:solidFill>
              </a:rPr>
              <a:t>. Các máy Von Neumann</a:t>
            </a:r>
            <a:endParaRPr lang="en-US" sz="2600" dirty="0">
              <a:solidFill>
                <a:schemeClr val="accent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260648" y="260648"/>
            <a:ext cx="9144000" cy="838200"/>
          </a:xfrm>
        </p:spPr>
        <p:txBody>
          <a:bodyPr/>
          <a:lstStyle/>
          <a:p>
            <a:pPr algn="ctr"/>
            <a:r>
              <a:rPr lang="en-US" dirty="0">
                <a:effectLst>
                  <a:outerShdw blurRad="38100" dist="38100" dir="2700000" algn="tl">
                    <a:srgbClr val="000000">
                      <a:alpha val="43137"/>
                    </a:srgbClr>
                  </a:outerShdw>
                </a:effectLst>
              </a:rPr>
              <a:t>6.2 </a:t>
            </a:r>
            <a:r>
              <a:rPr lang="en-US" dirty="0" err="1">
                <a:effectLst>
                  <a:outerShdw blurRad="38100" dist="38100" dir="2700000" algn="tl">
                    <a:srgbClr val="000000">
                      <a:alpha val="43137"/>
                    </a:srgbClr>
                  </a:outerShdw>
                </a:effectLst>
              </a:rPr>
              <a:t>Chuẩn</a:t>
            </a:r>
            <a:r>
              <a:rPr lang="en-US" dirty="0">
                <a:effectLst>
                  <a:outerShdw blurRad="38100" dist="38100" dir="2700000" algn="tl">
                    <a:srgbClr val="000000">
                      <a:alpha val="43137"/>
                    </a:srgbClr>
                  </a:outerShdw>
                </a:effectLst>
              </a:rPr>
              <a:t> so </a:t>
            </a:r>
            <a:r>
              <a:rPr lang="en-US" dirty="0" err="1">
                <a:effectLst>
                  <a:outerShdw blurRad="38100" dist="38100" dir="2700000" algn="tl">
                    <a:srgbClr val="000000">
                      <a:alpha val="43137"/>
                    </a:srgbClr>
                  </a:outerShdw>
                </a:effectLst>
              </a:rPr>
              <a:t>sánh</a:t>
            </a:r>
            <a:r>
              <a:rPr lang="en-US" dirty="0">
                <a:effectLst>
                  <a:outerShdw blurRad="38100" dist="38100" dir="2700000" algn="tl">
                    <a:srgbClr val="000000">
                      <a:alpha val="43137"/>
                    </a:srgbClr>
                  </a:outerShdw>
                </a:effectLst>
              </a:rPr>
              <a:t> (Benchmark)</a:t>
            </a:r>
          </a:p>
        </p:txBody>
      </p:sp>
      <p:sp>
        <p:nvSpPr>
          <p:cNvPr id="5" name="Content Placeholder 4"/>
          <p:cNvSpPr>
            <a:spLocks noGrp="1"/>
          </p:cNvSpPr>
          <p:nvPr>
            <p:ph sz="half" idx="4294967295"/>
          </p:nvPr>
        </p:nvSpPr>
        <p:spPr>
          <a:xfrm>
            <a:off x="533400" y="1219200"/>
            <a:ext cx="7924800" cy="3048000"/>
          </a:xfrm>
          <a:ln w="57150" cmpd="thinThick">
            <a:solidFill>
              <a:schemeClr val="accent1"/>
            </a:solidFill>
          </a:ln>
        </p:spPr>
        <p:txBody>
          <a:bodyPr>
            <a:noAutofit/>
          </a:bodyPr>
          <a:lstStyle/>
          <a:p>
            <a:pPr>
              <a:buNone/>
            </a:pPr>
            <a:r>
              <a:rPr lang="en-US" sz="1800" dirty="0" err="1"/>
              <a:t>Ví</a:t>
            </a:r>
            <a:r>
              <a:rPr lang="en-US" sz="1800" dirty="0"/>
              <a:t> </a:t>
            </a:r>
            <a:r>
              <a:rPr lang="en-US" sz="1800" dirty="0" err="1"/>
              <a:t>dụ</a:t>
            </a:r>
            <a:r>
              <a:rPr lang="en-US" sz="1800" dirty="0"/>
              <a:t>: </a:t>
            </a:r>
            <a:r>
              <a:rPr lang="en-US" sz="1800" dirty="0" err="1"/>
              <a:t>một</a:t>
            </a:r>
            <a:r>
              <a:rPr lang="en-US" sz="1800" dirty="0"/>
              <a:t> </a:t>
            </a:r>
            <a:r>
              <a:rPr lang="en-US" sz="1800" dirty="0" err="1"/>
              <a:t>câu</a:t>
            </a:r>
            <a:r>
              <a:rPr lang="en-US" sz="1800" dirty="0"/>
              <a:t> </a:t>
            </a:r>
            <a:r>
              <a:rPr lang="en-US" sz="1800" dirty="0" err="1"/>
              <a:t>lệnh</a:t>
            </a:r>
            <a:r>
              <a:rPr lang="en-US" sz="1800" dirty="0"/>
              <a:t> </a:t>
            </a:r>
            <a:r>
              <a:rPr lang="en-US" sz="1800" dirty="0" err="1"/>
              <a:t>của</a:t>
            </a:r>
            <a:r>
              <a:rPr lang="en-US" sz="1800" dirty="0"/>
              <a:t> </a:t>
            </a:r>
            <a:r>
              <a:rPr lang="en-US" sz="1800" dirty="0" err="1"/>
              <a:t>ngôn</a:t>
            </a:r>
            <a:r>
              <a:rPr lang="en-US" sz="1800" dirty="0"/>
              <a:t> </a:t>
            </a:r>
            <a:r>
              <a:rPr lang="en-US" sz="1800" dirty="0" err="1"/>
              <a:t>ngữ</a:t>
            </a:r>
            <a:r>
              <a:rPr lang="en-US" sz="1800" dirty="0"/>
              <a:t> </a:t>
            </a:r>
            <a:r>
              <a:rPr lang="en-US" sz="1800" dirty="0" err="1"/>
              <a:t>lập</a:t>
            </a:r>
            <a:r>
              <a:rPr lang="en-US" sz="1800" dirty="0"/>
              <a:t> </a:t>
            </a:r>
            <a:r>
              <a:rPr lang="en-US" sz="1800" dirty="0" err="1"/>
              <a:t>trình</a:t>
            </a:r>
            <a:r>
              <a:rPr lang="en-US" sz="1800" dirty="0"/>
              <a:t> </a:t>
            </a:r>
            <a:r>
              <a:rPr lang="en-US" sz="1800" dirty="0" err="1"/>
              <a:t>bậc</a:t>
            </a:r>
            <a:r>
              <a:rPr lang="en-US" sz="1800" dirty="0"/>
              <a:t> </a:t>
            </a:r>
            <a:r>
              <a:rPr lang="en-US" sz="1800" dirty="0" err="1"/>
              <a:t>cao</a:t>
            </a:r>
            <a:r>
              <a:rPr lang="en-US" sz="1800" dirty="0"/>
              <a:t> </a:t>
            </a:r>
            <a:r>
              <a:rPr lang="en-US" sz="1800" dirty="0" err="1"/>
              <a:t>được</a:t>
            </a:r>
            <a:r>
              <a:rPr lang="en-US" sz="1800" dirty="0"/>
              <a:t> </a:t>
            </a:r>
            <a:r>
              <a:rPr lang="en-US" sz="1800" dirty="0" err="1"/>
              <a:t>biểu</a:t>
            </a:r>
            <a:r>
              <a:rPr lang="en-US" sz="1800" dirty="0"/>
              <a:t> </a:t>
            </a:r>
            <a:r>
              <a:rPr lang="en-US" sz="1800" dirty="0" err="1"/>
              <a:t>diễn</a:t>
            </a:r>
            <a:r>
              <a:rPr lang="en-US" sz="1800" dirty="0"/>
              <a:t> </a:t>
            </a:r>
            <a:r>
              <a:rPr lang="en-US" sz="1800" dirty="0" err="1"/>
              <a:t>như</a:t>
            </a:r>
            <a:r>
              <a:rPr lang="en-US" sz="1800" dirty="0"/>
              <a:t> </a:t>
            </a:r>
            <a:r>
              <a:rPr lang="en-US" sz="1800" dirty="0" err="1"/>
              <a:t>sau</a:t>
            </a:r>
            <a:r>
              <a:rPr lang="en-US" sz="1800" dirty="0"/>
              <a:t>:</a:t>
            </a:r>
          </a:p>
          <a:p>
            <a:pPr>
              <a:buNone/>
            </a:pPr>
            <a:r>
              <a:rPr lang="en-US" sz="1800" dirty="0"/>
              <a:t>A = B + C /* </a:t>
            </a:r>
            <a:r>
              <a:rPr lang="en-US" sz="1800" dirty="0" err="1"/>
              <a:t>coi</a:t>
            </a:r>
            <a:r>
              <a:rPr lang="en-US" sz="1800" dirty="0"/>
              <a:t> </a:t>
            </a:r>
            <a:r>
              <a:rPr lang="en-US" sz="1800" dirty="0" err="1"/>
              <a:t>như</a:t>
            </a:r>
            <a:r>
              <a:rPr lang="en-US" sz="1800" dirty="0"/>
              <a:t> </a:t>
            </a:r>
            <a:r>
              <a:rPr lang="en-US" sz="1800" dirty="0" err="1"/>
              <a:t>tất</a:t>
            </a:r>
            <a:r>
              <a:rPr lang="en-US" sz="1800" dirty="0"/>
              <a:t> </a:t>
            </a:r>
            <a:r>
              <a:rPr lang="en-US" sz="1800" dirty="0" err="1"/>
              <a:t>cả</a:t>
            </a:r>
            <a:r>
              <a:rPr lang="en-US" sz="1800" dirty="0"/>
              <a:t> </a:t>
            </a:r>
            <a:r>
              <a:rPr lang="en-US" sz="1800" dirty="0" err="1"/>
              <a:t>giá</a:t>
            </a:r>
            <a:r>
              <a:rPr lang="en-US" sz="1800" dirty="0"/>
              <a:t> </a:t>
            </a:r>
            <a:r>
              <a:rPr lang="en-US" sz="1800" dirty="0" err="1"/>
              <a:t>trị</a:t>
            </a:r>
            <a:r>
              <a:rPr lang="en-US" sz="1800" dirty="0"/>
              <a:t> </a:t>
            </a:r>
            <a:r>
              <a:rPr lang="en-US" sz="1800" dirty="0" err="1"/>
              <a:t>đã</a:t>
            </a:r>
            <a:r>
              <a:rPr lang="en-US" sz="1800" dirty="0"/>
              <a:t> </a:t>
            </a:r>
            <a:r>
              <a:rPr lang="en-US" sz="1800" dirty="0" err="1"/>
              <a:t>có</a:t>
            </a:r>
            <a:r>
              <a:rPr lang="en-US" sz="1800" dirty="0"/>
              <a:t> </a:t>
            </a:r>
            <a:r>
              <a:rPr lang="en-US" sz="1800" dirty="0" err="1"/>
              <a:t>trong</a:t>
            </a:r>
            <a:r>
              <a:rPr lang="en-US" sz="1800" dirty="0"/>
              <a:t> </a:t>
            </a:r>
            <a:r>
              <a:rPr lang="en-US" sz="1800" dirty="0" err="1"/>
              <a:t>bộ</a:t>
            </a:r>
            <a:r>
              <a:rPr lang="en-US" sz="1800" dirty="0"/>
              <a:t> </a:t>
            </a:r>
            <a:r>
              <a:rPr lang="en-US" sz="1800" dirty="0" err="1"/>
              <a:t>nhớ</a:t>
            </a:r>
            <a:r>
              <a:rPr lang="en-US" sz="1800" dirty="0"/>
              <a:t> </a:t>
            </a:r>
            <a:r>
              <a:rPr lang="en-US" sz="1800" dirty="0" err="1"/>
              <a:t>chính</a:t>
            </a:r>
            <a:r>
              <a:rPr lang="en-US" sz="1800" dirty="0"/>
              <a:t>*/</a:t>
            </a:r>
            <a:endParaRPr lang="en-US" sz="1000" dirty="0"/>
          </a:p>
          <a:p>
            <a:pPr>
              <a:buNone/>
            </a:pPr>
            <a:endParaRPr lang="en-US" sz="800" dirty="0"/>
          </a:p>
          <a:p>
            <a:pPr>
              <a:lnSpc>
                <a:spcPct val="120000"/>
              </a:lnSpc>
              <a:spcBef>
                <a:spcPts val="0"/>
              </a:spcBef>
              <a:buNone/>
            </a:pPr>
            <a:r>
              <a:rPr lang="en-US" sz="1800" dirty="0" err="1"/>
              <a:t>Với</a:t>
            </a:r>
            <a:r>
              <a:rPr lang="en-US" sz="1800" dirty="0"/>
              <a:t> </a:t>
            </a:r>
            <a:r>
              <a:rPr lang="en-US" sz="1800" dirty="0" err="1"/>
              <a:t>cấu</a:t>
            </a:r>
            <a:r>
              <a:rPr lang="en-US" sz="1800" dirty="0"/>
              <a:t> </a:t>
            </a:r>
            <a:r>
              <a:rPr lang="en-US" sz="1800" dirty="0" err="1"/>
              <a:t>trúc</a:t>
            </a:r>
            <a:r>
              <a:rPr lang="en-US" sz="1800" dirty="0"/>
              <a:t> </a:t>
            </a:r>
            <a:r>
              <a:rPr lang="en-US" sz="1800" dirty="0" err="1"/>
              <a:t>tập</a:t>
            </a:r>
            <a:r>
              <a:rPr lang="en-US" sz="1800" dirty="0"/>
              <a:t> </a:t>
            </a:r>
            <a:r>
              <a:rPr lang="en-US" sz="1800" dirty="0" err="1"/>
              <a:t>lệnh</a:t>
            </a:r>
            <a:r>
              <a:rPr lang="en-US" sz="1800" dirty="0"/>
              <a:t> </a:t>
            </a:r>
            <a:r>
              <a:rPr lang="en-US" sz="1800" dirty="0" err="1"/>
              <a:t>truyền</a:t>
            </a:r>
            <a:r>
              <a:rPr lang="en-US" sz="1800" dirty="0"/>
              <a:t> </a:t>
            </a:r>
            <a:r>
              <a:rPr lang="en-US" sz="1800" dirty="0" err="1"/>
              <a:t>thống</a:t>
            </a:r>
            <a:r>
              <a:rPr lang="en-US" sz="1800" dirty="0"/>
              <a:t>, </a:t>
            </a:r>
            <a:r>
              <a:rPr lang="en-US" sz="1800" dirty="0" err="1"/>
              <a:t>trên</a:t>
            </a:r>
            <a:r>
              <a:rPr lang="en-US" sz="1800" dirty="0"/>
              <a:t> </a:t>
            </a:r>
            <a:r>
              <a:rPr lang="en-US" sz="1800" dirty="0" err="1"/>
              <a:t>nền</a:t>
            </a:r>
            <a:r>
              <a:rPr lang="en-US" sz="1800" dirty="0"/>
              <a:t> </a:t>
            </a:r>
            <a:r>
              <a:rPr lang="en-US" sz="1800" dirty="0" err="1"/>
              <a:t>kiến</a:t>
            </a:r>
            <a:r>
              <a:rPr lang="en-US" sz="1800" dirty="0"/>
              <a:t> </a:t>
            </a:r>
            <a:r>
              <a:rPr lang="en-US" sz="1800" dirty="0" err="1"/>
              <a:t>trúc</a:t>
            </a:r>
            <a:r>
              <a:rPr lang="en-US" sz="1800" dirty="0"/>
              <a:t> CISC (Complex instruction set computer -CISC), </a:t>
            </a:r>
            <a:r>
              <a:rPr lang="en-US" sz="1800" dirty="0" err="1"/>
              <a:t>lệnh</a:t>
            </a:r>
            <a:r>
              <a:rPr lang="en-US" sz="1800" dirty="0"/>
              <a:t> </a:t>
            </a:r>
            <a:r>
              <a:rPr lang="en-US" sz="1800" dirty="0" err="1"/>
              <a:t>này</a:t>
            </a:r>
            <a:r>
              <a:rPr lang="en-US" sz="1800" dirty="0"/>
              <a:t> </a:t>
            </a:r>
            <a:r>
              <a:rPr lang="en-US" sz="1800" dirty="0" err="1"/>
              <a:t>có</a:t>
            </a:r>
            <a:r>
              <a:rPr lang="en-US" sz="1800" dirty="0"/>
              <a:t> </a:t>
            </a:r>
            <a:r>
              <a:rPr lang="en-US" sz="1800" dirty="0" err="1"/>
              <a:t>thể</a:t>
            </a:r>
            <a:r>
              <a:rPr lang="en-US" sz="1800" dirty="0"/>
              <a:t> </a:t>
            </a:r>
            <a:r>
              <a:rPr lang="en-US" sz="1800" dirty="0" err="1"/>
              <a:t>được</a:t>
            </a:r>
            <a:r>
              <a:rPr lang="en-US" sz="1800" dirty="0"/>
              <a:t> </a:t>
            </a:r>
            <a:r>
              <a:rPr lang="en-US" sz="1800" dirty="0" err="1"/>
              <a:t>biên</a:t>
            </a:r>
            <a:r>
              <a:rPr lang="en-US" sz="1800" dirty="0"/>
              <a:t> </a:t>
            </a:r>
            <a:r>
              <a:rPr lang="en-US" sz="1800" dirty="0" err="1"/>
              <a:t>soạn</a:t>
            </a:r>
            <a:r>
              <a:rPr lang="en-US" sz="1800" dirty="0"/>
              <a:t> </a:t>
            </a:r>
            <a:r>
              <a:rPr lang="en-US" sz="1800" dirty="0" err="1"/>
              <a:t>chỉ</a:t>
            </a:r>
            <a:r>
              <a:rPr lang="en-US" sz="1800" dirty="0"/>
              <a:t> </a:t>
            </a:r>
            <a:r>
              <a:rPr lang="en-US" sz="1800" dirty="0" err="1"/>
              <a:t>thị</a:t>
            </a:r>
            <a:r>
              <a:rPr lang="en-US" sz="1800" dirty="0"/>
              <a:t> </a:t>
            </a:r>
            <a:r>
              <a:rPr lang="en-US" sz="1800" dirty="0" err="1"/>
              <a:t>sau</a:t>
            </a:r>
            <a:r>
              <a:rPr lang="en-US" sz="1800" dirty="0"/>
              <a:t> </a:t>
            </a:r>
            <a:r>
              <a:rPr lang="en-US" sz="1800" dirty="0" err="1"/>
              <a:t>vào</a:t>
            </a:r>
            <a:r>
              <a:rPr lang="en-US" sz="1800" dirty="0"/>
              <a:t> </a:t>
            </a:r>
            <a:r>
              <a:rPr lang="en-US" sz="1800" dirty="0" err="1"/>
              <a:t>bộ</a:t>
            </a:r>
            <a:r>
              <a:rPr lang="en-US" sz="1800" dirty="0"/>
              <a:t> </a:t>
            </a:r>
            <a:r>
              <a:rPr lang="en-US" sz="1800" dirty="0" err="1"/>
              <a:t>xử</a:t>
            </a:r>
            <a:r>
              <a:rPr lang="en-US" sz="1800" dirty="0"/>
              <a:t> </a:t>
            </a:r>
            <a:r>
              <a:rPr lang="en-US" sz="1800" dirty="0" err="1"/>
              <a:t>lý</a:t>
            </a:r>
            <a:endParaRPr lang="en-US" sz="1800" dirty="0"/>
          </a:p>
          <a:p>
            <a:pPr algn="ctr">
              <a:lnSpc>
                <a:spcPct val="120000"/>
              </a:lnSpc>
              <a:spcBef>
                <a:spcPts val="0"/>
              </a:spcBef>
              <a:buNone/>
            </a:pPr>
            <a:endParaRPr lang="en-US" sz="800" dirty="0"/>
          </a:p>
          <a:p>
            <a:pPr algn="ctr">
              <a:lnSpc>
                <a:spcPct val="120000"/>
              </a:lnSpc>
              <a:spcBef>
                <a:spcPts val="0"/>
              </a:spcBef>
              <a:buNone/>
            </a:pPr>
            <a:r>
              <a:rPr lang="en-US" sz="1800" dirty="0"/>
              <a:t>add mem(B), mem(C), mem (A)</a:t>
            </a:r>
          </a:p>
        </p:txBody>
      </p:sp>
      <p:sp>
        <p:nvSpPr>
          <p:cNvPr id="6" name="Content Placeholder 5"/>
          <p:cNvSpPr>
            <a:spLocks noGrp="1"/>
          </p:cNvSpPr>
          <p:nvPr>
            <p:ph sz="half" idx="4294967295"/>
          </p:nvPr>
        </p:nvSpPr>
        <p:spPr>
          <a:xfrm>
            <a:off x="685800" y="4267200"/>
            <a:ext cx="7620000" cy="2286000"/>
          </a:xfrm>
          <a:ln w="73025" cmpd="thickThin">
            <a:solidFill>
              <a:schemeClr val="accent1"/>
            </a:solidFill>
          </a:ln>
        </p:spPr>
        <p:txBody>
          <a:bodyPr>
            <a:normAutofit/>
          </a:bodyPr>
          <a:lstStyle/>
          <a:p>
            <a:pPr>
              <a:lnSpc>
                <a:spcPct val="110000"/>
              </a:lnSpc>
              <a:spcBef>
                <a:spcPts val="0"/>
              </a:spcBef>
              <a:buNone/>
            </a:pPr>
            <a:r>
              <a:rPr lang="en-US" dirty="0" err="1"/>
              <a:t>Trên</a:t>
            </a:r>
            <a:r>
              <a:rPr lang="en-US" dirty="0"/>
              <a:t> </a:t>
            </a:r>
            <a:r>
              <a:rPr lang="en-US" dirty="0" err="1"/>
              <a:t>một</a:t>
            </a:r>
            <a:r>
              <a:rPr lang="en-US" dirty="0"/>
              <a:t> </a:t>
            </a:r>
            <a:r>
              <a:rPr lang="en-US" dirty="0" err="1"/>
              <a:t>máy</a:t>
            </a:r>
            <a:r>
              <a:rPr lang="en-US" dirty="0"/>
              <a:t> RISC </a:t>
            </a:r>
            <a:r>
              <a:rPr lang="en-US" dirty="0" err="1"/>
              <a:t>điển</a:t>
            </a:r>
            <a:r>
              <a:rPr lang="en-US" dirty="0"/>
              <a:t> </a:t>
            </a:r>
            <a:r>
              <a:rPr lang="en-US" dirty="0" err="1"/>
              <a:t>hình</a:t>
            </a:r>
            <a:r>
              <a:rPr lang="en-US" dirty="0"/>
              <a:t>, </a:t>
            </a:r>
            <a:r>
              <a:rPr lang="en-US" dirty="0" err="1"/>
              <a:t>trình</a:t>
            </a:r>
            <a:r>
              <a:rPr lang="en-US" dirty="0"/>
              <a:t> </a:t>
            </a:r>
            <a:r>
              <a:rPr lang="en-US" dirty="0" err="1"/>
              <a:t>biên</a:t>
            </a:r>
            <a:r>
              <a:rPr lang="en-US" dirty="0"/>
              <a:t> </a:t>
            </a:r>
            <a:r>
              <a:rPr lang="en-US" dirty="0" err="1"/>
              <a:t>soạn</a:t>
            </a:r>
            <a:r>
              <a:rPr lang="en-US" dirty="0"/>
              <a:t> </a:t>
            </a:r>
            <a:r>
              <a:rPr lang="en-US" dirty="0" err="1"/>
              <a:t>sẽ</a:t>
            </a:r>
            <a:r>
              <a:rPr lang="en-US" dirty="0"/>
              <a:t> </a:t>
            </a:r>
            <a:r>
              <a:rPr lang="en-US" dirty="0" err="1"/>
              <a:t>trình</a:t>
            </a:r>
            <a:r>
              <a:rPr lang="en-US" dirty="0"/>
              <a:t> </a:t>
            </a:r>
            <a:r>
              <a:rPr lang="en-US" dirty="0" err="1"/>
              <a:t>bày</a:t>
            </a:r>
            <a:r>
              <a:rPr lang="en-US" dirty="0"/>
              <a:t> </a:t>
            </a:r>
            <a:r>
              <a:rPr lang="en-US" dirty="0" err="1"/>
              <a:t>như</a:t>
            </a:r>
            <a:r>
              <a:rPr lang="en-US" dirty="0"/>
              <a:t> </a:t>
            </a:r>
            <a:r>
              <a:rPr lang="en-US" dirty="0" err="1"/>
              <a:t>sau</a:t>
            </a:r>
            <a:r>
              <a:rPr lang="en-US" dirty="0"/>
              <a:t>:</a:t>
            </a:r>
          </a:p>
          <a:p>
            <a:pPr algn="ctr">
              <a:lnSpc>
                <a:spcPct val="110000"/>
              </a:lnSpc>
              <a:spcBef>
                <a:spcPts val="0"/>
              </a:spcBef>
              <a:buNone/>
            </a:pPr>
            <a:r>
              <a:rPr lang="en-US" dirty="0"/>
              <a:t>load mem(B), reg(1);</a:t>
            </a:r>
          </a:p>
          <a:p>
            <a:pPr algn="ctr">
              <a:lnSpc>
                <a:spcPct val="110000"/>
              </a:lnSpc>
              <a:spcBef>
                <a:spcPts val="0"/>
              </a:spcBef>
              <a:buNone/>
            </a:pPr>
            <a:r>
              <a:rPr lang="en-US" dirty="0"/>
              <a:t>load mem(C), reg(2);</a:t>
            </a:r>
          </a:p>
          <a:p>
            <a:pPr algn="ctr">
              <a:lnSpc>
                <a:spcPct val="110000"/>
              </a:lnSpc>
              <a:spcBef>
                <a:spcPts val="0"/>
              </a:spcBef>
              <a:buNone/>
            </a:pPr>
            <a:r>
              <a:rPr lang="en-US" dirty="0"/>
              <a:t>add reg(1), reg(2), reg(3);</a:t>
            </a:r>
          </a:p>
          <a:p>
            <a:pPr algn="ctr">
              <a:lnSpc>
                <a:spcPct val="110000"/>
              </a:lnSpc>
              <a:spcBef>
                <a:spcPts val="0"/>
              </a:spcBef>
              <a:buNone/>
            </a:pPr>
            <a:r>
              <a:rPr lang="en-US" dirty="0"/>
              <a:t>store reg(3), mem (A)</a:t>
            </a:r>
          </a:p>
        </p:txBody>
      </p:sp>
      <p:pic>
        <p:nvPicPr>
          <p:cNvPr id="7" name="Picture 6"/>
          <p:cNvPicPr>
            <a:picLocks noChangeAspect="1"/>
          </p:cNvPicPr>
          <p:nvPr/>
        </p:nvPicPr>
        <p:blipFill>
          <a:blip r:embed="rId3"/>
          <a:stretch>
            <a:fillRect/>
          </a:stretch>
        </p:blipFill>
        <p:spPr>
          <a:xfrm rot="1420986">
            <a:off x="7357165" y="594008"/>
            <a:ext cx="1321596" cy="1244858"/>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685800" y="381000"/>
            <a:ext cx="7556313" cy="1116106"/>
          </a:xfrm>
        </p:spPr>
        <p:txBody>
          <a:bodyPr/>
          <a:lstStyle/>
          <a:p>
            <a:r>
              <a:rPr lang="en-GB" dirty="0" err="1"/>
              <a:t>Các</a:t>
            </a:r>
            <a:r>
              <a:rPr lang="en-GB" dirty="0"/>
              <a:t> </a:t>
            </a:r>
            <a:r>
              <a:rPr lang="en-GB" dirty="0" err="1"/>
              <a:t>đặc</a:t>
            </a:r>
            <a:r>
              <a:rPr lang="en-GB" dirty="0"/>
              <a:t> </a:t>
            </a:r>
            <a:r>
              <a:rPr lang="en-GB" dirty="0" err="1"/>
              <a:t>tính</a:t>
            </a:r>
            <a:r>
              <a:rPr lang="en-GB" dirty="0"/>
              <a:t> mong </a:t>
            </a:r>
            <a:r>
              <a:rPr lang="en-GB" dirty="0" err="1"/>
              <a:t>muốn</a:t>
            </a:r>
            <a:r>
              <a:rPr lang="en-GB" dirty="0"/>
              <a:t> </a:t>
            </a:r>
            <a:r>
              <a:rPr lang="en-GB" dirty="0" err="1"/>
              <a:t>của</a:t>
            </a:r>
            <a:r>
              <a:rPr lang="en-GB" dirty="0"/>
              <a:t> </a:t>
            </a:r>
            <a:r>
              <a:rPr lang="en-GB" dirty="0" err="1"/>
              <a:t>chuẩn</a:t>
            </a:r>
            <a:r>
              <a:rPr lang="en-GB" dirty="0"/>
              <a:t> so </a:t>
            </a:r>
            <a:r>
              <a:rPr lang="en-GB" dirty="0" err="1"/>
              <a:t>sánh</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6955369"/>
              </p:ext>
            </p:extLst>
          </p:nvPr>
        </p:nvGraphicFramePr>
        <p:xfrm>
          <a:off x="457200" y="1905000"/>
          <a:ext cx="7848600" cy="472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304800" y="1905000"/>
            <a:ext cx="3255264" cy="1162050"/>
          </a:xfrm>
        </p:spPr>
        <p:txBody>
          <a:bodyPr>
            <a:noAutofit/>
          </a:bodyPr>
          <a:lstStyle/>
          <a:p>
            <a:pPr algn="ctr"/>
            <a:r>
              <a:rPr lang="en-GB" sz="4400" dirty="0">
                <a:effectLst>
                  <a:outerShdw blurRad="38100" dist="38100" dir="2700000" algn="tl">
                    <a:srgbClr val="000000">
                      <a:alpha val="43137"/>
                    </a:srgbClr>
                  </a:outerShdw>
                </a:effectLst>
              </a:rPr>
              <a:t>6.3 </a:t>
            </a:r>
            <a:r>
              <a:rPr lang="en-GB" sz="4400" dirty="0" err="1">
                <a:effectLst>
                  <a:outerShdw blurRad="38100" dist="38100" dir="2700000" algn="tl">
                    <a:srgbClr val="000000">
                      <a:alpha val="43137"/>
                    </a:srgbClr>
                  </a:outerShdw>
                </a:effectLst>
              </a:rPr>
              <a:t>Luật</a:t>
            </a:r>
            <a:r>
              <a:rPr lang="en-GB" sz="4400" dirty="0">
                <a:effectLst>
                  <a:outerShdw blurRad="38100" dist="38100" dir="2700000" algn="tl">
                    <a:srgbClr val="000000">
                      <a:alpha val="43137"/>
                    </a:srgbClr>
                  </a:outerShdw>
                </a:effectLst>
              </a:rPr>
              <a:t> Amdahl</a:t>
            </a:r>
          </a:p>
        </p:txBody>
      </p:sp>
      <p:sp>
        <p:nvSpPr>
          <p:cNvPr id="120835" name="Rectangle 3"/>
          <p:cNvSpPr>
            <a:spLocks noGrp="1" noChangeArrowheads="1"/>
          </p:cNvSpPr>
          <p:nvPr>
            <p:ph idx="1"/>
          </p:nvPr>
        </p:nvSpPr>
        <p:spPr>
          <a:xfrm>
            <a:off x="4168775" y="457200"/>
            <a:ext cx="4597399" cy="6096000"/>
          </a:xfrm>
        </p:spPr>
        <p:txBody>
          <a:bodyPr>
            <a:normAutofit/>
          </a:bodyPr>
          <a:lstStyle/>
          <a:p>
            <a:r>
              <a:rPr lang="en-GB" dirty="0"/>
              <a:t>Gene Amdahl [AMDA67]</a:t>
            </a:r>
          </a:p>
          <a:p>
            <a:r>
              <a:rPr lang="en-GB" dirty="0" err="1"/>
              <a:t>Giải</a:t>
            </a:r>
            <a:r>
              <a:rPr lang="en-GB" dirty="0"/>
              <a:t> </a:t>
            </a:r>
            <a:r>
              <a:rPr lang="en-GB" dirty="0" err="1"/>
              <a:t>quyết</a:t>
            </a:r>
            <a:r>
              <a:rPr lang="en-GB" dirty="0"/>
              <a:t> </a:t>
            </a:r>
            <a:r>
              <a:rPr lang="en-GB" dirty="0" err="1"/>
              <a:t>tiềm</a:t>
            </a:r>
            <a:r>
              <a:rPr lang="en-GB" dirty="0"/>
              <a:t> </a:t>
            </a:r>
            <a:r>
              <a:rPr lang="en-GB" dirty="0" err="1"/>
              <a:t>năng</a:t>
            </a:r>
            <a:r>
              <a:rPr lang="en-GB" dirty="0"/>
              <a:t> </a:t>
            </a:r>
            <a:r>
              <a:rPr lang="en-GB" dirty="0" err="1"/>
              <a:t>tăng</a:t>
            </a:r>
            <a:r>
              <a:rPr lang="en-GB" dirty="0"/>
              <a:t> </a:t>
            </a:r>
            <a:r>
              <a:rPr lang="en-GB" dirty="0" err="1"/>
              <a:t>tốc</a:t>
            </a:r>
            <a:r>
              <a:rPr lang="en-GB" dirty="0"/>
              <a:t> </a:t>
            </a:r>
            <a:r>
              <a:rPr lang="en-GB" dirty="0" err="1"/>
              <a:t>chương</a:t>
            </a:r>
            <a:r>
              <a:rPr lang="en-GB" dirty="0"/>
              <a:t> </a:t>
            </a:r>
            <a:r>
              <a:rPr lang="en-GB" dirty="0" err="1"/>
              <a:t>trình</a:t>
            </a:r>
            <a:r>
              <a:rPr lang="en-GB" dirty="0"/>
              <a:t> </a:t>
            </a:r>
            <a:r>
              <a:rPr lang="en-GB" dirty="0" err="1"/>
              <a:t>sử</a:t>
            </a:r>
            <a:r>
              <a:rPr lang="en-GB" dirty="0"/>
              <a:t> </a:t>
            </a:r>
            <a:r>
              <a:rPr lang="en-GB" dirty="0" err="1"/>
              <a:t>dụng</a:t>
            </a:r>
            <a:r>
              <a:rPr lang="en-GB" dirty="0"/>
              <a:t> </a:t>
            </a:r>
            <a:r>
              <a:rPr lang="en-GB" dirty="0" err="1"/>
              <a:t>bộ</a:t>
            </a:r>
            <a:r>
              <a:rPr lang="en-GB" dirty="0"/>
              <a:t> </a:t>
            </a:r>
            <a:r>
              <a:rPr lang="en-GB" dirty="0" err="1"/>
              <a:t>đa</a:t>
            </a:r>
            <a:r>
              <a:rPr lang="en-GB" dirty="0"/>
              <a:t> </a:t>
            </a:r>
            <a:r>
              <a:rPr lang="en-GB" dirty="0" err="1"/>
              <a:t>xử</a:t>
            </a:r>
            <a:r>
              <a:rPr lang="en-GB" dirty="0"/>
              <a:t> </a:t>
            </a:r>
            <a:r>
              <a:rPr lang="en-GB" dirty="0" err="1"/>
              <a:t>lý</a:t>
            </a:r>
            <a:r>
              <a:rPr lang="en-GB" dirty="0"/>
              <a:t> so </a:t>
            </a:r>
            <a:r>
              <a:rPr lang="en-GB" dirty="0" err="1"/>
              <a:t>với</a:t>
            </a:r>
            <a:r>
              <a:rPr lang="en-GB" dirty="0"/>
              <a:t> </a:t>
            </a:r>
            <a:r>
              <a:rPr lang="en-GB" dirty="0" err="1"/>
              <a:t>chỉ</a:t>
            </a:r>
            <a:r>
              <a:rPr lang="en-GB" dirty="0"/>
              <a:t> </a:t>
            </a:r>
            <a:r>
              <a:rPr lang="en-GB" dirty="0" err="1"/>
              <a:t>sử</a:t>
            </a:r>
            <a:r>
              <a:rPr lang="en-GB" dirty="0"/>
              <a:t> </a:t>
            </a:r>
            <a:r>
              <a:rPr lang="en-GB" dirty="0" err="1"/>
              <a:t>dụng</a:t>
            </a:r>
            <a:r>
              <a:rPr lang="en-GB" dirty="0"/>
              <a:t> </a:t>
            </a:r>
            <a:r>
              <a:rPr lang="en-GB" dirty="0" err="1"/>
              <a:t>một</a:t>
            </a:r>
            <a:r>
              <a:rPr lang="en-GB" dirty="0"/>
              <a:t> </a:t>
            </a:r>
            <a:r>
              <a:rPr lang="en-GB" dirty="0" err="1"/>
              <a:t>bộ</a:t>
            </a:r>
            <a:r>
              <a:rPr lang="en-GB" dirty="0"/>
              <a:t> </a:t>
            </a:r>
            <a:r>
              <a:rPr lang="en-GB" dirty="0" err="1"/>
              <a:t>xử</a:t>
            </a:r>
            <a:r>
              <a:rPr lang="en-GB" dirty="0"/>
              <a:t> </a:t>
            </a:r>
            <a:r>
              <a:rPr lang="en-GB" dirty="0" err="1"/>
              <a:t>lý</a:t>
            </a:r>
            <a:r>
              <a:rPr lang="en-GB" dirty="0"/>
              <a:t> </a:t>
            </a:r>
          </a:p>
          <a:p>
            <a:r>
              <a:rPr lang="en-GB" dirty="0" err="1"/>
              <a:t>Mô</a:t>
            </a:r>
            <a:r>
              <a:rPr lang="en-GB" dirty="0"/>
              <a:t> </a:t>
            </a:r>
            <a:r>
              <a:rPr lang="en-GB" dirty="0" err="1"/>
              <a:t>tả</a:t>
            </a:r>
            <a:r>
              <a:rPr lang="en-GB" dirty="0"/>
              <a:t> </a:t>
            </a:r>
            <a:r>
              <a:rPr lang="en-GB" dirty="0" err="1"/>
              <a:t>các</a:t>
            </a:r>
            <a:r>
              <a:rPr lang="en-GB" dirty="0"/>
              <a:t> </a:t>
            </a:r>
            <a:r>
              <a:rPr lang="en-GB" dirty="0" err="1"/>
              <a:t>vấn</a:t>
            </a:r>
            <a:r>
              <a:rPr lang="en-GB" dirty="0"/>
              <a:t> </a:t>
            </a:r>
            <a:r>
              <a:rPr lang="en-GB" dirty="0" err="1"/>
              <a:t>đề</a:t>
            </a:r>
            <a:r>
              <a:rPr lang="en-GB" dirty="0"/>
              <a:t> </a:t>
            </a:r>
            <a:r>
              <a:rPr lang="en-GB" dirty="0" err="1"/>
              <a:t>mà</a:t>
            </a:r>
            <a:r>
              <a:rPr lang="en-GB" dirty="0"/>
              <a:t> </a:t>
            </a:r>
            <a:r>
              <a:rPr lang="en-GB" dirty="0" err="1"/>
              <a:t>nền</a:t>
            </a:r>
            <a:r>
              <a:rPr lang="en-GB" dirty="0"/>
              <a:t> </a:t>
            </a:r>
            <a:r>
              <a:rPr lang="en-GB" dirty="0" err="1"/>
              <a:t>công</a:t>
            </a:r>
            <a:r>
              <a:rPr lang="en-GB" dirty="0"/>
              <a:t> </a:t>
            </a:r>
            <a:r>
              <a:rPr lang="en-GB" dirty="0" err="1"/>
              <a:t>nghiệp</a:t>
            </a:r>
            <a:r>
              <a:rPr lang="en-GB" dirty="0"/>
              <a:t> </a:t>
            </a:r>
            <a:r>
              <a:rPr lang="en-GB" dirty="0" err="1"/>
              <a:t>phát</a:t>
            </a:r>
            <a:r>
              <a:rPr lang="en-GB" dirty="0"/>
              <a:t> </a:t>
            </a:r>
            <a:r>
              <a:rPr lang="en-GB" dirty="0" err="1"/>
              <a:t>triển</a:t>
            </a:r>
            <a:r>
              <a:rPr lang="en-GB" dirty="0"/>
              <a:t> </a:t>
            </a:r>
            <a:r>
              <a:rPr lang="en-GB" dirty="0" err="1"/>
              <a:t>bộ</a:t>
            </a:r>
            <a:r>
              <a:rPr lang="en-GB" dirty="0"/>
              <a:t> </a:t>
            </a:r>
            <a:r>
              <a:rPr lang="en-GB" dirty="0" err="1"/>
              <a:t>xử</a:t>
            </a:r>
            <a:r>
              <a:rPr lang="en-GB" dirty="0"/>
              <a:t> </a:t>
            </a:r>
            <a:r>
              <a:rPr lang="en-GB" dirty="0" err="1"/>
              <a:t>lý</a:t>
            </a:r>
            <a:r>
              <a:rPr lang="en-GB" dirty="0"/>
              <a:t> </a:t>
            </a:r>
            <a:r>
              <a:rPr lang="en-GB" dirty="0" err="1"/>
              <a:t>đa</a:t>
            </a:r>
            <a:r>
              <a:rPr lang="en-GB" dirty="0"/>
              <a:t> </a:t>
            </a:r>
            <a:r>
              <a:rPr lang="en-GB" dirty="0" err="1"/>
              <a:t>lõi</a:t>
            </a:r>
            <a:r>
              <a:rPr lang="en-GB" dirty="0"/>
              <a:t> </a:t>
            </a:r>
            <a:r>
              <a:rPr lang="en-GB" dirty="0" err="1"/>
              <a:t>phải</a:t>
            </a:r>
            <a:r>
              <a:rPr lang="en-GB" dirty="0"/>
              <a:t> </a:t>
            </a:r>
            <a:r>
              <a:rPr lang="en-GB" dirty="0" err="1"/>
              <a:t>đối</a:t>
            </a:r>
            <a:r>
              <a:rPr lang="en-GB" dirty="0"/>
              <a:t> </a:t>
            </a:r>
            <a:r>
              <a:rPr lang="en-GB" dirty="0" err="1"/>
              <a:t>mặt</a:t>
            </a:r>
            <a:endParaRPr lang="en-GB" dirty="0"/>
          </a:p>
          <a:p>
            <a:pPr lvl="1"/>
            <a:r>
              <a:rPr lang="en-GB" dirty="0" err="1"/>
              <a:t>Phần</a:t>
            </a:r>
            <a:r>
              <a:rPr lang="en-GB" dirty="0"/>
              <a:t> </a:t>
            </a:r>
            <a:r>
              <a:rPr lang="en-GB" dirty="0" err="1"/>
              <a:t>mềm</a:t>
            </a:r>
            <a:r>
              <a:rPr lang="en-GB" dirty="0"/>
              <a:t> </a:t>
            </a:r>
            <a:r>
              <a:rPr lang="en-GB" dirty="0" err="1"/>
              <a:t>phải</a:t>
            </a:r>
            <a:r>
              <a:rPr lang="en-GB" dirty="0"/>
              <a:t> </a:t>
            </a:r>
            <a:r>
              <a:rPr lang="en-GB" dirty="0" err="1"/>
              <a:t>thích</a:t>
            </a:r>
            <a:r>
              <a:rPr lang="en-GB" dirty="0"/>
              <a:t> </a:t>
            </a:r>
            <a:r>
              <a:rPr lang="en-GB" dirty="0" err="1"/>
              <a:t>hợp</a:t>
            </a:r>
            <a:r>
              <a:rPr lang="en-GB" dirty="0"/>
              <a:t> </a:t>
            </a:r>
            <a:r>
              <a:rPr lang="en-GB" dirty="0" err="1"/>
              <a:t>với</a:t>
            </a:r>
            <a:r>
              <a:rPr lang="en-GB" dirty="0"/>
              <a:t> </a:t>
            </a:r>
            <a:r>
              <a:rPr lang="en-GB" dirty="0" err="1"/>
              <a:t>môi</a:t>
            </a:r>
            <a:r>
              <a:rPr lang="en-GB" dirty="0"/>
              <a:t> </a:t>
            </a:r>
            <a:r>
              <a:rPr lang="en-GB" dirty="0" err="1"/>
              <a:t>trường</a:t>
            </a:r>
            <a:r>
              <a:rPr lang="en-GB" dirty="0"/>
              <a:t> </a:t>
            </a:r>
            <a:r>
              <a:rPr lang="en-GB" dirty="0" err="1"/>
              <a:t>thi</a:t>
            </a:r>
            <a:r>
              <a:rPr lang="en-GB" dirty="0"/>
              <a:t> </a:t>
            </a:r>
            <a:r>
              <a:rPr lang="en-GB" dirty="0" err="1"/>
              <a:t>hành</a:t>
            </a:r>
            <a:r>
              <a:rPr lang="en-GB" dirty="0"/>
              <a:t> </a:t>
            </a:r>
            <a:r>
              <a:rPr lang="en-GB" dirty="0" err="1"/>
              <a:t>lệnh</a:t>
            </a:r>
            <a:r>
              <a:rPr lang="en-GB" dirty="0"/>
              <a:t> song song </a:t>
            </a:r>
            <a:r>
              <a:rPr lang="en-GB" dirty="0" err="1"/>
              <a:t>để</a:t>
            </a:r>
            <a:r>
              <a:rPr lang="en-GB" dirty="0"/>
              <a:t> </a:t>
            </a:r>
            <a:r>
              <a:rPr lang="en-GB" dirty="0" err="1"/>
              <a:t>tận</a:t>
            </a:r>
            <a:r>
              <a:rPr lang="en-GB" dirty="0"/>
              <a:t> </a:t>
            </a:r>
            <a:r>
              <a:rPr lang="en-GB" dirty="0" err="1"/>
              <a:t>dụng</a:t>
            </a:r>
            <a:r>
              <a:rPr lang="en-GB" dirty="0"/>
              <a:t> </a:t>
            </a:r>
            <a:r>
              <a:rPr lang="en-GB" dirty="0" err="1"/>
              <a:t>sức</a:t>
            </a:r>
            <a:r>
              <a:rPr lang="en-GB" dirty="0"/>
              <a:t> </a:t>
            </a:r>
            <a:r>
              <a:rPr lang="en-GB" dirty="0" err="1"/>
              <a:t>mạnh</a:t>
            </a:r>
            <a:r>
              <a:rPr lang="en-GB" dirty="0"/>
              <a:t> </a:t>
            </a:r>
            <a:r>
              <a:rPr lang="en-GB" dirty="0" err="1"/>
              <a:t>của</a:t>
            </a:r>
            <a:r>
              <a:rPr lang="en-GB" dirty="0"/>
              <a:t> </a:t>
            </a:r>
            <a:r>
              <a:rPr lang="en-GB" dirty="0" err="1"/>
              <a:t>xử</a:t>
            </a:r>
            <a:r>
              <a:rPr lang="en-GB" dirty="0"/>
              <a:t> </a:t>
            </a:r>
            <a:r>
              <a:rPr lang="en-GB" dirty="0" err="1"/>
              <a:t>lý</a:t>
            </a:r>
            <a:r>
              <a:rPr lang="en-GB" dirty="0"/>
              <a:t> song song.</a:t>
            </a:r>
          </a:p>
          <a:p>
            <a:r>
              <a:rPr lang="en-GB" dirty="0" err="1"/>
              <a:t>Có</a:t>
            </a:r>
            <a:r>
              <a:rPr lang="en-GB" dirty="0"/>
              <a:t> </a:t>
            </a:r>
            <a:r>
              <a:rPr lang="en-GB" dirty="0" err="1"/>
              <a:t>thể</a:t>
            </a:r>
            <a:r>
              <a:rPr lang="en-GB" dirty="0"/>
              <a:t> </a:t>
            </a:r>
            <a:r>
              <a:rPr lang="en-GB" dirty="0" err="1"/>
              <a:t>khái</a:t>
            </a:r>
            <a:r>
              <a:rPr lang="en-GB" dirty="0"/>
              <a:t> </a:t>
            </a:r>
            <a:r>
              <a:rPr lang="en-GB" dirty="0" err="1"/>
              <a:t>quát</a:t>
            </a:r>
            <a:r>
              <a:rPr lang="en-GB" dirty="0"/>
              <a:t> </a:t>
            </a:r>
            <a:r>
              <a:rPr lang="en-GB" dirty="0" err="1"/>
              <a:t>hoá</a:t>
            </a:r>
            <a:r>
              <a:rPr lang="en-GB" dirty="0"/>
              <a:t> </a:t>
            </a:r>
            <a:r>
              <a:rPr lang="en-GB" dirty="0" err="1"/>
              <a:t>để</a:t>
            </a:r>
            <a:r>
              <a:rPr lang="en-GB" dirty="0"/>
              <a:t> </a:t>
            </a:r>
            <a:r>
              <a:rPr lang="en-GB" dirty="0" err="1"/>
              <a:t>đánh</a:t>
            </a:r>
            <a:r>
              <a:rPr lang="en-GB" dirty="0"/>
              <a:t> </a:t>
            </a:r>
            <a:r>
              <a:rPr lang="en-GB" dirty="0" err="1"/>
              <a:t>giá</a:t>
            </a:r>
            <a:r>
              <a:rPr lang="en-GB" dirty="0"/>
              <a:t> </a:t>
            </a:r>
            <a:r>
              <a:rPr lang="en-GB" dirty="0" err="1"/>
              <a:t>và</a:t>
            </a:r>
            <a:r>
              <a:rPr lang="en-GB" dirty="0"/>
              <a:t> </a:t>
            </a:r>
            <a:r>
              <a:rPr lang="en-GB" dirty="0" err="1"/>
              <a:t>thiết</a:t>
            </a:r>
            <a:r>
              <a:rPr lang="en-GB" dirty="0"/>
              <a:t> </a:t>
            </a:r>
            <a:r>
              <a:rPr lang="en-GB" dirty="0" err="1"/>
              <a:t>kế</a:t>
            </a:r>
            <a:r>
              <a:rPr lang="en-GB" dirty="0"/>
              <a:t> </a:t>
            </a:r>
            <a:r>
              <a:rPr lang="en-GB" dirty="0" err="1"/>
              <a:t>các</a:t>
            </a:r>
            <a:r>
              <a:rPr lang="en-GB" dirty="0"/>
              <a:t> </a:t>
            </a:r>
            <a:r>
              <a:rPr lang="en-GB" dirty="0" err="1"/>
              <a:t>nâng</a:t>
            </a:r>
            <a:r>
              <a:rPr lang="en-GB" dirty="0"/>
              <a:t> </a:t>
            </a:r>
            <a:r>
              <a:rPr lang="en-GB" dirty="0" err="1"/>
              <a:t>cấp</a:t>
            </a:r>
            <a:r>
              <a:rPr lang="en-GB" dirty="0"/>
              <a:t> </a:t>
            </a:r>
            <a:r>
              <a:rPr lang="en-GB" dirty="0" err="1"/>
              <a:t>về</a:t>
            </a:r>
            <a:r>
              <a:rPr lang="en-GB" dirty="0"/>
              <a:t> </a:t>
            </a:r>
            <a:r>
              <a:rPr lang="en-GB" dirty="0" err="1"/>
              <a:t>kĩ</a:t>
            </a:r>
            <a:r>
              <a:rPr lang="en-GB" dirty="0"/>
              <a:t> </a:t>
            </a:r>
            <a:r>
              <a:rPr lang="en-GB" dirty="0" err="1"/>
              <a:t>thuật</a:t>
            </a:r>
            <a:r>
              <a:rPr lang="en-GB" dirty="0"/>
              <a:t> </a:t>
            </a:r>
            <a:r>
              <a:rPr lang="en-GB" dirty="0" err="1"/>
              <a:t>trong</a:t>
            </a:r>
            <a:r>
              <a:rPr lang="en-GB" dirty="0"/>
              <a:t> </a:t>
            </a:r>
            <a:r>
              <a:rPr lang="en-GB" dirty="0" err="1"/>
              <a:t>hệ</a:t>
            </a:r>
            <a:r>
              <a:rPr lang="en-GB" dirty="0"/>
              <a:t> </a:t>
            </a:r>
            <a:r>
              <a:rPr lang="en-GB" dirty="0" err="1"/>
              <a:t>thống</a:t>
            </a:r>
            <a:r>
              <a:rPr lang="en-GB" dirty="0"/>
              <a:t> </a:t>
            </a:r>
            <a:r>
              <a:rPr lang="en-GB" dirty="0" err="1"/>
              <a:t>máy</a:t>
            </a:r>
            <a:r>
              <a:rPr lang="en-GB" dirty="0"/>
              <a:t> </a:t>
            </a:r>
            <a:r>
              <a:rPr lang="en-GB" dirty="0" err="1"/>
              <a:t>tính</a:t>
            </a:r>
            <a:endParaRPr lang="en-GB" dirty="0"/>
          </a:p>
          <a:p>
            <a:endParaRPr lang="en-GB" dirty="0"/>
          </a:p>
          <a:p>
            <a:endParaRPr lang="en-GB" dirty="0"/>
          </a:p>
          <a:p>
            <a:endParaRPr lang="en-GB" dirty="0"/>
          </a:p>
          <a:p>
            <a:endParaRPr lang="en-GB" dirty="0"/>
          </a:p>
          <a:p>
            <a:endParaRPr lang="en-GB" dirty="0"/>
          </a:p>
        </p:txBody>
      </p:sp>
      <p:pic>
        <p:nvPicPr>
          <p:cNvPr id="4" name="Picture 3"/>
          <p:cNvPicPr>
            <a:picLocks noChangeAspect="1"/>
          </p:cNvPicPr>
          <p:nvPr/>
        </p:nvPicPr>
        <p:blipFill>
          <a:blip r:embed="rId3"/>
          <a:stretch>
            <a:fillRect/>
          </a:stretch>
        </p:blipFill>
        <p:spPr>
          <a:xfrm>
            <a:off x="914400" y="4267200"/>
            <a:ext cx="2010551" cy="1981200"/>
          </a:xfrm>
          <a:prstGeom prst="rect">
            <a:avLst/>
          </a:prstGeom>
        </p:spPr>
      </p:pic>
    </p:spTree>
  </p:cSld>
  <p:clrMapOvr>
    <a:masterClrMapping/>
  </p:clrMapOvr>
  <p:transition spd="med">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a:xfrm>
            <a:off x="762000" y="457200"/>
            <a:ext cx="7556313" cy="1116106"/>
          </a:xfrm>
        </p:spPr>
        <p:txBody>
          <a:bodyPr/>
          <a:lstStyle/>
          <a:p>
            <a:r>
              <a:rPr lang="en-GB" dirty="0" err="1">
                <a:effectLst>
                  <a:outerShdw blurRad="38100" dist="38100" dir="2700000" algn="tl">
                    <a:srgbClr val="000000">
                      <a:alpha val="43137"/>
                    </a:srgbClr>
                  </a:outerShdw>
                </a:effectLst>
              </a:rPr>
              <a:t>Luật</a:t>
            </a:r>
            <a:r>
              <a:rPr lang="en-GB" dirty="0">
                <a:effectLst>
                  <a:outerShdw blurRad="38100" dist="38100" dir="2700000" algn="tl">
                    <a:srgbClr val="000000">
                      <a:alpha val="43137"/>
                    </a:srgbClr>
                  </a:outerShdw>
                </a:effectLst>
              </a:rPr>
              <a:t> Amdahl</a:t>
            </a:r>
          </a:p>
        </p:txBody>
      </p:sp>
      <p:pic>
        <p:nvPicPr>
          <p:cNvPr id="9" name="Picture 8" descr="f14.pdf"/>
          <p:cNvPicPr>
            <a:picLocks noChangeAspect="1"/>
          </p:cNvPicPr>
          <p:nvPr/>
        </p:nvPicPr>
        <p:blipFill>
          <a:blip r:embed="rId3"/>
          <a:srcRect l="-4706" t="21818" b="15455"/>
          <a:stretch>
            <a:fillRect/>
          </a:stretch>
        </p:blipFill>
        <p:spPr>
          <a:xfrm>
            <a:off x="762000" y="1057378"/>
            <a:ext cx="7088913" cy="5495822"/>
          </a:xfrm>
          <a:prstGeom prst="rect">
            <a:avLst/>
          </a:prstGeom>
        </p:spPr>
      </p:pic>
    </p:spTree>
  </p:cSld>
  <p:clrMapOvr>
    <a:masterClrMapping/>
  </p:clrMapOvr>
  <p:transition spd="med">
    <p:pull dir="rd"/>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7556313" cy="1116106"/>
          </a:xfrm>
        </p:spPr>
        <p:txBody>
          <a:bodyPr/>
          <a:lstStyle/>
          <a:p>
            <a:r>
              <a:rPr lang="en-US" dirty="0">
                <a:effectLst>
                  <a:outerShdw blurRad="38100" dist="38100" dir="2700000" algn="tl">
                    <a:srgbClr val="000000">
                      <a:alpha val="43137"/>
                    </a:srgbClr>
                  </a:outerShdw>
                </a:effectLst>
              </a:rPr>
              <a:t>6.4 </a:t>
            </a:r>
            <a:r>
              <a:rPr lang="en-US" dirty="0" err="1">
                <a:effectLst>
                  <a:outerShdw blurRad="38100" dist="38100" dir="2700000" algn="tl">
                    <a:srgbClr val="000000">
                      <a:alpha val="43137"/>
                    </a:srgbClr>
                  </a:outerShdw>
                </a:effectLst>
              </a:rPr>
              <a:t>Luật</a:t>
            </a:r>
            <a:r>
              <a:rPr lang="en-US" dirty="0">
                <a:effectLst>
                  <a:outerShdw blurRad="38100" dist="38100" dir="2700000" algn="tl">
                    <a:srgbClr val="000000">
                      <a:alpha val="43137"/>
                    </a:srgbClr>
                  </a:outerShdw>
                </a:effectLst>
              </a:rPr>
              <a:t> Little</a:t>
            </a:r>
          </a:p>
        </p:txBody>
      </p:sp>
      <p:sp>
        <p:nvSpPr>
          <p:cNvPr id="3" name="Content Placeholder 2"/>
          <p:cNvSpPr>
            <a:spLocks noGrp="1"/>
          </p:cNvSpPr>
          <p:nvPr>
            <p:ph idx="1"/>
          </p:nvPr>
        </p:nvSpPr>
        <p:spPr>
          <a:xfrm>
            <a:off x="498474" y="1447800"/>
            <a:ext cx="7556313" cy="5105400"/>
          </a:xfrm>
        </p:spPr>
        <p:txBody>
          <a:bodyPr>
            <a:normAutofit/>
          </a:bodyPr>
          <a:lstStyle/>
          <a:p>
            <a:r>
              <a:rPr lang="en-US" dirty="0" err="1"/>
              <a:t>Có</a:t>
            </a:r>
            <a:r>
              <a:rPr lang="en-US" dirty="0"/>
              <a:t> </a:t>
            </a:r>
            <a:r>
              <a:rPr lang="en-US" dirty="0" err="1"/>
              <a:t>mối</a:t>
            </a:r>
            <a:r>
              <a:rPr lang="en-US" dirty="0"/>
              <a:t> </a:t>
            </a:r>
            <a:r>
              <a:rPr lang="en-US" dirty="0" err="1"/>
              <a:t>liên</a:t>
            </a:r>
            <a:r>
              <a:rPr lang="en-US" dirty="0"/>
              <a:t> </a:t>
            </a:r>
            <a:r>
              <a:rPr lang="en-US" dirty="0" err="1"/>
              <a:t>hệ</a:t>
            </a:r>
            <a:r>
              <a:rPr lang="en-US" dirty="0"/>
              <a:t> </a:t>
            </a:r>
            <a:r>
              <a:rPr lang="en-US" dirty="0" err="1"/>
              <a:t>cơ</a:t>
            </a:r>
            <a:r>
              <a:rPr lang="en-US" dirty="0"/>
              <a:t> </a:t>
            </a:r>
            <a:r>
              <a:rPr lang="en-US" dirty="0" err="1"/>
              <a:t>bản</a:t>
            </a:r>
            <a:r>
              <a:rPr lang="en-US" dirty="0"/>
              <a:t> </a:t>
            </a:r>
            <a:r>
              <a:rPr lang="en-US" dirty="0" err="1"/>
              <a:t>và</a:t>
            </a:r>
            <a:r>
              <a:rPr lang="en-US" dirty="0"/>
              <a:t> </a:t>
            </a:r>
            <a:r>
              <a:rPr lang="en-US" dirty="0" err="1"/>
              <a:t>đơn</a:t>
            </a:r>
            <a:r>
              <a:rPr lang="en-US" dirty="0"/>
              <a:t> </a:t>
            </a:r>
            <a:r>
              <a:rPr lang="en-US" dirty="0" err="1"/>
              <a:t>giản</a:t>
            </a:r>
            <a:r>
              <a:rPr lang="en-US" dirty="0"/>
              <a:t> </a:t>
            </a:r>
            <a:r>
              <a:rPr lang="en-US" dirty="0" err="1"/>
              <a:t>với</a:t>
            </a:r>
            <a:r>
              <a:rPr lang="en-US" dirty="0"/>
              <a:t> </a:t>
            </a:r>
            <a:r>
              <a:rPr lang="en-US" dirty="0" err="1"/>
              <a:t>các</a:t>
            </a:r>
            <a:r>
              <a:rPr lang="en-US" dirty="0"/>
              <a:t> </a:t>
            </a:r>
            <a:r>
              <a:rPr lang="en-US" dirty="0" err="1"/>
              <a:t>ứng</a:t>
            </a:r>
            <a:r>
              <a:rPr lang="en-US" dirty="0"/>
              <a:t> </a:t>
            </a:r>
            <a:r>
              <a:rPr lang="en-US" dirty="0" err="1"/>
              <a:t>dụng</a:t>
            </a:r>
            <a:r>
              <a:rPr lang="en-US" dirty="0"/>
              <a:t> </a:t>
            </a:r>
            <a:r>
              <a:rPr lang="en-US" dirty="0" err="1"/>
              <a:t>rộng</a:t>
            </a:r>
            <a:endParaRPr lang="en-US" dirty="0"/>
          </a:p>
          <a:p>
            <a:r>
              <a:rPr lang="en-US" dirty="0" err="1"/>
              <a:t>Có</a:t>
            </a:r>
            <a:r>
              <a:rPr lang="en-US" dirty="0"/>
              <a:t> </a:t>
            </a:r>
            <a:r>
              <a:rPr lang="en-US" dirty="0" err="1"/>
              <a:t>thể</a:t>
            </a:r>
            <a:r>
              <a:rPr lang="en-US" dirty="0"/>
              <a:t> </a:t>
            </a:r>
            <a:r>
              <a:rPr lang="en-US" dirty="0" err="1"/>
              <a:t>áp</a:t>
            </a:r>
            <a:r>
              <a:rPr lang="en-US" dirty="0"/>
              <a:t> </a:t>
            </a:r>
            <a:r>
              <a:rPr lang="en-US" dirty="0" err="1"/>
              <a:t>dụng</a:t>
            </a:r>
            <a:r>
              <a:rPr lang="en-US" dirty="0"/>
              <a:t> </a:t>
            </a:r>
            <a:r>
              <a:rPr lang="en-US" dirty="0" err="1"/>
              <a:t>tới</a:t>
            </a:r>
            <a:r>
              <a:rPr lang="en-US" dirty="0"/>
              <a:t> </a:t>
            </a:r>
            <a:r>
              <a:rPr lang="en-US" dirty="0" err="1"/>
              <a:t>hầu</a:t>
            </a:r>
            <a:r>
              <a:rPr lang="en-US" dirty="0"/>
              <a:t> </a:t>
            </a:r>
            <a:r>
              <a:rPr lang="en-US" dirty="0" err="1"/>
              <a:t>hết</a:t>
            </a:r>
            <a:r>
              <a:rPr lang="en-US" dirty="0"/>
              <a:t> </a:t>
            </a:r>
            <a:r>
              <a:rPr lang="en-US" dirty="0" err="1"/>
              <a:t>các</a:t>
            </a:r>
            <a:r>
              <a:rPr lang="en-US" dirty="0"/>
              <a:t> </a:t>
            </a:r>
            <a:r>
              <a:rPr lang="en-US" dirty="0" err="1"/>
              <a:t>hệ</a:t>
            </a:r>
            <a:r>
              <a:rPr lang="en-US" dirty="0"/>
              <a:t> </a:t>
            </a:r>
            <a:r>
              <a:rPr lang="en-US" dirty="0" err="1"/>
              <a:t>thống</a:t>
            </a:r>
            <a:r>
              <a:rPr lang="en-US" dirty="0"/>
              <a:t> </a:t>
            </a:r>
            <a:r>
              <a:rPr lang="en-US" dirty="0" err="1"/>
              <a:t>thoả</a:t>
            </a:r>
            <a:r>
              <a:rPr lang="en-US" dirty="0"/>
              <a:t> </a:t>
            </a:r>
            <a:r>
              <a:rPr lang="en-US" dirty="0" err="1"/>
              <a:t>mãn</a:t>
            </a:r>
            <a:r>
              <a:rPr lang="en-US" dirty="0"/>
              <a:t> </a:t>
            </a:r>
            <a:r>
              <a:rPr lang="en-US" dirty="0" err="1"/>
              <a:t>điều</a:t>
            </a:r>
            <a:r>
              <a:rPr lang="en-US" dirty="0"/>
              <a:t> </a:t>
            </a:r>
            <a:r>
              <a:rPr lang="en-US" dirty="0" err="1"/>
              <a:t>kiện</a:t>
            </a:r>
            <a:r>
              <a:rPr lang="en-US" dirty="0"/>
              <a:t> </a:t>
            </a:r>
            <a:r>
              <a:rPr lang="en-US" dirty="0" err="1"/>
              <a:t>ổn</a:t>
            </a:r>
            <a:r>
              <a:rPr lang="en-US" dirty="0"/>
              <a:t> </a:t>
            </a:r>
            <a:r>
              <a:rPr lang="en-US" dirty="0" err="1"/>
              <a:t>định</a:t>
            </a:r>
            <a:r>
              <a:rPr lang="en-US" dirty="0"/>
              <a:t> </a:t>
            </a:r>
            <a:r>
              <a:rPr lang="en-US" dirty="0" err="1"/>
              <a:t>và</a:t>
            </a:r>
            <a:r>
              <a:rPr lang="en-US" dirty="0"/>
              <a:t> </a:t>
            </a:r>
            <a:r>
              <a:rPr lang="en-US" dirty="0" err="1"/>
              <a:t>không</a:t>
            </a:r>
            <a:r>
              <a:rPr lang="en-US" dirty="0"/>
              <a:t> </a:t>
            </a:r>
            <a:r>
              <a:rPr lang="en-US" dirty="0" err="1"/>
              <a:t>có</a:t>
            </a:r>
            <a:r>
              <a:rPr lang="en-US" dirty="0"/>
              <a:t> </a:t>
            </a:r>
            <a:r>
              <a:rPr lang="en-US" dirty="0" err="1"/>
              <a:t>rò</a:t>
            </a:r>
            <a:r>
              <a:rPr lang="en-US" dirty="0"/>
              <a:t> </a:t>
            </a:r>
            <a:r>
              <a:rPr lang="en-US" dirty="0" err="1"/>
              <a:t>rỉ</a:t>
            </a:r>
            <a:endParaRPr lang="en-US" dirty="0"/>
          </a:p>
          <a:p>
            <a:r>
              <a:rPr lang="en-US" dirty="0" err="1"/>
              <a:t>Hệ</a:t>
            </a:r>
            <a:r>
              <a:rPr lang="en-US" dirty="0"/>
              <a:t> </a:t>
            </a:r>
            <a:r>
              <a:rPr lang="en-US" dirty="0" err="1"/>
              <a:t>thống</a:t>
            </a:r>
            <a:r>
              <a:rPr lang="en-US" dirty="0"/>
              <a:t> </a:t>
            </a:r>
            <a:r>
              <a:rPr lang="en-US" dirty="0" err="1"/>
              <a:t>hàng</a:t>
            </a:r>
            <a:r>
              <a:rPr lang="en-US" dirty="0"/>
              <a:t> </a:t>
            </a:r>
            <a:r>
              <a:rPr lang="en-US" dirty="0" err="1"/>
              <a:t>đợi</a:t>
            </a:r>
            <a:endParaRPr lang="en-US" dirty="0"/>
          </a:p>
          <a:p>
            <a:pPr lvl="1"/>
            <a:r>
              <a:rPr lang="en-US" dirty="0" err="1"/>
              <a:t>Nếu</a:t>
            </a:r>
            <a:r>
              <a:rPr lang="en-US" dirty="0"/>
              <a:t> </a:t>
            </a:r>
            <a:r>
              <a:rPr lang="en-US" dirty="0" err="1"/>
              <a:t>máy</a:t>
            </a:r>
            <a:r>
              <a:rPr lang="en-US" dirty="0"/>
              <a:t> </a:t>
            </a:r>
            <a:r>
              <a:rPr lang="en-US" dirty="0" err="1"/>
              <a:t>chủ</a:t>
            </a:r>
            <a:r>
              <a:rPr lang="en-US" dirty="0"/>
              <a:t> (server) </a:t>
            </a:r>
            <a:r>
              <a:rPr lang="en-US" dirty="0" err="1"/>
              <a:t>đang</a:t>
            </a:r>
            <a:r>
              <a:rPr lang="en-US" dirty="0"/>
              <a:t> </a:t>
            </a:r>
            <a:r>
              <a:rPr lang="en-US" dirty="0" err="1"/>
              <a:t>rỗi</a:t>
            </a:r>
            <a:r>
              <a:rPr lang="en-US" dirty="0"/>
              <a:t>, </a:t>
            </a:r>
            <a:r>
              <a:rPr lang="en-US" dirty="0" err="1"/>
              <a:t>mọi</a:t>
            </a:r>
            <a:r>
              <a:rPr lang="en-US" dirty="0"/>
              <a:t> </a:t>
            </a:r>
            <a:r>
              <a:rPr lang="en-US" dirty="0" err="1"/>
              <a:t>đối</a:t>
            </a:r>
            <a:r>
              <a:rPr lang="en-US" dirty="0"/>
              <a:t> </a:t>
            </a:r>
            <a:r>
              <a:rPr lang="en-US" dirty="0" err="1"/>
              <a:t>tượng</a:t>
            </a:r>
            <a:r>
              <a:rPr lang="en-US" dirty="0"/>
              <a:t> </a:t>
            </a:r>
            <a:r>
              <a:rPr lang="en-US" dirty="0" err="1"/>
              <a:t>được</a:t>
            </a:r>
            <a:r>
              <a:rPr lang="en-US" dirty="0"/>
              <a:t> </a:t>
            </a:r>
            <a:r>
              <a:rPr lang="en-US" dirty="0" err="1"/>
              <a:t>xử</a:t>
            </a:r>
            <a:r>
              <a:rPr lang="en-US" dirty="0"/>
              <a:t> </a:t>
            </a:r>
            <a:r>
              <a:rPr lang="en-US" dirty="0" err="1"/>
              <a:t>lý</a:t>
            </a:r>
            <a:r>
              <a:rPr lang="en-US" dirty="0"/>
              <a:t> </a:t>
            </a:r>
            <a:r>
              <a:rPr lang="en-US" dirty="0" err="1"/>
              <a:t>ngay</a:t>
            </a:r>
            <a:r>
              <a:rPr lang="en-US" dirty="0"/>
              <a:t> </a:t>
            </a:r>
            <a:r>
              <a:rPr lang="en-US" dirty="0" err="1"/>
              <a:t>lập</a:t>
            </a:r>
            <a:r>
              <a:rPr lang="en-US" dirty="0"/>
              <a:t> </a:t>
            </a:r>
            <a:r>
              <a:rPr lang="en-US" dirty="0" err="1"/>
              <a:t>tức</a:t>
            </a:r>
            <a:r>
              <a:rPr lang="en-US" dirty="0"/>
              <a:t>, </a:t>
            </a:r>
            <a:r>
              <a:rPr lang="en-US" dirty="0" err="1"/>
              <a:t>nếu</a:t>
            </a:r>
            <a:r>
              <a:rPr lang="en-US" dirty="0"/>
              <a:t> </a:t>
            </a:r>
            <a:r>
              <a:rPr lang="en-US" dirty="0" err="1"/>
              <a:t>không</a:t>
            </a:r>
            <a:r>
              <a:rPr lang="en-US" dirty="0"/>
              <a:t> </a:t>
            </a:r>
            <a:r>
              <a:rPr lang="en-US" dirty="0" err="1"/>
              <a:t>những</a:t>
            </a:r>
            <a:r>
              <a:rPr lang="en-US" dirty="0"/>
              <a:t> </a:t>
            </a:r>
            <a:r>
              <a:rPr lang="en-US" dirty="0" err="1"/>
              <a:t>đối</a:t>
            </a:r>
            <a:r>
              <a:rPr lang="en-US" dirty="0"/>
              <a:t> </a:t>
            </a:r>
            <a:r>
              <a:rPr lang="en-US" dirty="0" err="1"/>
              <a:t>tượng</a:t>
            </a:r>
            <a:r>
              <a:rPr lang="en-US" dirty="0"/>
              <a:t> </a:t>
            </a:r>
            <a:r>
              <a:rPr lang="en-US" dirty="0" err="1"/>
              <a:t>đươc</a:t>
            </a:r>
            <a:r>
              <a:rPr lang="en-US" dirty="0"/>
              <a:t> </a:t>
            </a:r>
            <a:r>
              <a:rPr lang="en-US" dirty="0" err="1"/>
              <a:t>chuyển</a:t>
            </a:r>
            <a:r>
              <a:rPr lang="en-US" dirty="0"/>
              <a:t> </a:t>
            </a:r>
            <a:r>
              <a:rPr lang="en-US" dirty="0" err="1"/>
              <a:t>đến</a:t>
            </a:r>
            <a:r>
              <a:rPr lang="en-US" dirty="0"/>
              <a:t> </a:t>
            </a:r>
            <a:r>
              <a:rPr lang="en-US" dirty="0" err="1"/>
              <a:t>hàng</a:t>
            </a:r>
            <a:r>
              <a:rPr lang="en-US" dirty="0"/>
              <a:t> </a:t>
            </a:r>
            <a:r>
              <a:rPr lang="en-US" dirty="0" err="1"/>
              <a:t>đợi</a:t>
            </a:r>
            <a:endParaRPr lang="en-US" dirty="0"/>
          </a:p>
          <a:p>
            <a:pPr lvl="1"/>
            <a:r>
              <a:rPr lang="en-US" dirty="0" err="1"/>
              <a:t>Có</a:t>
            </a:r>
            <a:r>
              <a:rPr lang="en-US" dirty="0"/>
              <a:t> </a:t>
            </a:r>
            <a:r>
              <a:rPr lang="en-US" dirty="0" err="1"/>
              <a:t>thể</a:t>
            </a:r>
            <a:r>
              <a:rPr lang="en-US" dirty="0"/>
              <a:t> </a:t>
            </a:r>
            <a:r>
              <a:rPr lang="en-US" dirty="0" err="1"/>
              <a:t>có</a:t>
            </a:r>
            <a:r>
              <a:rPr lang="en-US" dirty="0"/>
              <a:t> </a:t>
            </a:r>
            <a:r>
              <a:rPr lang="en-US" dirty="0" err="1"/>
              <a:t>một</a:t>
            </a:r>
            <a:r>
              <a:rPr lang="en-US" dirty="0"/>
              <a:t> </a:t>
            </a:r>
            <a:r>
              <a:rPr lang="en-US" dirty="0" err="1"/>
              <a:t>hàng</a:t>
            </a:r>
            <a:r>
              <a:rPr lang="en-US" dirty="0"/>
              <a:t> </a:t>
            </a:r>
            <a:r>
              <a:rPr lang="en-US" dirty="0" err="1"/>
              <a:t>đợi</a:t>
            </a:r>
            <a:r>
              <a:rPr lang="en-US" dirty="0"/>
              <a:t> </a:t>
            </a:r>
            <a:r>
              <a:rPr lang="en-US" dirty="0" err="1"/>
              <a:t>cho</a:t>
            </a:r>
            <a:r>
              <a:rPr lang="en-US" dirty="0"/>
              <a:t> </a:t>
            </a:r>
            <a:r>
              <a:rPr lang="en-US" dirty="0" err="1"/>
              <a:t>một</a:t>
            </a:r>
            <a:r>
              <a:rPr lang="en-US" dirty="0"/>
              <a:t> server </a:t>
            </a:r>
            <a:r>
              <a:rPr lang="en-US" dirty="0" err="1"/>
              <a:t>hoặc</a:t>
            </a:r>
            <a:r>
              <a:rPr lang="en-US" dirty="0"/>
              <a:t> </a:t>
            </a:r>
            <a:r>
              <a:rPr lang="en-US" dirty="0" err="1"/>
              <a:t>nhiều</a:t>
            </a:r>
            <a:r>
              <a:rPr lang="en-US" dirty="0"/>
              <a:t> server, hay </a:t>
            </a:r>
            <a:r>
              <a:rPr lang="en-US" dirty="0" err="1"/>
              <a:t>cũng</a:t>
            </a:r>
            <a:r>
              <a:rPr lang="en-US" dirty="0"/>
              <a:t> </a:t>
            </a:r>
            <a:r>
              <a:rPr lang="en-US" dirty="0" err="1"/>
              <a:t>có</a:t>
            </a:r>
            <a:r>
              <a:rPr lang="en-US" dirty="0"/>
              <a:t> </a:t>
            </a:r>
            <a:r>
              <a:rPr lang="en-US" dirty="0" err="1"/>
              <a:t>thể</a:t>
            </a:r>
            <a:r>
              <a:rPr lang="en-US" dirty="0"/>
              <a:t> </a:t>
            </a:r>
            <a:r>
              <a:rPr lang="en-US" dirty="0" err="1"/>
              <a:t>có</a:t>
            </a:r>
            <a:r>
              <a:rPr lang="en-US" dirty="0"/>
              <a:t> </a:t>
            </a:r>
            <a:r>
              <a:rPr lang="en-US" dirty="0" err="1"/>
              <a:t>nhiều</a:t>
            </a:r>
            <a:r>
              <a:rPr lang="en-US" dirty="0"/>
              <a:t> </a:t>
            </a:r>
            <a:r>
              <a:rPr lang="en-US" dirty="0" err="1"/>
              <a:t>hàng</a:t>
            </a:r>
            <a:r>
              <a:rPr lang="en-US" dirty="0"/>
              <a:t> </a:t>
            </a:r>
            <a:r>
              <a:rPr lang="en-US" dirty="0" err="1"/>
              <a:t>đợi</a:t>
            </a:r>
            <a:r>
              <a:rPr lang="en-US" dirty="0"/>
              <a:t> </a:t>
            </a:r>
            <a:r>
              <a:rPr lang="en-US" dirty="0" err="1"/>
              <a:t>với</a:t>
            </a:r>
            <a:r>
              <a:rPr lang="en-US" dirty="0"/>
              <a:t> </a:t>
            </a:r>
            <a:r>
              <a:rPr lang="en-US" dirty="0" err="1"/>
              <a:t>mỗi</a:t>
            </a:r>
            <a:r>
              <a:rPr lang="en-US" dirty="0"/>
              <a:t> </a:t>
            </a:r>
            <a:r>
              <a:rPr lang="en-US" dirty="0" err="1"/>
              <a:t>hàng</a:t>
            </a:r>
            <a:r>
              <a:rPr lang="en-US" dirty="0"/>
              <a:t> </a:t>
            </a:r>
            <a:r>
              <a:rPr lang="en-US" dirty="0" err="1"/>
              <a:t>đợi</a:t>
            </a:r>
            <a:r>
              <a:rPr lang="en-US" dirty="0"/>
              <a:t> </a:t>
            </a:r>
            <a:r>
              <a:rPr lang="en-US" dirty="0" err="1"/>
              <a:t>cung</a:t>
            </a:r>
            <a:r>
              <a:rPr lang="en-US" dirty="0"/>
              <a:t> </a:t>
            </a:r>
            <a:r>
              <a:rPr lang="en-US" dirty="0" err="1"/>
              <a:t>cấp</a:t>
            </a:r>
            <a:r>
              <a:rPr lang="en-US" dirty="0"/>
              <a:t> </a:t>
            </a:r>
            <a:r>
              <a:rPr lang="en-US" dirty="0" err="1"/>
              <a:t>cho</a:t>
            </a:r>
            <a:r>
              <a:rPr lang="en-US" dirty="0"/>
              <a:t> </a:t>
            </a:r>
            <a:r>
              <a:rPr lang="en-US" dirty="0" err="1"/>
              <a:t>nhiều</a:t>
            </a:r>
            <a:r>
              <a:rPr lang="en-US" dirty="0"/>
              <a:t> server</a:t>
            </a:r>
          </a:p>
          <a:p>
            <a:r>
              <a:rPr lang="en-US" sz="2054" dirty="0" err="1"/>
              <a:t>Số</a:t>
            </a:r>
            <a:r>
              <a:rPr lang="en-US" sz="2054" dirty="0"/>
              <a:t> </a:t>
            </a:r>
            <a:r>
              <a:rPr lang="en-US" sz="2054" dirty="0" err="1"/>
              <a:t>đối</a:t>
            </a:r>
            <a:r>
              <a:rPr lang="en-US" sz="2054" dirty="0"/>
              <a:t> </a:t>
            </a:r>
            <a:r>
              <a:rPr lang="en-US" sz="2054" dirty="0" err="1"/>
              <a:t>tượng</a:t>
            </a:r>
            <a:r>
              <a:rPr lang="en-US" sz="2054" dirty="0"/>
              <a:t> </a:t>
            </a:r>
            <a:r>
              <a:rPr lang="en-US" sz="2054" dirty="0" err="1"/>
              <a:t>trung</a:t>
            </a:r>
            <a:r>
              <a:rPr lang="en-US" sz="2054" dirty="0"/>
              <a:t> </a:t>
            </a:r>
            <a:r>
              <a:rPr lang="en-US" sz="2054" dirty="0" err="1"/>
              <a:t>bình</a:t>
            </a:r>
            <a:r>
              <a:rPr lang="en-US" sz="2054" dirty="0"/>
              <a:t> </a:t>
            </a:r>
            <a:r>
              <a:rPr lang="en-US" sz="2054" dirty="0" err="1"/>
              <a:t>trong</a:t>
            </a:r>
            <a:r>
              <a:rPr lang="en-US" sz="2054" dirty="0"/>
              <a:t> </a:t>
            </a:r>
            <a:r>
              <a:rPr lang="en-US" sz="2054" dirty="0" err="1"/>
              <a:t>một</a:t>
            </a:r>
            <a:r>
              <a:rPr lang="en-US" sz="2054" dirty="0"/>
              <a:t> </a:t>
            </a:r>
            <a:r>
              <a:rPr lang="en-US" sz="2054" dirty="0" err="1"/>
              <a:t>hàng</a:t>
            </a:r>
            <a:r>
              <a:rPr lang="en-US" sz="2054" dirty="0"/>
              <a:t> </a:t>
            </a:r>
            <a:r>
              <a:rPr lang="en-US" sz="2054" dirty="0" err="1"/>
              <a:t>đợi</a:t>
            </a:r>
            <a:r>
              <a:rPr lang="en-US" sz="2054" dirty="0"/>
              <a:t> </a:t>
            </a:r>
            <a:r>
              <a:rPr lang="en-US" sz="2054" dirty="0" err="1"/>
              <a:t>bằng</a:t>
            </a:r>
            <a:r>
              <a:rPr lang="en-US" sz="2054" dirty="0"/>
              <a:t> </a:t>
            </a:r>
            <a:r>
              <a:rPr lang="en-US" sz="2054" dirty="0" err="1"/>
              <a:t>tốc</a:t>
            </a:r>
            <a:r>
              <a:rPr lang="en-US" sz="2054" dirty="0"/>
              <a:t> </a:t>
            </a:r>
            <a:r>
              <a:rPr lang="en-US" sz="2054" dirty="0" err="1"/>
              <a:t>độ</a:t>
            </a:r>
            <a:r>
              <a:rPr lang="en-US" sz="2054" dirty="0"/>
              <a:t> </a:t>
            </a:r>
            <a:r>
              <a:rPr lang="en-US" sz="2054" dirty="0" err="1"/>
              <a:t>trung</a:t>
            </a:r>
            <a:r>
              <a:rPr lang="en-US" sz="2054" dirty="0"/>
              <a:t> </a:t>
            </a:r>
            <a:r>
              <a:rPr lang="en-US" sz="2054" dirty="0" err="1"/>
              <a:t>bình</a:t>
            </a:r>
            <a:r>
              <a:rPr lang="en-US" sz="2054" dirty="0"/>
              <a:t> </a:t>
            </a:r>
            <a:r>
              <a:rPr lang="en-US" sz="2054" dirty="0" err="1"/>
              <a:t>của</a:t>
            </a:r>
            <a:r>
              <a:rPr lang="en-US" sz="2054" dirty="0"/>
              <a:t> </a:t>
            </a:r>
            <a:r>
              <a:rPr lang="en-US" sz="2054" dirty="0" err="1"/>
              <a:t>đối</a:t>
            </a:r>
            <a:r>
              <a:rPr lang="en-US" sz="2054" dirty="0"/>
              <a:t> </a:t>
            </a:r>
            <a:r>
              <a:rPr lang="en-US" sz="2054" dirty="0" err="1"/>
              <a:t>tượng</a:t>
            </a:r>
            <a:r>
              <a:rPr lang="en-US" sz="2054" dirty="0"/>
              <a:t> </a:t>
            </a:r>
            <a:r>
              <a:rPr lang="en-US" sz="2054" dirty="0" err="1"/>
              <a:t>đến</a:t>
            </a:r>
            <a:r>
              <a:rPr lang="en-US" sz="2054" dirty="0"/>
              <a:t> </a:t>
            </a:r>
            <a:r>
              <a:rPr lang="en-US" sz="2054" dirty="0" err="1"/>
              <a:t>nhân</a:t>
            </a:r>
            <a:r>
              <a:rPr lang="en-US" sz="2054" dirty="0"/>
              <a:t> </a:t>
            </a:r>
            <a:r>
              <a:rPr lang="en-US" sz="2054" dirty="0" err="1"/>
              <a:t>với</a:t>
            </a:r>
            <a:r>
              <a:rPr lang="en-US" sz="2054" dirty="0"/>
              <a:t> </a:t>
            </a:r>
            <a:r>
              <a:rPr lang="en-US" sz="2054" dirty="0" err="1"/>
              <a:t>thời</a:t>
            </a:r>
            <a:r>
              <a:rPr lang="en-US" sz="2054" dirty="0"/>
              <a:t> </a:t>
            </a:r>
            <a:r>
              <a:rPr lang="en-US" sz="2054" dirty="0" err="1"/>
              <a:t>gian</a:t>
            </a:r>
            <a:r>
              <a:rPr lang="en-US" sz="2054" dirty="0"/>
              <a:t> </a:t>
            </a:r>
            <a:r>
              <a:rPr lang="en-US" sz="2054" dirty="0" err="1"/>
              <a:t>mà</a:t>
            </a:r>
            <a:r>
              <a:rPr lang="en-US" sz="2054" dirty="0"/>
              <a:t> </a:t>
            </a:r>
            <a:r>
              <a:rPr lang="en-US" sz="2054" dirty="0" err="1"/>
              <a:t>một</a:t>
            </a:r>
            <a:r>
              <a:rPr lang="en-US" sz="2054" dirty="0"/>
              <a:t> </a:t>
            </a:r>
            <a:r>
              <a:rPr lang="en-US" sz="2054" dirty="0" err="1"/>
              <a:t>đối</a:t>
            </a:r>
            <a:r>
              <a:rPr lang="en-US" sz="2054" dirty="0"/>
              <a:t> </a:t>
            </a:r>
            <a:r>
              <a:rPr lang="en-US" sz="2054" dirty="0" err="1"/>
              <a:t>tượng</a:t>
            </a:r>
            <a:r>
              <a:rPr lang="en-US" sz="2054" dirty="0"/>
              <a:t> </a:t>
            </a:r>
            <a:r>
              <a:rPr lang="en-US" sz="2054" dirty="0" err="1"/>
              <a:t>chiếm</a:t>
            </a:r>
            <a:r>
              <a:rPr lang="en-US" sz="2054" dirty="0"/>
              <a:t> </a:t>
            </a:r>
            <a:r>
              <a:rPr lang="en-US" sz="2054" dirty="0" err="1"/>
              <a:t>trên</a:t>
            </a:r>
            <a:r>
              <a:rPr lang="en-US" sz="2054" dirty="0"/>
              <a:t> </a:t>
            </a:r>
            <a:r>
              <a:rPr lang="en-US" sz="2054" dirty="0" err="1"/>
              <a:t>hệ</a:t>
            </a:r>
            <a:r>
              <a:rPr lang="en-US" sz="2054" dirty="0"/>
              <a:t> </a:t>
            </a:r>
            <a:r>
              <a:rPr lang="en-US" sz="2054" dirty="0" err="1"/>
              <a:t>thống</a:t>
            </a:r>
            <a:r>
              <a:rPr lang="en-US" sz="2054" dirty="0"/>
              <a:t>.</a:t>
            </a:r>
          </a:p>
          <a:p>
            <a:pPr lvl="1"/>
            <a:r>
              <a:rPr lang="en-US" dirty="0" err="1"/>
              <a:t>Mối</a:t>
            </a:r>
            <a:r>
              <a:rPr lang="en-US" dirty="0"/>
              <a:t> </a:t>
            </a:r>
            <a:r>
              <a:rPr lang="en-US" dirty="0" err="1"/>
              <a:t>quan</a:t>
            </a:r>
            <a:r>
              <a:rPr lang="en-US" dirty="0"/>
              <a:t> </a:t>
            </a:r>
            <a:r>
              <a:rPr lang="en-US" dirty="0" err="1"/>
              <a:t>hệ</a:t>
            </a:r>
            <a:r>
              <a:rPr lang="en-US" dirty="0"/>
              <a:t> </a:t>
            </a:r>
            <a:r>
              <a:rPr lang="en-US" dirty="0" err="1"/>
              <a:t>yêu</a:t>
            </a:r>
            <a:r>
              <a:rPr lang="en-US" dirty="0"/>
              <a:t> </a:t>
            </a:r>
            <a:r>
              <a:rPr lang="en-US" dirty="0" err="1"/>
              <a:t>cầu</a:t>
            </a:r>
            <a:r>
              <a:rPr lang="en-US" dirty="0"/>
              <a:t> </a:t>
            </a:r>
            <a:r>
              <a:rPr lang="en-US" dirty="0" err="1"/>
              <a:t>rất</a:t>
            </a:r>
            <a:r>
              <a:rPr lang="en-US" dirty="0"/>
              <a:t> </a:t>
            </a:r>
            <a:r>
              <a:rPr lang="en-US" dirty="0" err="1"/>
              <a:t>ít</a:t>
            </a:r>
            <a:r>
              <a:rPr lang="en-US" dirty="0"/>
              <a:t> </a:t>
            </a:r>
            <a:r>
              <a:rPr lang="en-US" dirty="0" err="1"/>
              <a:t>dữ</a:t>
            </a:r>
            <a:r>
              <a:rPr lang="en-US" dirty="0"/>
              <a:t> </a:t>
            </a:r>
            <a:r>
              <a:rPr lang="en-US" dirty="0" err="1"/>
              <a:t>liệu</a:t>
            </a:r>
            <a:endParaRPr lang="en-US" dirty="0"/>
          </a:p>
          <a:p>
            <a:pPr lvl="1"/>
            <a:r>
              <a:rPr lang="en-US" dirty="0" err="1"/>
              <a:t>Với</a:t>
            </a:r>
            <a:r>
              <a:rPr lang="en-US" dirty="0"/>
              <a:t> </a:t>
            </a:r>
            <a:r>
              <a:rPr lang="en-US" dirty="0" err="1"/>
              <a:t>tính</a:t>
            </a:r>
            <a:r>
              <a:rPr lang="en-US" dirty="0"/>
              <a:t> </a:t>
            </a:r>
            <a:r>
              <a:rPr lang="en-US" dirty="0" err="1"/>
              <a:t>đơn</a:t>
            </a:r>
            <a:r>
              <a:rPr lang="en-US" dirty="0"/>
              <a:t> </a:t>
            </a:r>
            <a:r>
              <a:rPr lang="en-US" dirty="0" err="1"/>
              <a:t>giản</a:t>
            </a:r>
            <a:r>
              <a:rPr lang="en-US" dirty="0"/>
              <a:t> </a:t>
            </a:r>
            <a:r>
              <a:rPr lang="en-US" dirty="0" err="1"/>
              <a:t>và</a:t>
            </a:r>
            <a:r>
              <a:rPr lang="en-US" dirty="0"/>
              <a:t> </a:t>
            </a:r>
            <a:r>
              <a:rPr lang="en-US" dirty="0" err="1"/>
              <a:t>đa</a:t>
            </a:r>
            <a:r>
              <a:rPr lang="en-US" dirty="0"/>
              <a:t> </a:t>
            </a:r>
            <a:r>
              <a:rPr lang="en-US" dirty="0" err="1"/>
              <a:t>năng</a:t>
            </a:r>
            <a:r>
              <a:rPr lang="en-US" dirty="0"/>
              <a:t>, </a:t>
            </a:r>
            <a:r>
              <a:rPr lang="en-US" dirty="0" err="1"/>
              <a:t>hàng</a:t>
            </a:r>
            <a:r>
              <a:rPr lang="en-US" dirty="0"/>
              <a:t> </a:t>
            </a:r>
            <a:r>
              <a:rPr lang="en-US" dirty="0" err="1"/>
              <a:t>đợi</a:t>
            </a:r>
            <a:r>
              <a:rPr lang="en-US" dirty="0"/>
              <a:t> </a:t>
            </a:r>
            <a:r>
              <a:rPr lang="en-US" dirty="0" err="1"/>
              <a:t>là</a:t>
            </a:r>
            <a:r>
              <a:rPr lang="en-US" dirty="0"/>
              <a:t> </a:t>
            </a:r>
            <a:r>
              <a:rPr lang="en-US" dirty="0" err="1"/>
              <a:t>cực</a:t>
            </a:r>
            <a:r>
              <a:rPr lang="en-US" dirty="0"/>
              <a:t> </a:t>
            </a:r>
            <a:r>
              <a:rPr lang="en-US" dirty="0" err="1"/>
              <a:t>kì</a:t>
            </a:r>
            <a:r>
              <a:rPr lang="en-US" dirty="0"/>
              <a:t> </a:t>
            </a:r>
            <a:r>
              <a:rPr lang="en-US" dirty="0" err="1"/>
              <a:t>hữu</a:t>
            </a:r>
            <a:r>
              <a:rPr lang="en-US" dirty="0"/>
              <a:t> </a:t>
            </a:r>
            <a:r>
              <a:rPr lang="en-US" dirty="0" err="1"/>
              <a:t>dụng</a:t>
            </a:r>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762000" y="228600"/>
            <a:ext cx="3428999" cy="1116106"/>
          </a:xfrm>
        </p:spPr>
        <p:txBody>
          <a:bodyPr>
            <a:normAutofit/>
          </a:bodyPr>
          <a:lstStyle/>
          <a:p>
            <a:r>
              <a:rPr lang="en-US" sz="4400" dirty="0" err="1"/>
              <a:t>Tổng</a:t>
            </a:r>
            <a:r>
              <a:rPr lang="en-US" sz="4400" dirty="0"/>
              <a:t> </a:t>
            </a:r>
            <a:r>
              <a:rPr lang="en-US" sz="4400" dirty="0" err="1"/>
              <a:t>kết</a:t>
            </a:r>
            <a:endParaRPr lang="en-US" sz="4400" dirty="0"/>
          </a:p>
        </p:txBody>
      </p:sp>
      <p:sp>
        <p:nvSpPr>
          <p:cNvPr id="30" name="Content Placeholder 29"/>
          <p:cNvSpPr>
            <a:spLocks noGrp="1"/>
          </p:cNvSpPr>
          <p:nvPr>
            <p:ph sz="half" idx="2"/>
          </p:nvPr>
        </p:nvSpPr>
        <p:spPr>
          <a:xfrm>
            <a:off x="457200" y="2514600"/>
            <a:ext cx="3657600" cy="4343400"/>
          </a:xfrm>
        </p:spPr>
        <p:txBody>
          <a:bodyPr>
            <a:normAutofit/>
          </a:bodyPr>
          <a:lstStyle/>
          <a:p>
            <a:pPr>
              <a:spcBef>
                <a:spcPts val="600"/>
              </a:spcBef>
            </a:pPr>
            <a:r>
              <a:rPr lang="en-US" dirty="0" err="1"/>
              <a:t>Máy</a:t>
            </a:r>
            <a:r>
              <a:rPr lang="en-US" dirty="0"/>
              <a:t> </a:t>
            </a:r>
            <a:r>
              <a:rPr lang="en-US" dirty="0" err="1"/>
              <a:t>tính</a:t>
            </a:r>
            <a:r>
              <a:rPr lang="en-US" dirty="0"/>
              <a:t> </a:t>
            </a:r>
            <a:r>
              <a:rPr lang="en-US" dirty="0" err="1"/>
              <a:t>thế</a:t>
            </a:r>
            <a:r>
              <a:rPr lang="en-US" dirty="0"/>
              <a:t> </a:t>
            </a:r>
            <a:r>
              <a:rPr lang="en-US" dirty="0" err="1"/>
              <a:t>hệ</a:t>
            </a:r>
            <a:r>
              <a:rPr lang="en-US" dirty="0"/>
              <a:t> </a:t>
            </a:r>
            <a:r>
              <a:rPr lang="en-US" dirty="0" err="1"/>
              <a:t>thứ</a:t>
            </a:r>
            <a:r>
              <a:rPr lang="en-US" dirty="0"/>
              <a:t> </a:t>
            </a:r>
            <a:r>
              <a:rPr lang="en-US" dirty="0" err="1"/>
              <a:t>nhất</a:t>
            </a:r>
            <a:endParaRPr lang="en-US" dirty="0"/>
          </a:p>
          <a:p>
            <a:pPr lvl="1"/>
            <a:r>
              <a:rPr lang="en-US" dirty="0" err="1"/>
              <a:t>Ống</a:t>
            </a:r>
            <a:r>
              <a:rPr lang="en-US" dirty="0"/>
              <a:t> </a:t>
            </a:r>
            <a:r>
              <a:rPr lang="en-US" dirty="0" err="1"/>
              <a:t>chân</a:t>
            </a:r>
            <a:r>
              <a:rPr lang="en-US" dirty="0"/>
              <a:t> </a:t>
            </a:r>
            <a:r>
              <a:rPr lang="en-US" dirty="0" err="1"/>
              <a:t>không</a:t>
            </a:r>
            <a:endParaRPr lang="en-US" dirty="0"/>
          </a:p>
          <a:p>
            <a:pPr marL="228600" lvl="1">
              <a:buClr>
                <a:schemeClr val="accent1"/>
              </a:buClr>
            </a:pPr>
            <a:r>
              <a:rPr lang="en-US" dirty="0" err="1"/>
              <a:t>Máy</a:t>
            </a:r>
            <a:r>
              <a:rPr lang="en-US" dirty="0"/>
              <a:t> </a:t>
            </a:r>
            <a:r>
              <a:rPr lang="en-US" dirty="0" err="1"/>
              <a:t>tính</a:t>
            </a:r>
            <a:r>
              <a:rPr lang="en-US" dirty="0"/>
              <a:t> </a:t>
            </a:r>
            <a:r>
              <a:rPr lang="en-US" dirty="0" err="1"/>
              <a:t>thế</a:t>
            </a:r>
            <a:r>
              <a:rPr lang="en-US" dirty="0"/>
              <a:t> </a:t>
            </a:r>
            <a:r>
              <a:rPr lang="en-US" dirty="0" err="1"/>
              <a:t>hệ</a:t>
            </a:r>
            <a:r>
              <a:rPr lang="en-US" dirty="0"/>
              <a:t> </a:t>
            </a:r>
            <a:r>
              <a:rPr lang="en-US" dirty="0" err="1"/>
              <a:t>thứ</a:t>
            </a:r>
            <a:r>
              <a:rPr lang="en-US" dirty="0"/>
              <a:t> </a:t>
            </a:r>
            <a:r>
              <a:rPr lang="en-US" dirty="0" err="1"/>
              <a:t>hai</a:t>
            </a:r>
            <a:endParaRPr lang="en-US" dirty="0"/>
          </a:p>
          <a:p>
            <a:pPr lvl="1"/>
            <a:r>
              <a:rPr lang="en-US" dirty="0" err="1"/>
              <a:t>Ống</a:t>
            </a:r>
            <a:r>
              <a:rPr lang="en-US" dirty="0"/>
              <a:t> </a:t>
            </a:r>
            <a:r>
              <a:rPr lang="en-US" dirty="0" err="1"/>
              <a:t>bán</a:t>
            </a:r>
            <a:r>
              <a:rPr lang="en-US" dirty="0"/>
              <a:t> </a:t>
            </a:r>
            <a:r>
              <a:rPr lang="en-US" dirty="0" err="1"/>
              <a:t>dẫn</a:t>
            </a:r>
            <a:r>
              <a:rPr lang="en-US" dirty="0"/>
              <a:t> Transistors</a:t>
            </a:r>
          </a:p>
          <a:p>
            <a:pPr marL="228600" lvl="1">
              <a:buClr>
                <a:schemeClr val="accent1"/>
              </a:buClr>
            </a:pPr>
            <a:r>
              <a:rPr lang="en-US" dirty="0" err="1"/>
              <a:t>Máy</a:t>
            </a:r>
            <a:r>
              <a:rPr lang="en-US" dirty="0"/>
              <a:t> </a:t>
            </a:r>
            <a:r>
              <a:rPr lang="en-US" dirty="0" err="1"/>
              <a:t>tính</a:t>
            </a:r>
            <a:r>
              <a:rPr lang="en-US" dirty="0"/>
              <a:t> </a:t>
            </a:r>
            <a:r>
              <a:rPr lang="en-US" dirty="0" err="1"/>
              <a:t>thế</a:t>
            </a:r>
            <a:r>
              <a:rPr lang="en-US" dirty="0"/>
              <a:t> </a:t>
            </a:r>
            <a:r>
              <a:rPr lang="en-US" dirty="0" err="1"/>
              <a:t>hệ</a:t>
            </a:r>
            <a:r>
              <a:rPr lang="en-US" dirty="0"/>
              <a:t> </a:t>
            </a:r>
            <a:r>
              <a:rPr lang="en-US" dirty="0" err="1"/>
              <a:t>thứ</a:t>
            </a:r>
            <a:r>
              <a:rPr lang="en-US" dirty="0"/>
              <a:t> </a:t>
            </a:r>
            <a:r>
              <a:rPr lang="en-US" dirty="0" err="1"/>
              <a:t>ba</a:t>
            </a:r>
            <a:endParaRPr lang="en-US" dirty="0"/>
          </a:p>
          <a:p>
            <a:pPr lvl="1"/>
            <a:r>
              <a:rPr lang="en-US" dirty="0" err="1"/>
              <a:t>Mạch</a:t>
            </a:r>
            <a:r>
              <a:rPr lang="en-US" dirty="0"/>
              <a:t> </a:t>
            </a:r>
            <a:r>
              <a:rPr lang="en-US" dirty="0" err="1"/>
              <a:t>tích</a:t>
            </a:r>
            <a:r>
              <a:rPr lang="en-US" dirty="0"/>
              <a:t> </a:t>
            </a:r>
            <a:r>
              <a:rPr lang="en-US" dirty="0" err="1"/>
              <a:t>hợp</a:t>
            </a:r>
            <a:endParaRPr lang="en-US" dirty="0"/>
          </a:p>
          <a:p>
            <a:pPr marL="228600" lvl="1">
              <a:spcBef>
                <a:spcPts val="1800"/>
              </a:spcBef>
              <a:buClr>
                <a:schemeClr val="accent1"/>
              </a:buClr>
            </a:pPr>
            <a:r>
              <a:rPr lang="en-US" dirty="0" err="1"/>
              <a:t>Thiết</a:t>
            </a:r>
            <a:r>
              <a:rPr lang="en-US" dirty="0"/>
              <a:t> </a:t>
            </a:r>
            <a:r>
              <a:rPr lang="en-US" dirty="0" err="1"/>
              <a:t>kế</a:t>
            </a:r>
            <a:r>
              <a:rPr lang="en-US" dirty="0"/>
              <a:t> </a:t>
            </a:r>
            <a:r>
              <a:rPr lang="en-US" dirty="0" err="1"/>
              <a:t>hiệu</a:t>
            </a:r>
            <a:r>
              <a:rPr lang="en-US" dirty="0"/>
              <a:t> </a:t>
            </a:r>
            <a:r>
              <a:rPr lang="en-US" dirty="0" err="1"/>
              <a:t>suất</a:t>
            </a:r>
            <a:endParaRPr lang="en-US" dirty="0"/>
          </a:p>
          <a:p>
            <a:pPr lvl="1"/>
            <a:r>
              <a:rPr lang="en-US" dirty="0" err="1"/>
              <a:t>Tốc</a:t>
            </a:r>
            <a:r>
              <a:rPr lang="en-US" dirty="0"/>
              <a:t> </a:t>
            </a:r>
            <a:r>
              <a:rPr lang="en-US" dirty="0" err="1"/>
              <a:t>độ</a:t>
            </a:r>
            <a:r>
              <a:rPr lang="en-US" dirty="0"/>
              <a:t> vi </a:t>
            </a:r>
            <a:r>
              <a:rPr lang="en-US" dirty="0" err="1"/>
              <a:t>xử</a:t>
            </a:r>
            <a:r>
              <a:rPr lang="en-US" dirty="0"/>
              <a:t> </a:t>
            </a:r>
            <a:r>
              <a:rPr lang="en-US" dirty="0" err="1"/>
              <a:t>lý</a:t>
            </a:r>
            <a:endParaRPr lang="en-US" dirty="0"/>
          </a:p>
          <a:p>
            <a:pPr lvl="1"/>
            <a:r>
              <a:rPr lang="en-US" dirty="0" err="1"/>
              <a:t>Cân</a:t>
            </a:r>
            <a:r>
              <a:rPr lang="en-US" dirty="0"/>
              <a:t> </a:t>
            </a:r>
            <a:r>
              <a:rPr lang="en-US" dirty="0" err="1"/>
              <a:t>bằng</a:t>
            </a:r>
            <a:r>
              <a:rPr lang="en-US" dirty="0"/>
              <a:t> </a:t>
            </a:r>
            <a:r>
              <a:rPr lang="en-US" dirty="0" err="1"/>
              <a:t>hiệu</a:t>
            </a:r>
            <a:r>
              <a:rPr lang="en-US" dirty="0"/>
              <a:t> </a:t>
            </a:r>
            <a:r>
              <a:rPr lang="en-US" dirty="0" err="1"/>
              <a:t>năng</a:t>
            </a:r>
            <a:endParaRPr lang="en-US" dirty="0"/>
          </a:p>
          <a:p>
            <a:pPr lvl="1"/>
            <a:r>
              <a:rPr lang="en-US" dirty="0" err="1"/>
              <a:t>Kiến</a:t>
            </a:r>
            <a:r>
              <a:rPr lang="en-US" dirty="0"/>
              <a:t> </a:t>
            </a:r>
            <a:r>
              <a:rPr lang="en-US" dirty="0" err="1"/>
              <a:t>trúc</a:t>
            </a:r>
            <a:r>
              <a:rPr lang="en-US" dirty="0"/>
              <a:t> </a:t>
            </a:r>
            <a:r>
              <a:rPr lang="en-US" dirty="0" err="1"/>
              <a:t>và</a:t>
            </a:r>
            <a:r>
              <a:rPr lang="en-US" dirty="0"/>
              <a:t> </a:t>
            </a:r>
            <a:r>
              <a:rPr lang="en-US" dirty="0" err="1"/>
              <a:t>tổ</a:t>
            </a:r>
            <a:r>
              <a:rPr lang="en-US" dirty="0"/>
              <a:t> </a:t>
            </a:r>
            <a:r>
              <a:rPr lang="en-US" dirty="0" err="1"/>
              <a:t>chức</a:t>
            </a:r>
            <a:r>
              <a:rPr lang="en-US" dirty="0"/>
              <a:t> chip</a:t>
            </a:r>
          </a:p>
        </p:txBody>
      </p:sp>
      <p:sp>
        <p:nvSpPr>
          <p:cNvPr id="32" name="Content Placeholder 31"/>
          <p:cNvSpPr>
            <a:spLocks noGrp="1"/>
          </p:cNvSpPr>
          <p:nvPr>
            <p:ph sz="quarter" idx="4"/>
          </p:nvPr>
        </p:nvSpPr>
        <p:spPr>
          <a:xfrm>
            <a:off x="4495800" y="2133600"/>
            <a:ext cx="3810000" cy="4724400"/>
          </a:xfrm>
        </p:spPr>
        <p:txBody>
          <a:bodyPr>
            <a:normAutofit lnSpcReduction="10000"/>
          </a:bodyPr>
          <a:lstStyle/>
          <a:p>
            <a:pPr marL="228600" lvl="1">
              <a:spcBef>
                <a:spcPts val="1800"/>
              </a:spcBef>
              <a:buClr>
                <a:schemeClr val="accent1"/>
              </a:buClr>
            </a:pPr>
            <a:r>
              <a:rPr lang="en-US" dirty="0" err="1"/>
              <a:t>Đa</a:t>
            </a:r>
            <a:r>
              <a:rPr lang="en-US" dirty="0"/>
              <a:t> </a:t>
            </a:r>
            <a:r>
              <a:rPr lang="en-US" dirty="0" err="1"/>
              <a:t>nhân</a:t>
            </a:r>
            <a:endParaRPr lang="en-US" dirty="0"/>
          </a:p>
          <a:p>
            <a:pPr marL="228600" lvl="1">
              <a:spcBef>
                <a:spcPts val="1800"/>
              </a:spcBef>
              <a:buClr>
                <a:schemeClr val="accent1"/>
              </a:buClr>
            </a:pPr>
            <a:r>
              <a:rPr lang="en-US" dirty="0"/>
              <a:t>MICs</a:t>
            </a:r>
          </a:p>
          <a:p>
            <a:pPr marL="228600" lvl="1">
              <a:spcBef>
                <a:spcPts val="1800"/>
              </a:spcBef>
              <a:buClr>
                <a:schemeClr val="accent1"/>
              </a:buClr>
            </a:pPr>
            <a:r>
              <a:rPr lang="en-US" dirty="0"/>
              <a:t>GPGPUs</a:t>
            </a:r>
          </a:p>
          <a:p>
            <a:pPr marL="228600" lvl="1">
              <a:spcBef>
                <a:spcPts val="1800"/>
              </a:spcBef>
              <a:buClr>
                <a:schemeClr val="accent1"/>
              </a:buClr>
            </a:pPr>
            <a:r>
              <a:rPr lang="en-US" dirty="0" err="1"/>
              <a:t>Phát</a:t>
            </a:r>
            <a:r>
              <a:rPr lang="en-US" dirty="0"/>
              <a:t> </a:t>
            </a:r>
            <a:r>
              <a:rPr lang="en-US" dirty="0" err="1"/>
              <a:t>triển</a:t>
            </a:r>
            <a:r>
              <a:rPr lang="en-US" dirty="0"/>
              <a:t> </a:t>
            </a:r>
            <a:r>
              <a:rPr lang="en-US" dirty="0" err="1"/>
              <a:t>của</a:t>
            </a:r>
            <a:r>
              <a:rPr lang="en-US" dirty="0"/>
              <a:t> </a:t>
            </a:r>
            <a:r>
              <a:rPr lang="en-US" dirty="0" err="1"/>
              <a:t>dòng</a:t>
            </a:r>
            <a:r>
              <a:rPr lang="en-US" dirty="0"/>
              <a:t> Intel x86</a:t>
            </a:r>
          </a:p>
          <a:p>
            <a:pPr marL="228600" lvl="1">
              <a:spcBef>
                <a:spcPts val="1800"/>
              </a:spcBef>
              <a:buClr>
                <a:schemeClr val="accent1"/>
              </a:buClr>
            </a:pPr>
            <a:r>
              <a:rPr lang="en-US" dirty="0" err="1"/>
              <a:t>Hệ</a:t>
            </a:r>
            <a:r>
              <a:rPr lang="en-US" dirty="0"/>
              <a:t> </a:t>
            </a:r>
            <a:r>
              <a:rPr lang="en-US" dirty="0" err="1"/>
              <a:t>thống</a:t>
            </a:r>
            <a:r>
              <a:rPr lang="en-US" dirty="0"/>
              <a:t> </a:t>
            </a:r>
            <a:r>
              <a:rPr lang="en-US" dirty="0" err="1"/>
              <a:t>nhúng</a:t>
            </a:r>
            <a:endParaRPr lang="en-US" dirty="0"/>
          </a:p>
          <a:p>
            <a:pPr marL="228600" lvl="1">
              <a:spcBef>
                <a:spcPts val="1800"/>
              </a:spcBef>
              <a:buClr>
                <a:schemeClr val="accent1"/>
              </a:buClr>
            </a:pPr>
            <a:r>
              <a:rPr lang="en-US" dirty="0" err="1"/>
              <a:t>Phát</a:t>
            </a:r>
            <a:r>
              <a:rPr lang="en-US" dirty="0"/>
              <a:t> </a:t>
            </a:r>
            <a:r>
              <a:rPr lang="en-US" dirty="0" err="1"/>
              <a:t>triển</a:t>
            </a:r>
            <a:r>
              <a:rPr lang="en-US" dirty="0"/>
              <a:t> </a:t>
            </a:r>
            <a:r>
              <a:rPr lang="en-US" dirty="0" err="1"/>
              <a:t>dòng</a:t>
            </a:r>
            <a:r>
              <a:rPr lang="en-US" dirty="0"/>
              <a:t> ARM</a:t>
            </a:r>
          </a:p>
          <a:p>
            <a:pPr marL="228600" lvl="1">
              <a:spcBef>
                <a:spcPts val="1800"/>
              </a:spcBef>
              <a:buClr>
                <a:schemeClr val="accent1"/>
              </a:buClr>
            </a:pPr>
            <a:r>
              <a:rPr lang="en-US" dirty="0" err="1"/>
              <a:t>Đánh</a:t>
            </a:r>
            <a:r>
              <a:rPr lang="en-US" dirty="0"/>
              <a:t> </a:t>
            </a:r>
            <a:r>
              <a:rPr lang="en-US" dirty="0" err="1"/>
              <a:t>giá</a:t>
            </a:r>
            <a:r>
              <a:rPr lang="en-US" dirty="0"/>
              <a:t> </a:t>
            </a:r>
            <a:r>
              <a:rPr lang="en-US" dirty="0" err="1"/>
              <a:t>hiệu</a:t>
            </a:r>
            <a:r>
              <a:rPr lang="en-US" dirty="0"/>
              <a:t> </a:t>
            </a:r>
            <a:r>
              <a:rPr lang="en-US" dirty="0" err="1"/>
              <a:t>suất</a:t>
            </a:r>
            <a:r>
              <a:rPr lang="en-US" dirty="0"/>
              <a:t> </a:t>
            </a:r>
            <a:r>
              <a:rPr lang="en-US" dirty="0" err="1"/>
              <a:t>máy</a:t>
            </a:r>
            <a:endParaRPr lang="en-US" dirty="0"/>
          </a:p>
          <a:p>
            <a:pPr lvl="1"/>
            <a:r>
              <a:rPr lang="en-US" dirty="0" err="1"/>
              <a:t>Xung</a:t>
            </a:r>
            <a:r>
              <a:rPr lang="en-US" dirty="0"/>
              <a:t> </a:t>
            </a:r>
            <a:r>
              <a:rPr lang="en-US" dirty="0" err="1"/>
              <a:t>đồng</a:t>
            </a:r>
            <a:r>
              <a:rPr lang="en-US" dirty="0"/>
              <a:t> </a:t>
            </a:r>
            <a:r>
              <a:rPr lang="en-US" dirty="0" err="1"/>
              <a:t>hồ</a:t>
            </a:r>
            <a:r>
              <a:rPr lang="en-US" dirty="0"/>
              <a:t> </a:t>
            </a:r>
            <a:r>
              <a:rPr lang="en-US" dirty="0" err="1"/>
              <a:t>và</a:t>
            </a:r>
            <a:r>
              <a:rPr lang="en-US" dirty="0"/>
              <a:t> </a:t>
            </a:r>
            <a:r>
              <a:rPr lang="en-US" dirty="0" err="1"/>
              <a:t>số</a:t>
            </a:r>
            <a:r>
              <a:rPr lang="en-US" dirty="0"/>
              <a:t> </a:t>
            </a:r>
            <a:r>
              <a:rPr lang="en-US" dirty="0" err="1"/>
              <a:t>lệnh</a:t>
            </a:r>
            <a:r>
              <a:rPr lang="en-US" dirty="0"/>
              <a:t> </a:t>
            </a:r>
            <a:r>
              <a:rPr lang="en-US" dirty="0" err="1"/>
              <a:t>trên</a:t>
            </a:r>
            <a:r>
              <a:rPr lang="en-US" dirty="0"/>
              <a:t> </a:t>
            </a:r>
            <a:r>
              <a:rPr lang="en-US" dirty="0" err="1"/>
              <a:t>giây</a:t>
            </a:r>
            <a:endParaRPr lang="en-US" dirty="0"/>
          </a:p>
          <a:p>
            <a:pPr lvl="1"/>
            <a:r>
              <a:rPr lang="en-US" dirty="0"/>
              <a:t>Benchmarks – </a:t>
            </a:r>
            <a:r>
              <a:rPr lang="en-US" dirty="0" err="1"/>
              <a:t>chỉ</a:t>
            </a:r>
            <a:r>
              <a:rPr lang="en-US" dirty="0"/>
              <a:t> </a:t>
            </a:r>
            <a:r>
              <a:rPr lang="en-US" dirty="0" err="1"/>
              <a:t>tiêu</a:t>
            </a:r>
            <a:r>
              <a:rPr lang="en-US" dirty="0"/>
              <a:t> </a:t>
            </a:r>
            <a:r>
              <a:rPr lang="en-US" dirty="0" err="1"/>
              <a:t>đánh</a:t>
            </a:r>
            <a:r>
              <a:rPr lang="en-US" dirty="0"/>
              <a:t> </a:t>
            </a:r>
            <a:r>
              <a:rPr lang="en-US" dirty="0" err="1"/>
              <a:t>giá</a:t>
            </a:r>
            <a:endParaRPr lang="en-US" dirty="0"/>
          </a:p>
          <a:p>
            <a:pPr lvl="1"/>
            <a:r>
              <a:rPr lang="en-US" dirty="0" err="1"/>
              <a:t>Luật</a:t>
            </a:r>
            <a:r>
              <a:rPr lang="en-US" dirty="0"/>
              <a:t> Amdahl</a:t>
            </a:r>
          </a:p>
          <a:p>
            <a:pPr lvl="1"/>
            <a:r>
              <a:rPr lang="en-US" dirty="0" err="1"/>
              <a:t>Luật</a:t>
            </a:r>
            <a:r>
              <a:rPr lang="en-US" dirty="0"/>
              <a:t> Little</a:t>
            </a:r>
          </a:p>
        </p:txBody>
      </p:sp>
      <p:sp>
        <p:nvSpPr>
          <p:cNvPr id="44035" name="Rectangle 3"/>
          <p:cNvSpPr>
            <a:spLocks noGrp="1" noChangeArrowheads="1"/>
          </p:cNvSpPr>
          <p:nvPr>
            <p:ph type="body" idx="1"/>
          </p:nvPr>
        </p:nvSpPr>
        <p:spPr>
          <a:xfrm>
            <a:off x="533400" y="1219200"/>
            <a:ext cx="3657600" cy="1098177"/>
          </a:xfrm>
        </p:spPr>
        <p:txBody>
          <a:bodyPr>
            <a:normAutofit/>
          </a:bodyPr>
          <a:lstStyle/>
          <a:p>
            <a:endParaRPr lang="en-US" sz="800" dirty="0"/>
          </a:p>
          <a:p>
            <a:endParaRPr lang="en-US" sz="800" dirty="0"/>
          </a:p>
          <a:p>
            <a:r>
              <a:rPr lang="en-US" sz="3200" dirty="0" err="1"/>
              <a:t>Chương</a:t>
            </a:r>
            <a:r>
              <a:rPr lang="en-US" sz="3200" dirty="0"/>
              <a:t> 2</a:t>
            </a:r>
          </a:p>
          <a:p>
            <a:endParaRPr lang="en-US" dirty="0"/>
          </a:p>
        </p:txBody>
      </p:sp>
      <p:sp>
        <p:nvSpPr>
          <p:cNvPr id="31" name="Text Placeholder 30"/>
          <p:cNvSpPr>
            <a:spLocks noGrp="1"/>
          </p:cNvSpPr>
          <p:nvPr>
            <p:ph type="body" sz="quarter" idx="3"/>
          </p:nvPr>
        </p:nvSpPr>
        <p:spPr>
          <a:xfrm>
            <a:off x="4343400" y="228600"/>
            <a:ext cx="3657600" cy="1707776"/>
          </a:xfrm>
        </p:spPr>
        <p:txBody>
          <a:bodyPr/>
          <a:lstStyle/>
          <a:p>
            <a:r>
              <a:rPr lang="en-US" sz="2800" dirty="0" err="1">
                <a:solidFill>
                  <a:schemeClr val="tx2"/>
                </a:solidFill>
              </a:rPr>
              <a:t>Lịch</a:t>
            </a:r>
            <a:r>
              <a:rPr lang="en-US" sz="2800" dirty="0">
                <a:solidFill>
                  <a:schemeClr val="tx2"/>
                </a:solidFill>
              </a:rPr>
              <a:t> </a:t>
            </a:r>
            <a:r>
              <a:rPr lang="en-US" sz="2800" dirty="0" err="1">
                <a:solidFill>
                  <a:schemeClr val="tx2"/>
                </a:solidFill>
              </a:rPr>
              <a:t>sử</a:t>
            </a:r>
            <a:r>
              <a:rPr lang="en-US" sz="2800" dirty="0">
                <a:solidFill>
                  <a:schemeClr val="tx2"/>
                </a:solidFill>
              </a:rPr>
              <a:t> </a:t>
            </a:r>
            <a:r>
              <a:rPr lang="en-US" sz="2800" dirty="0" err="1">
                <a:solidFill>
                  <a:schemeClr val="tx2"/>
                </a:solidFill>
              </a:rPr>
              <a:t>phát</a:t>
            </a:r>
            <a:r>
              <a:rPr lang="en-US" sz="2800" dirty="0">
                <a:solidFill>
                  <a:schemeClr val="tx2"/>
                </a:solidFill>
              </a:rPr>
              <a:t> </a:t>
            </a:r>
            <a:r>
              <a:rPr lang="en-US" sz="2800" dirty="0" err="1">
                <a:solidFill>
                  <a:schemeClr val="tx2"/>
                </a:solidFill>
              </a:rPr>
              <a:t>triển</a:t>
            </a:r>
            <a:r>
              <a:rPr lang="en-US" sz="2800" dirty="0">
                <a:solidFill>
                  <a:schemeClr val="tx2"/>
                </a:solidFill>
              </a:rPr>
              <a:t> </a:t>
            </a:r>
            <a:r>
              <a:rPr lang="en-US" sz="2800" dirty="0" err="1">
                <a:solidFill>
                  <a:schemeClr val="tx2"/>
                </a:solidFill>
              </a:rPr>
              <a:t>và</a:t>
            </a:r>
            <a:r>
              <a:rPr lang="en-US" sz="2800" dirty="0">
                <a:solidFill>
                  <a:schemeClr val="tx2"/>
                </a:solidFill>
              </a:rPr>
              <a:t> </a:t>
            </a:r>
            <a:r>
              <a:rPr lang="en-US" sz="2800" dirty="0" err="1">
                <a:solidFill>
                  <a:schemeClr val="tx2"/>
                </a:solidFill>
              </a:rPr>
              <a:t>hiệu</a:t>
            </a:r>
            <a:r>
              <a:rPr lang="en-US" sz="2800" dirty="0">
                <a:solidFill>
                  <a:schemeClr val="tx2"/>
                </a:solidFill>
              </a:rPr>
              <a:t> </a:t>
            </a:r>
            <a:r>
              <a:rPr lang="en-US" sz="2800" dirty="0" err="1">
                <a:solidFill>
                  <a:schemeClr val="tx2"/>
                </a:solidFill>
              </a:rPr>
              <a:t>suất</a:t>
            </a:r>
            <a:r>
              <a:rPr lang="en-US" sz="2800" dirty="0">
                <a:solidFill>
                  <a:schemeClr val="tx2"/>
                </a:solidFill>
              </a:rPr>
              <a:t> </a:t>
            </a:r>
            <a:r>
              <a:rPr lang="en-US" sz="2800" dirty="0" err="1">
                <a:solidFill>
                  <a:schemeClr val="tx2"/>
                </a:solidFill>
              </a:rPr>
              <a:t>máy</a:t>
            </a:r>
            <a:r>
              <a:rPr lang="en-US" sz="2800" dirty="0">
                <a:solidFill>
                  <a:schemeClr val="tx2"/>
                </a:solidFill>
              </a:rPr>
              <a:t> </a:t>
            </a:r>
            <a:r>
              <a:rPr lang="en-US" sz="2800" dirty="0" err="1">
                <a:solidFill>
                  <a:schemeClr val="tx2"/>
                </a:solidFill>
              </a:rPr>
              <a:t>tính</a:t>
            </a:r>
            <a:endParaRPr lang="en-US" sz="2800" dirty="0">
              <a:solidFill>
                <a:schemeClr val="tx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lumMod val="10000"/>
            <a:lumOff val="90000"/>
          </a:schemeClr>
        </a:solidFill>
        <a:effectLst/>
      </p:bgPr>
    </p:bg>
    <p:spTree>
      <p:nvGrpSpPr>
        <p:cNvPr id="1" name=""/>
        <p:cNvGrpSpPr/>
        <p:nvPr/>
      </p:nvGrpSpPr>
      <p:grpSpPr>
        <a:xfrm>
          <a:off x="0" y="0"/>
          <a:ext cx="0" cy="0"/>
          <a:chOff x="0" y="0"/>
          <a:chExt cx="0" cy="0"/>
        </a:xfrm>
      </p:grpSpPr>
      <p:sp>
        <p:nvSpPr>
          <p:cNvPr id="43012" name="Rectangle 4"/>
          <p:cNvSpPr>
            <a:spLocks noGrp="1" noChangeArrowheads="1"/>
          </p:cNvSpPr>
          <p:nvPr>
            <p:ph type="title" idx="4294967295"/>
          </p:nvPr>
        </p:nvSpPr>
        <p:spPr>
          <a:xfrm>
            <a:off x="457200" y="34076"/>
            <a:ext cx="7556500" cy="1116012"/>
          </a:xfrm>
        </p:spPr>
        <p:txBody>
          <a:bodyPr>
            <a:normAutofit fontScale="90000"/>
          </a:bodyPr>
          <a:lstStyle/>
          <a:p>
            <a:r>
              <a:rPr lang="en-GB" b="1"/>
              <a:t>IAS computer</a:t>
            </a:r>
            <a:br>
              <a:rPr lang="en-GB" b="1"/>
            </a:br>
            <a:r>
              <a:rPr lang="en-GB"/>
              <a:t>Cấu trúc</a:t>
            </a:r>
            <a:endParaRPr lang="en-GB" b="1" dirty="0"/>
          </a:p>
        </p:txBody>
      </p:sp>
      <p:pic>
        <p:nvPicPr>
          <p:cNvPr id="2" name="Picture 1"/>
          <p:cNvPicPr>
            <a:picLocks noChangeAspect="1"/>
          </p:cNvPicPr>
          <p:nvPr/>
        </p:nvPicPr>
        <p:blipFill>
          <a:blip r:embed="rId3"/>
          <a:stretch>
            <a:fillRect/>
          </a:stretch>
        </p:blipFill>
        <p:spPr>
          <a:xfrm>
            <a:off x="1547664" y="1484784"/>
            <a:ext cx="5832648" cy="4897522"/>
          </a:xfrm>
          <a:prstGeom prst="rect">
            <a:avLst/>
          </a:prstGeom>
        </p:spPr>
      </p:pic>
    </p:spTree>
  </p:cSld>
  <p:clrMapOvr>
    <a:masterClrMapping/>
  </p:clrMapOvr>
  <mc:AlternateContent xmlns:mc="http://schemas.openxmlformats.org/markup-compatibility/2006">
    <mc:Choice xmlns="" xmlns:mp="http://schemas.microsoft.com/office/mac/powerpoint/2008/main" Requires="mp">
      <p:transition xmlns:p14="http://schemas.microsoft.com/office/powerpoint/2010/main" spd="med">
        <p14:prism dir="r"/>
      </p:transition>
    </mc:Choice>
    <mc:Fallback>
      <p:transition spd="med">
        <p:cover dir="r"/>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10000"/>
            <a:lumOff val="90000"/>
          </a:schemeClr>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98474" y="80646"/>
            <a:ext cx="7556313" cy="1116106"/>
          </a:xfrm>
        </p:spPr>
        <p:txBody>
          <a:bodyPr/>
          <a:lstStyle/>
          <a:p>
            <a:r>
              <a:rPr lang="en-GB" b="1"/>
              <a:t>IAS computer (tiếp)</a:t>
            </a:r>
            <a:br>
              <a:rPr lang="en-GB"/>
            </a:br>
            <a:r>
              <a:rPr lang="en-GB"/>
              <a:t>Format </a:t>
            </a:r>
            <a:r>
              <a:rPr lang="en-GB" dirty="0" err="1"/>
              <a:t>bộ</a:t>
            </a:r>
            <a:r>
              <a:rPr lang="en-GB" dirty="0"/>
              <a:t> </a:t>
            </a:r>
            <a:r>
              <a:rPr lang="en-GB" dirty="0" err="1"/>
              <a:t>nhớ</a:t>
            </a:r>
            <a:r>
              <a:rPr lang="en-GB" dirty="0"/>
              <a:t> </a:t>
            </a:r>
            <a:r>
              <a:rPr lang="en-GB" dirty="0" err="1"/>
              <a:t>của</a:t>
            </a:r>
            <a:r>
              <a:rPr lang="en-GB" dirty="0"/>
              <a:t> </a:t>
            </a:r>
            <a:r>
              <a:rPr lang="en-GB" dirty="0" err="1"/>
              <a:t>máy</a:t>
            </a:r>
            <a:r>
              <a:rPr lang="en-GB" dirty="0"/>
              <a:t> IAS</a:t>
            </a:r>
          </a:p>
        </p:txBody>
      </p:sp>
      <p:sp>
        <p:nvSpPr>
          <p:cNvPr id="22531" name="Rectangle 3"/>
          <p:cNvSpPr>
            <a:spLocks noGrp="1" noChangeArrowheads="1"/>
          </p:cNvSpPr>
          <p:nvPr>
            <p:ph idx="1"/>
          </p:nvPr>
        </p:nvSpPr>
        <p:spPr>
          <a:xfrm>
            <a:off x="4038600" y="1219200"/>
            <a:ext cx="3962400" cy="1600200"/>
          </a:xfrm>
        </p:spPr>
        <p:txBody>
          <a:bodyPr>
            <a:noAutofit/>
          </a:bodyPr>
          <a:lstStyle/>
          <a:p>
            <a:pPr marL="228600" lvl="1">
              <a:lnSpc>
                <a:spcPct val="90000"/>
              </a:lnSpc>
              <a:spcBef>
                <a:spcPts val="2000"/>
              </a:spcBef>
              <a:buClr>
                <a:schemeClr val="accent1"/>
              </a:buClr>
            </a:pPr>
            <a:r>
              <a:rPr lang="en-US" sz="2000" dirty="0" err="1"/>
              <a:t>Cả</a:t>
            </a:r>
            <a:r>
              <a:rPr lang="en-US" sz="2000" dirty="0"/>
              <a:t> </a:t>
            </a:r>
            <a:r>
              <a:rPr lang="en-US" sz="2000" dirty="0" err="1"/>
              <a:t>dữ</a:t>
            </a:r>
            <a:r>
              <a:rPr lang="en-US" sz="2000" dirty="0"/>
              <a:t> </a:t>
            </a:r>
            <a:r>
              <a:rPr lang="en-US" sz="2000" dirty="0" err="1"/>
              <a:t>liệu</a:t>
            </a:r>
            <a:r>
              <a:rPr lang="en-US" sz="2000" dirty="0"/>
              <a:t> </a:t>
            </a:r>
            <a:r>
              <a:rPr lang="en-US" sz="2000" dirty="0" err="1"/>
              <a:t>và</a:t>
            </a:r>
            <a:r>
              <a:rPr lang="en-US" sz="2000" dirty="0"/>
              <a:t> </a:t>
            </a:r>
            <a:r>
              <a:rPr lang="en-US" sz="2000" dirty="0" err="1"/>
              <a:t>lệnh</a:t>
            </a:r>
            <a:r>
              <a:rPr lang="en-US" sz="2000" dirty="0"/>
              <a:t> </a:t>
            </a:r>
            <a:r>
              <a:rPr lang="en-US" sz="2000" dirty="0" err="1"/>
              <a:t>đều</a:t>
            </a:r>
            <a:r>
              <a:rPr lang="en-US" sz="2000" dirty="0"/>
              <a:t> </a:t>
            </a:r>
            <a:r>
              <a:rPr lang="en-US" sz="2000" dirty="0" err="1"/>
              <a:t>được</a:t>
            </a:r>
            <a:r>
              <a:rPr lang="en-US" sz="2000" dirty="0"/>
              <a:t> </a:t>
            </a:r>
            <a:r>
              <a:rPr lang="en-US" sz="2000" dirty="0" err="1"/>
              <a:t>lưu</a:t>
            </a:r>
            <a:r>
              <a:rPr lang="en-US" sz="2000" dirty="0"/>
              <a:t> </a:t>
            </a:r>
            <a:r>
              <a:rPr lang="en-US" sz="2000" dirty="0" err="1"/>
              <a:t>trữ</a:t>
            </a:r>
            <a:r>
              <a:rPr lang="en-US" sz="2000" dirty="0"/>
              <a:t> </a:t>
            </a:r>
            <a:r>
              <a:rPr lang="en-US" sz="2000" dirty="0" err="1"/>
              <a:t>trong</a:t>
            </a:r>
            <a:r>
              <a:rPr lang="en-US" sz="2000" dirty="0"/>
              <a:t> </a:t>
            </a:r>
            <a:r>
              <a:rPr lang="en-US" sz="2000" dirty="0" err="1"/>
              <a:t>đây</a:t>
            </a:r>
            <a:endParaRPr lang="en-US" sz="2000" dirty="0"/>
          </a:p>
          <a:p>
            <a:pPr marL="228600" lvl="1">
              <a:lnSpc>
                <a:spcPct val="90000"/>
              </a:lnSpc>
              <a:spcBef>
                <a:spcPts val="2000"/>
              </a:spcBef>
              <a:buClr>
                <a:schemeClr val="accent1"/>
              </a:buClr>
            </a:pPr>
            <a:r>
              <a:rPr lang="en-US" sz="2000" dirty="0" err="1"/>
              <a:t>Chữ</a:t>
            </a:r>
            <a:r>
              <a:rPr lang="en-US" sz="2000" dirty="0"/>
              <a:t> </a:t>
            </a:r>
            <a:r>
              <a:rPr lang="en-US" sz="2000" dirty="0" err="1"/>
              <a:t>số</a:t>
            </a:r>
            <a:r>
              <a:rPr lang="en-US" sz="2000" dirty="0"/>
              <a:t> </a:t>
            </a:r>
            <a:r>
              <a:rPr lang="en-US" sz="2000" dirty="0" err="1"/>
              <a:t>được</a:t>
            </a:r>
            <a:r>
              <a:rPr lang="en-US" sz="2000" dirty="0"/>
              <a:t> </a:t>
            </a:r>
            <a:r>
              <a:rPr lang="en-US" sz="2000" dirty="0" err="1"/>
              <a:t>biểu</a:t>
            </a:r>
            <a:r>
              <a:rPr lang="en-US" sz="2000" dirty="0"/>
              <a:t> </a:t>
            </a:r>
            <a:r>
              <a:rPr lang="en-US" sz="2000" dirty="0" err="1"/>
              <a:t>diễn</a:t>
            </a:r>
            <a:r>
              <a:rPr lang="en-US" sz="2000" dirty="0"/>
              <a:t> </a:t>
            </a:r>
            <a:r>
              <a:rPr lang="en-US" sz="2000" dirty="0" err="1"/>
              <a:t>dưới</a:t>
            </a:r>
            <a:r>
              <a:rPr lang="en-US" sz="2000" dirty="0"/>
              <a:t> </a:t>
            </a:r>
            <a:r>
              <a:rPr lang="en-US" sz="2000" dirty="0" err="1"/>
              <a:t>dạng</a:t>
            </a:r>
            <a:r>
              <a:rPr lang="en-US" sz="2000" dirty="0"/>
              <a:t> </a:t>
            </a:r>
            <a:r>
              <a:rPr lang="en-US" sz="2000" dirty="0" err="1"/>
              <a:t>số</a:t>
            </a:r>
            <a:r>
              <a:rPr lang="en-US" sz="2000" dirty="0"/>
              <a:t> </a:t>
            </a:r>
            <a:r>
              <a:rPr lang="en-US" sz="2000" dirty="0" err="1"/>
              <a:t>nhị</a:t>
            </a:r>
            <a:r>
              <a:rPr lang="en-US" sz="2000" dirty="0"/>
              <a:t> </a:t>
            </a:r>
            <a:r>
              <a:rPr lang="en-US" sz="2000" dirty="0" err="1"/>
              <a:t>phân</a:t>
            </a:r>
            <a:r>
              <a:rPr lang="en-US" sz="2000" dirty="0"/>
              <a:t>. </a:t>
            </a:r>
            <a:r>
              <a:rPr lang="en-US" sz="2000" dirty="0" err="1"/>
              <a:t>Mỗi</a:t>
            </a:r>
            <a:r>
              <a:rPr lang="en-US" sz="2000" dirty="0"/>
              <a:t> </a:t>
            </a:r>
            <a:r>
              <a:rPr lang="en-US" sz="2000" dirty="0" err="1"/>
              <a:t>lệnh</a:t>
            </a:r>
            <a:r>
              <a:rPr lang="en-US" sz="2000" dirty="0"/>
              <a:t> </a:t>
            </a:r>
            <a:r>
              <a:rPr lang="en-US" sz="2000" dirty="0" err="1"/>
              <a:t>là</a:t>
            </a:r>
            <a:r>
              <a:rPr lang="en-US" sz="2000" dirty="0"/>
              <a:t> </a:t>
            </a:r>
            <a:r>
              <a:rPr lang="en-US" sz="2000" dirty="0" err="1"/>
              <a:t>một</a:t>
            </a:r>
            <a:r>
              <a:rPr lang="en-US" sz="2000" dirty="0"/>
              <a:t> </a:t>
            </a:r>
            <a:r>
              <a:rPr lang="en-US" sz="2000" dirty="0" err="1"/>
              <a:t>mã</a:t>
            </a:r>
            <a:r>
              <a:rPr lang="en-US" sz="2000" dirty="0"/>
              <a:t> </a:t>
            </a:r>
            <a:r>
              <a:rPr lang="en-US" sz="2000" dirty="0" err="1"/>
              <a:t>nhị</a:t>
            </a:r>
            <a:r>
              <a:rPr lang="en-US" sz="2000" dirty="0"/>
              <a:t> </a:t>
            </a:r>
            <a:r>
              <a:rPr lang="en-US" sz="2000" dirty="0" err="1"/>
              <a:t>phân</a:t>
            </a:r>
            <a:endParaRPr lang="en-US" sz="2000" dirty="0"/>
          </a:p>
        </p:txBody>
      </p:sp>
      <p:sp>
        <p:nvSpPr>
          <p:cNvPr id="29" name="Content Placeholder 28"/>
          <p:cNvSpPr>
            <a:spLocks noGrp="1"/>
          </p:cNvSpPr>
          <p:nvPr>
            <p:ph sz="half" idx="4294967295"/>
          </p:nvPr>
        </p:nvSpPr>
        <p:spPr>
          <a:xfrm>
            <a:off x="304800" y="1371600"/>
            <a:ext cx="3779838" cy="1965325"/>
          </a:xfrm>
        </p:spPr>
        <p:txBody>
          <a:bodyPr>
            <a:normAutofit/>
          </a:bodyPr>
          <a:lstStyle/>
          <a:p>
            <a:r>
              <a:rPr lang="en-US" dirty="0" err="1"/>
              <a:t>Bộ</a:t>
            </a:r>
            <a:r>
              <a:rPr lang="en-US" dirty="0"/>
              <a:t> </a:t>
            </a:r>
            <a:r>
              <a:rPr lang="en-US" dirty="0" err="1"/>
              <a:t>nhớ</a:t>
            </a:r>
            <a:r>
              <a:rPr lang="en-US" dirty="0"/>
              <a:t> </a:t>
            </a:r>
            <a:r>
              <a:rPr lang="en-US" dirty="0" err="1"/>
              <a:t>của</a:t>
            </a:r>
            <a:r>
              <a:rPr lang="en-US" dirty="0"/>
              <a:t> </a:t>
            </a:r>
            <a:r>
              <a:rPr lang="en-US" dirty="0" err="1"/>
              <a:t>máy</a:t>
            </a:r>
            <a:r>
              <a:rPr lang="en-US" dirty="0"/>
              <a:t> IAS </a:t>
            </a:r>
            <a:r>
              <a:rPr lang="en-US" dirty="0" err="1"/>
              <a:t>gồm</a:t>
            </a:r>
            <a:r>
              <a:rPr lang="en-US" dirty="0"/>
              <a:t> 1000 ô </a:t>
            </a:r>
            <a:r>
              <a:rPr lang="en-US" dirty="0" err="1"/>
              <a:t>nhớ</a:t>
            </a:r>
            <a:r>
              <a:rPr lang="en-US" dirty="0"/>
              <a:t> (</a:t>
            </a:r>
            <a:r>
              <a:rPr lang="en-US" dirty="0" err="1"/>
              <a:t>gọi</a:t>
            </a:r>
            <a:r>
              <a:rPr lang="en-US" dirty="0"/>
              <a:t> </a:t>
            </a:r>
            <a:r>
              <a:rPr lang="en-US" dirty="0" err="1"/>
              <a:t>là</a:t>
            </a:r>
            <a:r>
              <a:rPr lang="en-US" dirty="0"/>
              <a:t> </a:t>
            </a:r>
            <a:r>
              <a:rPr lang="en-US" dirty="0" err="1"/>
              <a:t>các</a:t>
            </a:r>
            <a:r>
              <a:rPr lang="en-US" dirty="0"/>
              <a:t> </a:t>
            </a:r>
            <a:r>
              <a:rPr lang="en-US" dirty="0" err="1"/>
              <a:t>từ</a:t>
            </a:r>
            <a:r>
              <a:rPr lang="en-US" dirty="0"/>
              <a:t> (word)). </a:t>
            </a:r>
            <a:r>
              <a:rPr lang="en-US" dirty="0" err="1"/>
              <a:t>Mỗi</a:t>
            </a:r>
            <a:r>
              <a:rPr lang="en-US" dirty="0"/>
              <a:t> ô </a:t>
            </a:r>
            <a:r>
              <a:rPr lang="en-US" dirty="0" err="1"/>
              <a:t>chứa</a:t>
            </a:r>
            <a:r>
              <a:rPr lang="en-US" dirty="0"/>
              <a:t> 40 bit </a:t>
            </a:r>
            <a:r>
              <a:rPr lang="en-US" dirty="0" err="1"/>
              <a:t>nhị</a:t>
            </a:r>
            <a:r>
              <a:rPr lang="en-US" dirty="0"/>
              <a:t> </a:t>
            </a:r>
            <a:r>
              <a:rPr lang="en-US" dirty="0" err="1"/>
              <a:t>phân</a:t>
            </a:r>
            <a:r>
              <a:rPr lang="en-US" dirty="0"/>
              <a:t>.</a:t>
            </a:r>
          </a:p>
        </p:txBody>
      </p:sp>
      <p:pic>
        <p:nvPicPr>
          <p:cNvPr id="2" name="Picture 1"/>
          <p:cNvPicPr>
            <a:picLocks noChangeAspect="1"/>
          </p:cNvPicPr>
          <p:nvPr/>
        </p:nvPicPr>
        <p:blipFill>
          <a:blip r:embed="rId3"/>
          <a:stretch>
            <a:fillRect/>
          </a:stretch>
        </p:blipFill>
        <p:spPr>
          <a:xfrm>
            <a:off x="1192839" y="2971800"/>
            <a:ext cx="6796365" cy="383642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lumMod val="10000"/>
            <a:lumOff val="90000"/>
          </a:schemeClr>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381000" y="1143000"/>
            <a:ext cx="3255264" cy="3048000"/>
          </a:xfrm>
        </p:spPr>
        <p:txBody>
          <a:bodyPr>
            <a:noAutofit/>
          </a:bodyPr>
          <a:lstStyle/>
          <a:p>
            <a:pPr algn="ctr"/>
            <a:r>
              <a:rPr lang="en-GB" sz="4000" dirty="0" err="1">
                <a:effectLst>
                  <a:outerShdw blurRad="38100" dist="38100" dir="2700000" algn="tl">
                    <a:srgbClr val="000000">
                      <a:alpha val="43137"/>
                    </a:srgbClr>
                  </a:outerShdw>
                </a:effectLst>
              </a:rPr>
              <a:t>Cấu</a:t>
            </a:r>
            <a:r>
              <a:rPr lang="en-GB" sz="4000" dirty="0">
                <a:effectLst>
                  <a:outerShdw blurRad="38100" dist="38100" dir="2700000" algn="tl">
                    <a:srgbClr val="000000">
                      <a:alpha val="43137"/>
                    </a:srgbClr>
                  </a:outerShdw>
                </a:effectLst>
              </a:rPr>
              <a:t> </a:t>
            </a:r>
            <a:r>
              <a:rPr lang="en-GB" sz="4000" err="1">
                <a:effectLst>
                  <a:outerShdw blurRad="38100" dist="38100" dir="2700000" algn="tl">
                    <a:srgbClr val="000000">
                      <a:alpha val="43137"/>
                    </a:srgbClr>
                  </a:outerShdw>
                </a:effectLst>
              </a:rPr>
              <a:t>trúc</a:t>
            </a:r>
            <a:r>
              <a:rPr lang="en-GB" sz="4000">
                <a:effectLst>
                  <a:outerShdw blurRad="38100" dist="38100" dir="2700000" algn="tl">
                    <a:srgbClr val="000000">
                      <a:alpha val="43137"/>
                    </a:srgbClr>
                  </a:outerShdw>
                </a:effectLst>
              </a:rPr>
              <a:t> mở rộng</a:t>
            </a:r>
            <a:br>
              <a:rPr lang="en-GB" sz="4000" dirty="0">
                <a:effectLst>
                  <a:outerShdw blurRad="38100" dist="38100" dir="2700000" algn="tl">
                    <a:srgbClr val="000000">
                      <a:alpha val="43137"/>
                    </a:srgbClr>
                  </a:outerShdw>
                </a:effectLst>
              </a:rPr>
            </a:br>
            <a:r>
              <a:rPr lang="en-GB" sz="4000" dirty="0" err="1">
                <a:effectLst>
                  <a:outerShdw blurRad="38100" dist="38100" dir="2700000" algn="tl">
                    <a:srgbClr val="000000">
                      <a:alpha val="43137"/>
                    </a:srgbClr>
                  </a:outerShdw>
                </a:effectLst>
              </a:rPr>
              <a:t>của</a:t>
            </a:r>
            <a:br>
              <a:rPr lang="en-GB" sz="4000" dirty="0">
                <a:effectLst>
                  <a:outerShdw blurRad="38100" dist="38100" dir="2700000" algn="tl">
                    <a:srgbClr val="000000">
                      <a:alpha val="43137"/>
                    </a:srgbClr>
                  </a:outerShdw>
                </a:effectLst>
              </a:rPr>
            </a:br>
            <a:r>
              <a:rPr lang="en-GB" sz="4000" dirty="0" err="1">
                <a:effectLst>
                  <a:outerShdw blurRad="38100" dist="38100" dir="2700000" algn="tl">
                    <a:srgbClr val="000000">
                      <a:alpha val="43137"/>
                    </a:srgbClr>
                  </a:outerShdw>
                </a:effectLst>
              </a:rPr>
              <a:t>máy</a:t>
            </a:r>
            <a:r>
              <a:rPr lang="en-GB" sz="4000" dirty="0">
                <a:effectLst>
                  <a:outerShdw blurRad="38100" dist="38100" dir="2700000" algn="tl">
                    <a:srgbClr val="000000">
                      <a:alpha val="43137"/>
                    </a:srgbClr>
                  </a:outerShdw>
                </a:effectLst>
              </a:rPr>
              <a:t> </a:t>
            </a:r>
            <a:r>
              <a:rPr lang="en-GB" sz="4000" dirty="0" err="1">
                <a:effectLst>
                  <a:outerShdw blurRad="38100" dist="38100" dir="2700000" algn="tl">
                    <a:srgbClr val="000000">
                      <a:alpha val="43137"/>
                    </a:srgbClr>
                  </a:outerShdw>
                </a:effectLst>
              </a:rPr>
              <a:t>tính</a:t>
            </a:r>
            <a:br>
              <a:rPr lang="en-GB" sz="4000" dirty="0">
                <a:effectLst>
                  <a:outerShdw blurRad="38100" dist="38100" dir="2700000" algn="tl">
                    <a:srgbClr val="000000">
                      <a:alpha val="43137"/>
                    </a:srgbClr>
                  </a:outerShdw>
                </a:effectLst>
              </a:rPr>
            </a:br>
            <a:r>
              <a:rPr lang="en-GB" sz="4000" dirty="0">
                <a:effectLst>
                  <a:outerShdw blurRad="38100" dist="38100" dir="2700000" algn="tl">
                    <a:srgbClr val="000000">
                      <a:alpha val="43137"/>
                    </a:srgbClr>
                  </a:outerShdw>
                </a:effectLst>
              </a:rPr>
              <a:t>IAS</a:t>
            </a:r>
          </a:p>
        </p:txBody>
      </p:sp>
      <p:pic>
        <p:nvPicPr>
          <p:cNvPr id="2" name="Picture 1"/>
          <p:cNvPicPr>
            <a:picLocks noChangeAspect="1"/>
          </p:cNvPicPr>
          <p:nvPr/>
        </p:nvPicPr>
        <p:blipFill>
          <a:blip r:embed="rId3"/>
          <a:stretch>
            <a:fillRect/>
          </a:stretch>
        </p:blipFill>
        <p:spPr>
          <a:xfrm>
            <a:off x="4283968" y="260648"/>
            <a:ext cx="4392488" cy="6276495"/>
          </a:xfrm>
          <a:prstGeom prst="rect">
            <a:avLst/>
          </a:prstGeom>
        </p:spPr>
      </p:pic>
    </p:spTree>
  </p:cSld>
  <p:clrMapOvr>
    <a:masterClrMapping/>
  </p:clrMapOvr>
  <p:transition spd="med">
    <p:wipe dir="r"/>
  </p:transition>
</p:sld>
</file>

<file path=ppt/theme/theme1.xml><?xml version="1.0" encoding="utf-8"?>
<a:theme xmlns:a="http://schemas.openxmlformats.org/drawingml/2006/main" name="Advantag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Capital">
      <a:majorFont>
        <a:latin typeface="Calisto MT"/>
        <a:ea typeface=""/>
        <a:cs typeface=""/>
        <a:font script="Jpan" typeface="ＭＳ 明朝"/>
        <a:font script="Hans" typeface="宋体"/>
        <a:font script="Hant" typeface="新細明體"/>
      </a:majorFont>
      <a:minorFont>
        <a:latin typeface="Calisto MT"/>
        <a:ea typeface=""/>
        <a:cs typeface=""/>
        <a:font script="Jpan" typeface="ＭＳ 明朝"/>
        <a:font script="Hans" typeface="宋体"/>
        <a:font script="Hant" typeface="新細明體"/>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38883</TotalTime>
  <Words>20810</Words>
  <Application>Microsoft Office PowerPoint</Application>
  <PresentationFormat>On-screen Show (4:3)</PresentationFormat>
  <Paragraphs>1267</Paragraphs>
  <Slides>65</Slides>
  <Notes>57</Notes>
  <HiddenSlides>0</HiddenSlides>
  <MMClips>0</MMClips>
  <ScaleCrop>false</ScaleCrop>
  <HeadingPairs>
    <vt:vector size="10" baseType="variant">
      <vt:variant>
        <vt:lpstr>Fonts Used</vt:lpstr>
      </vt:variant>
      <vt:variant>
        <vt:i4>6</vt:i4>
      </vt:variant>
      <vt:variant>
        <vt:lpstr>Theme</vt:lpstr>
      </vt:variant>
      <vt:variant>
        <vt:i4>1</vt:i4>
      </vt:variant>
      <vt:variant>
        <vt:lpstr>Links</vt:lpstr>
      </vt:variant>
      <vt:variant>
        <vt:i4>3</vt:i4>
      </vt:variant>
      <vt:variant>
        <vt:lpstr>Embedded OLE Servers</vt:lpstr>
      </vt:variant>
      <vt:variant>
        <vt:i4>1</vt:i4>
      </vt:variant>
      <vt:variant>
        <vt:lpstr>Slide Titles</vt:lpstr>
      </vt:variant>
      <vt:variant>
        <vt:i4>65</vt:i4>
      </vt:variant>
    </vt:vector>
  </HeadingPairs>
  <TitlesOfParts>
    <vt:vector size="76" baseType="lpstr">
      <vt:lpstr>Arial</vt:lpstr>
      <vt:lpstr>Calisto MT</vt:lpstr>
      <vt:lpstr>Rockwell (Headings)</vt:lpstr>
      <vt:lpstr>Times New Roman</vt:lpstr>
      <vt:lpstr>TimesTen-Roman</vt:lpstr>
      <vt:lpstr>Wingdings</vt:lpstr>
      <vt:lpstr>Advantage</vt:lpstr>
      <vt:lpstr>Macintosh%20HD:Users:kevinmclaughlin:Desktop:COA9e%20PPT+TestBank:COA9e%20Tables:T02-Evolution-Horizontal.doc!OLE_LINK4</vt:lpstr>
      <vt:lpstr>Macintosh%20HD:Users:kevinmclaughlin:Desktop:COA9e%20PPT+TestBank:COA9e%20Tables:T02-Evolution-Horizontal.doc!OLE_LINK5</vt:lpstr>
      <vt:lpstr>Macintosh%20HD:Users:kevinmclaughlin:Desktop:COA9e%20PPT+TestBank:COA9e%20Tables:T02-Evolution-Horizontal.doc!OLE_LINK6</vt:lpstr>
      <vt:lpstr>Document</vt:lpstr>
      <vt:lpstr>Chương 2</vt:lpstr>
      <vt:lpstr>Chương 2. Lịch sử phát triển của máy tính</vt:lpstr>
      <vt:lpstr>1. Sơ lược lịch sử phát triển máy tính</vt:lpstr>
      <vt:lpstr>1. Sơ lược lịch sử phát triển máy tính</vt:lpstr>
      <vt:lpstr>ENIAC</vt:lpstr>
      <vt:lpstr>PowerPoint Presentation</vt:lpstr>
      <vt:lpstr>IAS computer Cấu trúc</vt:lpstr>
      <vt:lpstr>IAS computer (tiếp) Format bộ nhớ của máy IAS</vt:lpstr>
      <vt:lpstr>Cấu trúc mở rộng của máy tính IAS</vt:lpstr>
      <vt:lpstr>IAS computer (tiếp) Các loại thanh ghi</vt:lpstr>
      <vt:lpstr>Hoạt động IAS </vt:lpstr>
      <vt:lpstr>Tập lệnh trong IAS</vt:lpstr>
      <vt:lpstr>Tập lệnh trong IAS (tiếp)</vt:lpstr>
      <vt:lpstr>3. Máy tính thương mại</vt:lpstr>
      <vt:lpstr>PowerPoint Presentation</vt:lpstr>
      <vt:lpstr>1. Sơ lược lịch sử phát triển máy tính</vt:lpstr>
      <vt:lpstr>Đặc điểm máy tính thế hệ thứ hai</vt:lpstr>
      <vt:lpstr>Bảng 2.3     Một số thông số của các dòng máy tính IBM 700/7000 Series   </vt:lpstr>
      <vt:lpstr>Cấu hình IBM 7094</vt:lpstr>
      <vt:lpstr>1. Sơ lược lịch sử phát triển máy tính</vt:lpstr>
      <vt:lpstr>Khái niệm mạch tích hợp (IC)</vt:lpstr>
      <vt:lpstr>Khái niệm mạch tích hợp (IC)     Sơ đồ gate và memory cell</vt:lpstr>
      <vt:lpstr>Khái niệm mạch tích hợp (IC)</vt:lpstr>
      <vt:lpstr>Sự phát triển của Chip</vt:lpstr>
      <vt:lpstr>Moore’s Law</vt:lpstr>
      <vt:lpstr>Table 2.4 Đặc tính của dòng máy System/360</vt:lpstr>
      <vt:lpstr> Table 2.5    Sự phát triển của dòng máy PDP-8</vt:lpstr>
      <vt:lpstr>Cấu trúc bus của DEC - PDP-8</vt:lpstr>
      <vt:lpstr>Bộ nhớ bán dẫn Bộ vi xử lý</vt:lpstr>
      <vt:lpstr>d. Các thế hệ tiếp theo</vt:lpstr>
      <vt:lpstr> a. Bộ nhớ bán dẫn</vt:lpstr>
      <vt:lpstr>b. Vi xử lý</vt:lpstr>
      <vt:lpstr>Quá trình phát triển của vi xử lý Intel</vt:lpstr>
      <vt:lpstr>PowerPoint Presentation</vt:lpstr>
      <vt:lpstr>Key terms</vt:lpstr>
      <vt:lpstr>Câu hỏi</vt:lpstr>
      <vt:lpstr>2. CÁC ĐẶC TÍNH THIẾT KẾ MÁY TÍNH</vt:lpstr>
      <vt:lpstr>a. Tốc độ vi xử lý</vt:lpstr>
      <vt:lpstr>b. Cân bằng giữa các đặc tính</vt:lpstr>
      <vt:lpstr>Tốc độ dữ liệu của các thiết bị I/O điển hình</vt:lpstr>
      <vt:lpstr>c. Cải tiến kiến trúc và tổ chức Chip</vt:lpstr>
      <vt:lpstr>Vấn đề liên quan với tốc độ đồng hồ và mật độ cổng logic</vt:lpstr>
      <vt:lpstr> Xu hướng phát triển bộ xử lý</vt:lpstr>
      <vt:lpstr>3. Chip đa nhân</vt:lpstr>
      <vt:lpstr>Đa nhân tích hợp (MIC)       Đơn vị xử lý đồ hoạ (GPU) </vt:lpstr>
      <vt:lpstr> 4. Kiến trúc x86 và ARM</vt:lpstr>
      <vt:lpstr>Tiến trình phát triển của dòng x86</vt:lpstr>
      <vt:lpstr>Phát triển của dòng x86 - Pentium</vt:lpstr>
      <vt:lpstr>Phát triển của dòng x86 (tiếp tục)</vt:lpstr>
      <vt:lpstr>PowerPoint Presentation</vt:lpstr>
      <vt:lpstr>Table 2.7 Ví dụ về các hệ thống nhúng</vt:lpstr>
      <vt:lpstr>Hệ thống nhúng</vt:lpstr>
      <vt:lpstr>Figure 2.12 Cấu tạo của một hệ thống nhúng</vt:lpstr>
      <vt:lpstr>Acorn RISC Machine (ARM)  </vt:lpstr>
      <vt:lpstr>  Thông số họ ARM</vt:lpstr>
      <vt:lpstr>Các hạng mục thiết kế ARM</vt:lpstr>
      <vt:lpstr>6. ĐÁNH GIÁ HIỆU SUẤT MÁY</vt:lpstr>
      <vt:lpstr>6.1 Đồng hồ hệ thống</vt:lpstr>
      <vt:lpstr>Các yếu tố hiệu suất máy  và  thuộc tính hệ thống</vt:lpstr>
      <vt:lpstr>6.2 Chuẩn so sánh (Benchmark)</vt:lpstr>
      <vt:lpstr>Các đặc tính mong muốn của chuẩn so sánh</vt:lpstr>
      <vt:lpstr>6.3 Luật Amdahl</vt:lpstr>
      <vt:lpstr>Luật Amdahl</vt:lpstr>
      <vt:lpstr>6.4 Luật Little</vt:lpstr>
      <vt:lpstr>Tổng kết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02 Computer Evolution and Performance</dc:title>
  <dc:creator>Adrian J Pullin</dc:creator>
  <cp:lastModifiedBy>Nguyen Thi Phuong Thao (CNTT)</cp:lastModifiedBy>
  <cp:revision>391</cp:revision>
  <dcterms:created xsi:type="dcterms:W3CDTF">2012-06-10T04:05:19Z</dcterms:created>
  <dcterms:modified xsi:type="dcterms:W3CDTF">2021-09-13T00:33:04Z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1</vt:i4>
  </property>
  <property fmtid="{D5CDD505-2E9C-101B-9397-08002B2CF9AE}" pid="4" name="Compression">
    <vt:i4>100</vt:i4>
  </property>
  <property fmtid="{D5CDD505-2E9C-101B-9397-08002B2CF9AE}" pid="5" name="ScreenSize">
    <vt:i4>2</vt:i4>
  </property>
  <property fmtid="{D5CDD505-2E9C-101B-9397-08002B2CF9AE}" pid="6" name="ScreenUsage">
    <vt:i4>1</vt:i4>
  </property>
  <property fmtid="{D5CDD505-2E9C-101B-9397-08002B2CF9AE}" pid="7" name="MailAddress">
    <vt:lpwstr>a.j.pullin@newi.ac.uk</vt:lpwstr>
  </property>
  <property fmtid="{D5CDD505-2E9C-101B-9397-08002B2CF9AE}" pid="8" name="HomePage">
    <vt:lpwstr>http://www.newi.ac.uk/pullina/default.htm</vt:lpwstr>
  </property>
  <property fmtid="{D5CDD505-2E9C-101B-9397-08002B2CF9AE}" pid="9" name="Other">
    <vt:lpwstr/>
  </property>
  <property fmtid="{D5CDD505-2E9C-101B-9397-08002B2CF9AE}" pid="10" name="DownloadOriginal">
    <vt:bool>true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3</vt:i4>
  </property>
  <property fmtid="{D5CDD505-2E9C-101B-9397-08002B2CF9AE}" pid="19" name="ShowNotes">
    <vt:bool>false</vt:bool>
  </property>
  <property fmtid="{D5CDD505-2E9C-101B-9397-08002B2CF9AE}" pid="20" name="NavBtnPos">
    <vt:i4>3</vt:i4>
  </property>
  <property fmtid="{D5CDD505-2E9C-101B-9397-08002B2CF9AE}" pid="21" name="OutputDir">
    <vt:lpwstr>H:\Data\Networks\Notes\HTML</vt:lpwstr>
  </property>
</Properties>
</file>